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90DE562-8612-4390-8799-66046F05F7F1}" v="2" dt="2023-06-12T20:20:10.7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ki Paterianaki" userId="bd837278584b602b" providerId="LiveId" clId="{B90DE562-8612-4390-8799-66046F05F7F1}"/>
    <pc:docChg chg="modSld">
      <pc:chgData name="Niki Paterianaki" userId="bd837278584b602b" providerId="LiveId" clId="{B90DE562-8612-4390-8799-66046F05F7F1}" dt="2023-06-12T20:20:58.627" v="44" actId="20577"/>
      <pc:docMkLst>
        <pc:docMk/>
      </pc:docMkLst>
      <pc:sldChg chg="modSp mod">
        <pc:chgData name="Niki Paterianaki" userId="bd837278584b602b" providerId="LiveId" clId="{B90DE562-8612-4390-8799-66046F05F7F1}" dt="2023-06-12T20:19:57.988" v="1" actId="20577"/>
        <pc:sldMkLst>
          <pc:docMk/>
          <pc:sldMk cId="1559277295" sldId="259"/>
        </pc:sldMkLst>
        <pc:spChg chg="mod">
          <ac:chgData name="Niki Paterianaki" userId="bd837278584b602b" providerId="LiveId" clId="{B90DE562-8612-4390-8799-66046F05F7F1}" dt="2023-06-12T20:19:57.988" v="1" actId="20577"/>
          <ac:spMkLst>
            <pc:docMk/>
            <pc:sldMk cId="1559277295" sldId="259"/>
            <ac:spMk id="2" creationId="{C5AFBC3F-5964-0230-5B50-8E393DBF80B3}"/>
          </ac:spMkLst>
        </pc:spChg>
      </pc:sldChg>
      <pc:sldChg chg="modSp mod">
        <pc:chgData name="Niki Paterianaki" userId="bd837278584b602b" providerId="LiveId" clId="{B90DE562-8612-4390-8799-66046F05F7F1}" dt="2023-06-12T20:20:04.905" v="3" actId="20577"/>
        <pc:sldMkLst>
          <pc:docMk/>
          <pc:sldMk cId="3436135555" sldId="260"/>
        </pc:sldMkLst>
        <pc:spChg chg="mod">
          <ac:chgData name="Niki Paterianaki" userId="bd837278584b602b" providerId="LiveId" clId="{B90DE562-8612-4390-8799-66046F05F7F1}" dt="2023-06-12T20:20:04.905" v="3" actId="20577"/>
          <ac:spMkLst>
            <pc:docMk/>
            <pc:sldMk cId="3436135555" sldId="260"/>
            <ac:spMk id="2" creationId="{7A8A0DBD-CF06-3E33-5249-FEB850592C57}"/>
          </ac:spMkLst>
        </pc:spChg>
      </pc:sldChg>
      <pc:sldChg chg="modSp">
        <pc:chgData name="Niki Paterianaki" userId="bd837278584b602b" providerId="LiveId" clId="{B90DE562-8612-4390-8799-66046F05F7F1}" dt="2023-06-12T20:20:10.735" v="5" actId="20577"/>
        <pc:sldMkLst>
          <pc:docMk/>
          <pc:sldMk cId="3367205421" sldId="261"/>
        </pc:sldMkLst>
        <pc:spChg chg="mod">
          <ac:chgData name="Niki Paterianaki" userId="bd837278584b602b" providerId="LiveId" clId="{B90DE562-8612-4390-8799-66046F05F7F1}" dt="2023-06-12T20:20:10.735" v="5" actId="20577"/>
          <ac:spMkLst>
            <pc:docMk/>
            <pc:sldMk cId="3367205421" sldId="261"/>
            <ac:spMk id="2" creationId="{830C4BFC-7AA3-D1BD-61F3-0802BD4D6DCA}"/>
          </ac:spMkLst>
        </pc:spChg>
      </pc:sldChg>
      <pc:sldChg chg="modSp mod">
        <pc:chgData name="Niki Paterianaki" userId="bd837278584b602b" providerId="LiveId" clId="{B90DE562-8612-4390-8799-66046F05F7F1}" dt="2023-06-12T20:20:16.109" v="7" actId="20577"/>
        <pc:sldMkLst>
          <pc:docMk/>
          <pc:sldMk cId="1178790396" sldId="262"/>
        </pc:sldMkLst>
        <pc:spChg chg="mod">
          <ac:chgData name="Niki Paterianaki" userId="bd837278584b602b" providerId="LiveId" clId="{B90DE562-8612-4390-8799-66046F05F7F1}" dt="2023-06-12T20:20:16.109" v="7" actId="20577"/>
          <ac:spMkLst>
            <pc:docMk/>
            <pc:sldMk cId="1178790396" sldId="262"/>
            <ac:spMk id="2" creationId="{2CEBEBD2-C422-DA79-630D-30E2BF6A51CF}"/>
          </ac:spMkLst>
        </pc:spChg>
      </pc:sldChg>
      <pc:sldChg chg="modSp mod">
        <pc:chgData name="Niki Paterianaki" userId="bd837278584b602b" providerId="LiveId" clId="{B90DE562-8612-4390-8799-66046F05F7F1}" dt="2023-06-12T20:20:24.234" v="9" actId="20577"/>
        <pc:sldMkLst>
          <pc:docMk/>
          <pc:sldMk cId="750398084" sldId="263"/>
        </pc:sldMkLst>
        <pc:spChg chg="mod">
          <ac:chgData name="Niki Paterianaki" userId="bd837278584b602b" providerId="LiveId" clId="{B90DE562-8612-4390-8799-66046F05F7F1}" dt="2023-06-12T20:20:24.234" v="9" actId="20577"/>
          <ac:spMkLst>
            <pc:docMk/>
            <pc:sldMk cId="750398084" sldId="263"/>
            <ac:spMk id="2" creationId="{01715CB3-53BD-50F8-F9E8-A4964F4A6E8D}"/>
          </ac:spMkLst>
        </pc:spChg>
      </pc:sldChg>
      <pc:sldChg chg="modSp mod">
        <pc:chgData name="Niki Paterianaki" userId="bd837278584b602b" providerId="LiveId" clId="{B90DE562-8612-4390-8799-66046F05F7F1}" dt="2023-06-12T20:20:34.882" v="13" actId="20577"/>
        <pc:sldMkLst>
          <pc:docMk/>
          <pc:sldMk cId="46897278" sldId="265"/>
        </pc:sldMkLst>
        <pc:spChg chg="mod">
          <ac:chgData name="Niki Paterianaki" userId="bd837278584b602b" providerId="LiveId" clId="{B90DE562-8612-4390-8799-66046F05F7F1}" dt="2023-06-12T20:20:30.931" v="11" actId="20577"/>
          <ac:spMkLst>
            <pc:docMk/>
            <pc:sldMk cId="46897278" sldId="265"/>
            <ac:spMk id="2" creationId="{835B129B-3E3D-31E4-45D2-60072C301F85}"/>
          </ac:spMkLst>
        </pc:spChg>
        <pc:spChg chg="mod">
          <ac:chgData name="Niki Paterianaki" userId="bd837278584b602b" providerId="LiveId" clId="{B90DE562-8612-4390-8799-66046F05F7F1}" dt="2023-06-12T20:20:34.882" v="13" actId="20577"/>
          <ac:spMkLst>
            <pc:docMk/>
            <pc:sldMk cId="46897278" sldId="265"/>
            <ac:spMk id="3" creationId="{D9FBD860-58FD-3209-E4CE-1C271A1F5182}"/>
          </ac:spMkLst>
        </pc:spChg>
      </pc:sldChg>
      <pc:sldChg chg="modSp mod">
        <pc:chgData name="Niki Paterianaki" userId="bd837278584b602b" providerId="LiveId" clId="{B90DE562-8612-4390-8799-66046F05F7F1}" dt="2023-06-12T20:20:58.627" v="44" actId="20577"/>
        <pc:sldMkLst>
          <pc:docMk/>
          <pc:sldMk cId="3828517513" sldId="266"/>
        </pc:sldMkLst>
        <pc:spChg chg="mod">
          <ac:chgData name="Niki Paterianaki" userId="bd837278584b602b" providerId="LiveId" clId="{B90DE562-8612-4390-8799-66046F05F7F1}" dt="2023-06-12T20:20:58.627" v="44" actId="20577"/>
          <ac:spMkLst>
            <pc:docMk/>
            <pc:sldMk cId="3828517513" sldId="266"/>
            <ac:spMk id="20" creationId="{7C2616E6-4E89-BBB6-342F-E8859674B2CE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Faça clique para editar o estilo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1C0BB-DC71-4713-A787-95011EDB8CA8}" type="datetimeFigureOut">
              <a:rPr lang="pt-PT" smtClean="0"/>
              <a:t>12/06/2023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16595-07AD-4646-803E-1CCE41789BEC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35360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1C0BB-DC71-4713-A787-95011EDB8CA8}" type="datetimeFigureOut">
              <a:rPr lang="pt-PT" smtClean="0"/>
              <a:t>12/06/2023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16595-07AD-4646-803E-1CCE41789BEC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42510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1C0BB-DC71-4713-A787-95011EDB8CA8}" type="datetimeFigureOut">
              <a:rPr lang="pt-PT" smtClean="0"/>
              <a:t>12/06/2023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16595-07AD-4646-803E-1CCE41789BEC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51718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1C0BB-DC71-4713-A787-95011EDB8CA8}" type="datetimeFigureOut">
              <a:rPr lang="pt-PT" smtClean="0"/>
              <a:t>12/06/2023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16595-07AD-4646-803E-1CCE41789BEC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3056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1C0BB-DC71-4713-A787-95011EDB8CA8}" type="datetimeFigureOut">
              <a:rPr lang="pt-PT" smtClean="0"/>
              <a:t>12/06/2023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16595-07AD-4646-803E-1CCE41789BEC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14626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1C0BB-DC71-4713-A787-95011EDB8CA8}" type="datetimeFigureOut">
              <a:rPr lang="pt-PT" smtClean="0"/>
              <a:t>12/06/2023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16595-07AD-4646-803E-1CCE41789BEC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56420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1C0BB-DC71-4713-A787-95011EDB8CA8}" type="datetimeFigureOut">
              <a:rPr lang="pt-PT" smtClean="0"/>
              <a:t>12/06/2023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16595-07AD-4646-803E-1CCE41789BEC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49149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1C0BB-DC71-4713-A787-95011EDB8CA8}" type="datetimeFigureOut">
              <a:rPr lang="pt-PT" smtClean="0"/>
              <a:t>12/06/2023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16595-07AD-4646-803E-1CCE41789BEC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55507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1C0BB-DC71-4713-A787-95011EDB8CA8}" type="datetimeFigureOut">
              <a:rPr lang="pt-PT" smtClean="0"/>
              <a:t>12/06/2023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16595-07AD-4646-803E-1CCE41789BEC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69934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1C0BB-DC71-4713-A787-95011EDB8CA8}" type="datetimeFigureOut">
              <a:rPr lang="pt-PT" smtClean="0"/>
              <a:t>12/06/2023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16595-07AD-4646-803E-1CCE41789BEC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89164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1C0BB-DC71-4713-A787-95011EDB8CA8}" type="datetimeFigureOut">
              <a:rPr lang="pt-PT" smtClean="0"/>
              <a:t>12/06/2023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16595-07AD-4646-803E-1CCE41789BEC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80662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31C0BB-DC71-4713-A787-95011EDB8CA8}" type="datetimeFigureOut">
              <a:rPr lang="pt-PT" smtClean="0"/>
              <a:t>12/06/2023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A16595-07AD-4646-803E-1CCE41789BEC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32066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10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12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99713" y="248038"/>
            <a:ext cx="7063721" cy="1159200"/>
          </a:xfrm>
        </p:spPr>
        <p:txBody>
          <a:bodyPr anchor="ctr">
            <a:normAutofit/>
          </a:bodyPr>
          <a:lstStyle/>
          <a:p>
            <a:pPr algn="l"/>
            <a:r>
              <a:rPr lang="pt-PT" sz="4000">
                <a:solidFill>
                  <a:srgbClr val="FFFFFF"/>
                </a:solidFill>
                <a:ea typeface="Calibri Light"/>
                <a:cs typeface="Calibri Light"/>
              </a:rPr>
              <a:t>PNC</a:t>
            </a:r>
            <a:endParaRPr lang="pt-PT" sz="4000">
              <a:solidFill>
                <a:srgbClr val="FFFFFF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572499" y="390832"/>
            <a:ext cx="3233585" cy="87361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pt-PT" sz="2000">
                <a:solidFill>
                  <a:srgbClr val="FFFFFF"/>
                </a:solidFill>
                <a:ea typeface="Calibri"/>
                <a:cs typeface="Calibri"/>
              </a:rPr>
              <a:t>Atividades </a:t>
            </a:r>
          </a:p>
          <a:p>
            <a:pPr algn="l"/>
            <a:r>
              <a:rPr lang="pt-PT" sz="2000">
                <a:solidFill>
                  <a:srgbClr val="FFFFFF"/>
                </a:solidFill>
                <a:ea typeface="Calibri"/>
                <a:cs typeface="Calibri"/>
              </a:rPr>
              <a:t>Ano letivo 2022-2023</a:t>
            </a:r>
          </a:p>
        </p:txBody>
      </p:sp>
      <p:pic>
        <p:nvPicPr>
          <p:cNvPr id="4" name="Imagem 4" descr="Uma imagem com logótipo&#10;&#10;Descrição gerada automaticamente">
            <a:extLst>
              <a:ext uri="{FF2B5EF4-FFF2-40B4-BE49-F238E27FC236}">
                <a16:creationId xmlns:a16="http://schemas.microsoft.com/office/drawing/2014/main" id="{572501BF-9AFC-B123-2616-A789B66FE3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225" y="2337487"/>
            <a:ext cx="11327549" cy="3709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9777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F98F79A4-A6C7-4101-B1E9-27E05CB7CF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2"/>
            <a:ext cx="2232251" cy="2361890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35B129B-3E3D-31E4-45D2-60072C301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2251" y="633046"/>
            <a:ext cx="3863749" cy="1314996"/>
          </a:xfrm>
        </p:spPr>
        <p:txBody>
          <a:bodyPr anchor="b">
            <a:normAutofit/>
          </a:bodyPr>
          <a:lstStyle/>
          <a:p>
            <a:r>
              <a:rPr lang="pt-PT" dirty="0">
                <a:solidFill>
                  <a:schemeClr val="bg1"/>
                </a:solidFill>
                <a:ea typeface="Calibri Light"/>
                <a:cs typeface="Calibri Light"/>
              </a:rPr>
              <a:t>Visionámos...</a:t>
            </a:r>
            <a:endParaRPr lang="pt-PT" dirty="0">
              <a:solidFill>
                <a:schemeClr val="bg1"/>
              </a:solidFill>
            </a:endParaRPr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79AFCB35-9C04-4524-A0B1-57FF6865D0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92656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D11AD2AD-0BA0-4DD3-8EEA-84686A0E71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2391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D9FBD860-58FD-3209-E4CE-1C271A1F5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2251" y="2125737"/>
            <a:ext cx="3863749" cy="40444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pt-PT" dirty="0">
                <a:solidFill>
                  <a:schemeClr val="bg1"/>
                </a:solidFill>
                <a:ea typeface="Calibri" panose="020F0502020204030204"/>
                <a:cs typeface="Calibri" panose="020F0502020204030204"/>
              </a:rPr>
              <a:t>...e explorámos um total de 18 longa e curta-metragens </a:t>
            </a:r>
          </a:p>
          <a:p>
            <a:pPr marL="0" indent="0">
              <a:buNone/>
            </a:pPr>
            <a:endParaRPr lang="pt-PT" dirty="0">
              <a:solidFill>
                <a:schemeClr val="bg1"/>
              </a:solidFill>
              <a:ea typeface="Calibri" panose="020F0502020204030204"/>
              <a:cs typeface="Calibri" panose="020F0502020204030204"/>
            </a:endParaRPr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59463AC4-F96D-4507-9EE0-A831B79102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2"/>
            <a:ext cx="2232251" cy="2361890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6">
              <a:alpha val="3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pic>
        <p:nvPicPr>
          <p:cNvPr id="5" name="Imagem 5" descr="Uma imagem com texto, televisão, interior, cobertura&#10;&#10;Descrição gerada automaticamente">
            <a:extLst>
              <a:ext uri="{FF2B5EF4-FFF2-40B4-BE49-F238E27FC236}">
                <a16:creationId xmlns:a16="http://schemas.microsoft.com/office/drawing/2014/main" id="{7BB91F6E-DC02-C547-86A7-59C5DFDBE2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6423487" y="929609"/>
            <a:ext cx="2518114" cy="2518114"/>
          </a:xfrm>
          <a:custGeom>
            <a:avLst/>
            <a:gdLst/>
            <a:ahLst/>
            <a:cxnLst/>
            <a:rect l="l" t="t" r="r" b="b"/>
            <a:pathLst>
              <a:path w="2518114" h="2518114">
                <a:moveTo>
                  <a:pt x="1259057" y="0"/>
                </a:moveTo>
                <a:cubicBezTo>
                  <a:pt x="1954415" y="0"/>
                  <a:pt x="2518114" y="563699"/>
                  <a:pt x="2518114" y="1259057"/>
                </a:cubicBezTo>
                <a:cubicBezTo>
                  <a:pt x="2518114" y="1954415"/>
                  <a:pt x="1954415" y="2518114"/>
                  <a:pt x="1259057" y="2518114"/>
                </a:cubicBezTo>
                <a:cubicBezTo>
                  <a:pt x="563699" y="2518114"/>
                  <a:pt x="0" y="1954415"/>
                  <a:pt x="0" y="1259057"/>
                </a:cubicBezTo>
                <a:cubicBezTo>
                  <a:pt x="0" y="563699"/>
                  <a:pt x="563699" y="0"/>
                  <a:pt x="1259057" y="0"/>
                </a:cubicBezTo>
                <a:close/>
              </a:path>
            </a:pathLst>
          </a:custGeom>
        </p:spPr>
      </p:pic>
      <p:pic>
        <p:nvPicPr>
          <p:cNvPr id="4" name="Imagem 4" descr="Uma imagem com texto, televisão, cobertura, ecrã&#10;&#10;Descrição gerada automaticamente">
            <a:extLst>
              <a:ext uri="{FF2B5EF4-FFF2-40B4-BE49-F238E27FC236}">
                <a16:creationId xmlns:a16="http://schemas.microsoft.com/office/drawing/2014/main" id="{280FA73D-8F53-FF0C-FB15-D7C672FDA19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" b="2"/>
          <a:stretch/>
        </p:blipFill>
        <p:spPr>
          <a:xfrm>
            <a:off x="9090426" y="86636"/>
            <a:ext cx="2952748" cy="2952748"/>
          </a:xfrm>
          <a:custGeom>
            <a:avLst/>
            <a:gdLst/>
            <a:ahLst/>
            <a:cxnLst/>
            <a:rect l="l" t="t" r="r" b="b"/>
            <a:pathLst>
              <a:path w="2361890" h="2361890">
                <a:moveTo>
                  <a:pt x="1180945" y="0"/>
                </a:moveTo>
                <a:cubicBezTo>
                  <a:pt x="1833163" y="0"/>
                  <a:pt x="2361890" y="528727"/>
                  <a:pt x="2361890" y="1180945"/>
                </a:cubicBezTo>
                <a:cubicBezTo>
                  <a:pt x="2361890" y="1833163"/>
                  <a:pt x="1833163" y="2361890"/>
                  <a:pt x="1180945" y="2361890"/>
                </a:cubicBezTo>
                <a:cubicBezTo>
                  <a:pt x="528727" y="2361890"/>
                  <a:pt x="0" y="1833163"/>
                  <a:pt x="0" y="1180945"/>
                </a:cubicBezTo>
                <a:cubicBezTo>
                  <a:pt x="0" y="528727"/>
                  <a:pt x="528727" y="0"/>
                  <a:pt x="1180945" y="0"/>
                </a:cubicBezTo>
                <a:close/>
              </a:path>
            </a:pathLst>
          </a:custGeom>
        </p:spPr>
      </p:pic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9E5C5460-229E-46C8-A712-CC31798542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51176" y="4803984"/>
            <a:ext cx="2140824" cy="2054016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FC3ABE8C-1C72-4141-BADF-DD6811764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51176" y="4803984"/>
            <a:ext cx="2140824" cy="2054016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44" name="Graphic 185">
            <a:extLst>
              <a:ext uri="{FF2B5EF4-FFF2-40B4-BE49-F238E27FC236}">
                <a16:creationId xmlns:a16="http://schemas.microsoft.com/office/drawing/2014/main" id="{0C156BF8-7FF7-440F-BE2B-417DFFE8BF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99346" y="5987064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B7067280-C3E7-4DF6-A345-B9FEF6EF8D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A78365A8-666B-4417-9D3C-554E6E6B2C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E71CAAFA-0A31-4308-AB9F-B1C84ABDF9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96AB1D25-144D-4BB4-A45C-60B8A094F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069F0FB4-779A-48FC-AC33-784F177C92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6" name="Imagem 6">
            <a:extLst>
              <a:ext uri="{FF2B5EF4-FFF2-40B4-BE49-F238E27FC236}">
                <a16:creationId xmlns:a16="http://schemas.microsoft.com/office/drawing/2014/main" id="{78A122A7-1049-0106-5514-D35A395D8EC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607" r="19644" b="3"/>
          <a:stretch/>
        </p:blipFill>
        <p:spPr>
          <a:xfrm>
            <a:off x="2996814" y="3266895"/>
            <a:ext cx="5649405" cy="3454390"/>
          </a:xfrm>
          <a:custGeom>
            <a:avLst/>
            <a:gdLst/>
            <a:ahLst/>
            <a:cxnLst/>
            <a:rect l="l" t="t" r="r" b="b"/>
            <a:pathLst>
              <a:path w="2452978" h="2452978">
                <a:moveTo>
                  <a:pt x="1226489" y="0"/>
                </a:moveTo>
                <a:cubicBezTo>
                  <a:pt x="1903860" y="0"/>
                  <a:pt x="2452978" y="549118"/>
                  <a:pt x="2452978" y="1226489"/>
                </a:cubicBezTo>
                <a:cubicBezTo>
                  <a:pt x="2452978" y="1903860"/>
                  <a:pt x="1903860" y="2452978"/>
                  <a:pt x="1226489" y="2452978"/>
                </a:cubicBezTo>
                <a:cubicBezTo>
                  <a:pt x="549118" y="2452978"/>
                  <a:pt x="0" y="1903860"/>
                  <a:pt x="0" y="1226489"/>
                </a:cubicBezTo>
                <a:cubicBezTo>
                  <a:pt x="0" y="549118"/>
                  <a:pt x="549118" y="0"/>
                  <a:pt x="1226489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68972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912C2EE-7D3F-E050-529D-F85BE77C9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7031" y="467271"/>
            <a:ext cx="4445013" cy="2211745"/>
          </a:xfrm>
        </p:spPr>
        <p:txBody>
          <a:bodyPr anchor="b">
            <a:normAutofit fontScale="90000"/>
          </a:bodyPr>
          <a:lstStyle/>
          <a:p>
            <a:r>
              <a:rPr lang="pt-PT" sz="5600" dirty="0">
                <a:ea typeface="Calibri Light"/>
                <a:cs typeface="Calibri Light"/>
              </a:rPr>
              <a:t>Viver o cinema...</a:t>
            </a:r>
            <a:br>
              <a:rPr lang="pt-PT" sz="5600" dirty="0">
                <a:ea typeface="Calibri Light"/>
                <a:cs typeface="Calibri Light"/>
              </a:rPr>
            </a:br>
            <a:r>
              <a:rPr lang="pt-PT" sz="5600" dirty="0">
                <a:ea typeface="Calibri Light"/>
                <a:cs typeface="Calibri Light"/>
              </a:rPr>
              <a:t>Criar cinema...</a:t>
            </a:r>
            <a:endParaRPr lang="pt-PT" sz="5600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5841E0DD-1BA7-47EA-92C1-DFCD469D04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5797" y="0"/>
            <a:ext cx="4195674" cy="2553552"/>
          </a:xfrm>
          <a:custGeom>
            <a:avLst/>
            <a:gdLst>
              <a:gd name="connsiteX0" fmla="*/ 51087 w 4195674"/>
              <a:gd name="connsiteY0" fmla="*/ 0 h 2553552"/>
              <a:gd name="connsiteX1" fmla="*/ 4144587 w 4195674"/>
              <a:gd name="connsiteY1" fmla="*/ 0 h 2553552"/>
              <a:gd name="connsiteX2" fmla="*/ 4153054 w 4195674"/>
              <a:gd name="connsiteY2" fmla="*/ 32928 h 2553552"/>
              <a:gd name="connsiteX3" fmla="*/ 4195674 w 4195674"/>
              <a:gd name="connsiteY3" fmla="*/ 455715 h 2553552"/>
              <a:gd name="connsiteX4" fmla="*/ 2097837 w 4195674"/>
              <a:gd name="connsiteY4" fmla="*/ 2553552 h 2553552"/>
              <a:gd name="connsiteX5" fmla="*/ 0 w 4195674"/>
              <a:gd name="connsiteY5" fmla="*/ 455715 h 2553552"/>
              <a:gd name="connsiteX6" fmla="*/ 42621 w 4195674"/>
              <a:gd name="connsiteY6" fmla="*/ 32928 h 2553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95674" h="2553552">
                <a:moveTo>
                  <a:pt x="51087" y="0"/>
                </a:moveTo>
                <a:lnTo>
                  <a:pt x="4144587" y="0"/>
                </a:lnTo>
                <a:lnTo>
                  <a:pt x="4153054" y="32928"/>
                </a:lnTo>
                <a:cubicBezTo>
                  <a:pt x="4180999" y="169492"/>
                  <a:pt x="4195674" y="310890"/>
                  <a:pt x="4195674" y="455715"/>
                </a:cubicBezTo>
                <a:cubicBezTo>
                  <a:pt x="4195674" y="1614318"/>
                  <a:pt x="3256440" y="2553552"/>
                  <a:pt x="2097837" y="2553552"/>
                </a:cubicBezTo>
                <a:cubicBezTo>
                  <a:pt x="939234" y="2553552"/>
                  <a:pt x="0" y="1614318"/>
                  <a:pt x="0" y="455715"/>
                </a:cubicBezTo>
                <a:cubicBezTo>
                  <a:pt x="0" y="310890"/>
                  <a:pt x="14676" y="169492"/>
                  <a:pt x="42621" y="32928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Imagem 4">
            <a:extLst>
              <a:ext uri="{FF2B5EF4-FFF2-40B4-BE49-F238E27FC236}">
                <a16:creationId xmlns:a16="http://schemas.microsoft.com/office/drawing/2014/main" id="{D862604F-3EE1-CF4E-C669-79B75145DD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227" r="5825" b="-1"/>
          <a:stretch/>
        </p:blipFill>
        <p:spPr>
          <a:xfrm>
            <a:off x="1372318" y="136525"/>
            <a:ext cx="1596511" cy="1935439"/>
          </a:xfrm>
          <a:prstGeom prst="rect">
            <a:avLst/>
          </a:prstGeom>
        </p:spPr>
      </p:pic>
      <p:sp>
        <p:nvSpPr>
          <p:cNvPr id="32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7148" y="987117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1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8D3BEFDA-0C8B-4C24-AF49-B7E58C98DB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756811"/>
            <a:ext cx="4507268" cy="4101189"/>
          </a:xfrm>
          <a:custGeom>
            <a:avLst/>
            <a:gdLst>
              <a:gd name="connsiteX0" fmla="*/ 1188901 w 4507268"/>
              <a:gd name="connsiteY0" fmla="*/ 0 h 4101189"/>
              <a:gd name="connsiteX1" fmla="*/ 4507268 w 4507268"/>
              <a:gd name="connsiteY1" fmla="*/ 3318367 h 4101189"/>
              <a:gd name="connsiteX2" fmla="*/ 4439851 w 4507268"/>
              <a:gd name="connsiteY2" fmla="*/ 3987135 h 4101189"/>
              <a:gd name="connsiteX3" fmla="*/ 4410525 w 4507268"/>
              <a:gd name="connsiteY3" fmla="*/ 4101189 h 4101189"/>
              <a:gd name="connsiteX4" fmla="*/ 0 w 4507268"/>
              <a:gd name="connsiteY4" fmla="*/ 4101189 h 4101189"/>
              <a:gd name="connsiteX5" fmla="*/ 0 w 4507268"/>
              <a:gd name="connsiteY5" fmla="*/ 221283 h 4101189"/>
              <a:gd name="connsiteX6" fmla="*/ 47936 w 4507268"/>
              <a:gd name="connsiteY6" fmla="*/ 201358 h 4101189"/>
              <a:gd name="connsiteX7" fmla="*/ 1188901 w 4507268"/>
              <a:gd name="connsiteY7" fmla="*/ 0 h 4101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07268" h="4101189">
                <a:moveTo>
                  <a:pt x="1188901" y="0"/>
                </a:moveTo>
                <a:cubicBezTo>
                  <a:pt x="3021585" y="0"/>
                  <a:pt x="4507268" y="1485684"/>
                  <a:pt x="4507268" y="3318367"/>
                </a:cubicBezTo>
                <a:cubicBezTo>
                  <a:pt x="4507268" y="3547453"/>
                  <a:pt x="4484055" y="3771117"/>
                  <a:pt x="4439851" y="3987135"/>
                </a:cubicBezTo>
                <a:lnTo>
                  <a:pt x="4410525" y="4101189"/>
                </a:lnTo>
                <a:lnTo>
                  <a:pt x="0" y="4101189"/>
                </a:lnTo>
                <a:lnTo>
                  <a:pt x="0" y="221283"/>
                </a:lnTo>
                <a:lnTo>
                  <a:pt x="47936" y="201358"/>
                </a:lnTo>
                <a:cubicBezTo>
                  <a:pt x="403707" y="71093"/>
                  <a:pt x="788002" y="0"/>
                  <a:pt x="1188901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7400EEA6-B330-4DBC-A821-469627E962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40123" y="1601385"/>
            <a:ext cx="2754831" cy="2754831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8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7278" y="4908805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1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0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54151" y="5775084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7C2616E6-4E89-BBB6-342F-E8859674B2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77031" y="2990818"/>
            <a:ext cx="3876357" cy="29138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sz="2000" dirty="0"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US" sz="2000" dirty="0">
                <a:ea typeface="Calibri"/>
                <a:cs typeface="Calibri"/>
              </a:rPr>
              <a:t>A </a:t>
            </a:r>
            <a:r>
              <a:rPr lang="en-US" sz="2000" dirty="0" err="1">
                <a:ea typeface="Calibri"/>
                <a:cs typeface="Calibri"/>
              </a:rPr>
              <a:t>Equipa</a:t>
            </a:r>
            <a:r>
              <a:rPr lang="en-US" sz="2000" dirty="0">
                <a:ea typeface="Calibri"/>
                <a:cs typeface="Calibri"/>
              </a:rPr>
              <a:t> PCE </a:t>
            </a:r>
          </a:p>
          <a:p>
            <a:pPr marL="0" indent="0">
              <a:buNone/>
            </a:pPr>
            <a:r>
              <a:rPr lang="en-US" sz="2000" dirty="0" err="1">
                <a:ea typeface="Calibri"/>
                <a:cs typeface="Calibri"/>
              </a:rPr>
              <a:t>Coordenadora</a:t>
            </a:r>
            <a:r>
              <a:rPr lang="en-US" sz="2000" dirty="0">
                <a:ea typeface="Calibri"/>
                <a:cs typeface="Calibri"/>
              </a:rPr>
              <a:t>: Niki Paterianaki</a:t>
            </a:r>
          </a:p>
        </p:txBody>
      </p:sp>
      <p:pic>
        <p:nvPicPr>
          <p:cNvPr id="6" name="Imagem 6">
            <a:extLst>
              <a:ext uri="{FF2B5EF4-FFF2-40B4-BE49-F238E27FC236}">
                <a16:creationId xmlns:a16="http://schemas.microsoft.com/office/drawing/2014/main" id="{1BBE78C7-717A-6D0E-B80E-8D7B31BAC6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166" r="1" b="4186"/>
          <a:stretch/>
        </p:blipFill>
        <p:spPr>
          <a:xfrm>
            <a:off x="187880" y="3858678"/>
            <a:ext cx="2983972" cy="2487403"/>
          </a:xfrm>
          <a:prstGeom prst="rect">
            <a:avLst/>
          </a:prstGeom>
        </p:spPr>
      </p:pic>
      <p:pic>
        <p:nvPicPr>
          <p:cNvPr id="5" name="Imagem 5" descr="Uma imagem com texto&#10;&#10;Descrição gerada automaticamente">
            <a:extLst>
              <a:ext uri="{FF2B5EF4-FFF2-40B4-BE49-F238E27FC236}">
                <a16:creationId xmlns:a16="http://schemas.microsoft.com/office/drawing/2014/main" id="{C53385FA-6ED5-FAB9-C5F1-169C3A9AA5F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157" r="10279" b="-1"/>
          <a:stretch/>
        </p:blipFill>
        <p:spPr>
          <a:xfrm>
            <a:off x="4567574" y="2129895"/>
            <a:ext cx="1299928" cy="1697810"/>
          </a:xfrm>
          <a:prstGeom prst="rect">
            <a:avLst/>
          </a:prstGeom>
        </p:spPr>
      </p:pic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85175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8FA7517-9CA5-38BD-8F7D-430F08A2E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pt-PT" sz="5400">
                <a:ea typeface="Calibri Light"/>
                <a:cs typeface="Calibri Light"/>
              </a:rPr>
              <a:t>Este ano letivo...</a:t>
            </a:r>
            <a:endParaRPr lang="pt-PT" sz="5400"/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5DBB05C2-481B-82F1-1756-ACD3055BD2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>
              <a:buNone/>
            </a:pPr>
            <a:r>
              <a:rPr lang="pt-PT" sz="2200" dirty="0">
                <a:latin typeface="Calibri"/>
                <a:ea typeface="Calibri"/>
                <a:cs typeface="Calibri"/>
              </a:rPr>
              <a:t>No âmbito do Plano Nacional de Cinema cerca de </a:t>
            </a:r>
            <a:r>
              <a:rPr lang="pt-PT" sz="2200" b="1" dirty="0">
                <a:solidFill>
                  <a:schemeClr val="accent1"/>
                </a:solidFill>
                <a:latin typeface="Calibri"/>
                <a:ea typeface="Calibri"/>
                <a:cs typeface="Calibri"/>
              </a:rPr>
              <a:t>1700 </a:t>
            </a:r>
            <a:r>
              <a:rPr lang="pt-PT" sz="2200" dirty="0">
                <a:latin typeface="Calibri"/>
                <a:ea typeface="Calibri"/>
                <a:cs typeface="Calibri"/>
              </a:rPr>
              <a:t>alunos do nosso agrupamento visionaram e criaram filmes, como também  participaram nas filmagens da curta-metragem "</a:t>
            </a:r>
            <a:r>
              <a:rPr lang="pt-PT" sz="2200" dirty="0" err="1">
                <a:latin typeface="Calibri"/>
                <a:ea typeface="Calibri"/>
                <a:cs typeface="Calibri"/>
              </a:rPr>
              <a:t>Emocionário</a:t>
            </a:r>
            <a:r>
              <a:rPr lang="pt-PT" sz="2200" dirty="0">
                <a:latin typeface="Calibri"/>
                <a:ea typeface="Calibri"/>
                <a:cs typeface="Calibri"/>
              </a:rPr>
              <a:t> Ilustrado" do Projeto Cultural da Escola. </a:t>
            </a:r>
            <a:endParaRPr lang="pt-PT" dirty="0"/>
          </a:p>
        </p:txBody>
      </p:sp>
      <p:pic>
        <p:nvPicPr>
          <p:cNvPr id="5" name="Picture 4" descr="Lente fotográfica">
            <a:extLst>
              <a:ext uri="{FF2B5EF4-FFF2-40B4-BE49-F238E27FC236}">
                <a16:creationId xmlns:a16="http://schemas.microsoft.com/office/drawing/2014/main" id="{65153487-694D-B516-574F-CF4992A779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49" r="29096" b="-3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20949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A3C210E6-A35A-4F68-8D60-801A019C75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m 7" descr="Uma imagem com pessoa, teto, interior, pessoas&#10;&#10;Descrição gerada automaticamente">
            <a:extLst>
              <a:ext uri="{FF2B5EF4-FFF2-40B4-BE49-F238E27FC236}">
                <a16:creationId xmlns:a16="http://schemas.microsoft.com/office/drawing/2014/main" id="{1B384523-1C56-D2E1-42A3-862E64E72E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914" r="-2" b="9770"/>
          <a:stretch/>
        </p:blipFill>
        <p:spPr>
          <a:xfrm>
            <a:off x="3136389" y="10"/>
            <a:ext cx="4979304" cy="3401558"/>
          </a:xfrm>
          <a:custGeom>
            <a:avLst/>
            <a:gdLst/>
            <a:ahLst/>
            <a:cxnLst/>
            <a:rect l="l" t="t" r="r" b="b"/>
            <a:pathLst>
              <a:path w="4979304" h="3364992">
                <a:moveTo>
                  <a:pt x="0" y="0"/>
                </a:moveTo>
                <a:lnTo>
                  <a:pt x="4211250" y="0"/>
                </a:lnTo>
                <a:lnTo>
                  <a:pt x="4309461" y="192282"/>
                </a:lnTo>
                <a:cubicBezTo>
                  <a:pt x="4697535" y="1033269"/>
                  <a:pt x="4937593" y="2032690"/>
                  <a:pt x="4974907" y="3110424"/>
                </a:cubicBezTo>
                <a:lnTo>
                  <a:pt x="4979304" y="3364992"/>
                </a:lnTo>
                <a:lnTo>
                  <a:pt x="800592" y="3364992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</p:spPr>
      </p:pic>
      <p:pic>
        <p:nvPicPr>
          <p:cNvPr id="5" name="Imagem 5" descr="Uma imagem com texto, pessoa, interior&#10;&#10;Descrição gerada automaticamente">
            <a:extLst>
              <a:ext uri="{FF2B5EF4-FFF2-40B4-BE49-F238E27FC236}">
                <a16:creationId xmlns:a16="http://schemas.microsoft.com/office/drawing/2014/main" id="{7791A38F-74DD-07D3-50AA-93AD46F7DB4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481" r="14749" b="-3"/>
          <a:stretch/>
        </p:blipFill>
        <p:spPr>
          <a:xfrm>
            <a:off x="7381690" y="3456433"/>
            <a:ext cx="4810310" cy="3401568"/>
          </a:xfrm>
          <a:custGeom>
            <a:avLst/>
            <a:gdLst/>
            <a:ahLst/>
            <a:cxnLst/>
            <a:rect l="l" t="t" r="r" b="b"/>
            <a:pathLst>
              <a:path w="4810310" h="3401568">
                <a:moveTo>
                  <a:pt x="781270" y="0"/>
                </a:moveTo>
                <a:lnTo>
                  <a:pt x="4810310" y="0"/>
                </a:lnTo>
                <a:lnTo>
                  <a:pt x="4810310" y="3401568"/>
                </a:lnTo>
                <a:lnTo>
                  <a:pt x="0" y="3401568"/>
                </a:lnTo>
                <a:lnTo>
                  <a:pt x="1963" y="3397912"/>
                </a:lnTo>
                <a:cubicBezTo>
                  <a:pt x="454182" y="2512619"/>
                  <a:pt x="736170" y="1430108"/>
                  <a:pt x="776876" y="254399"/>
                </a:cubicBezTo>
                <a:close/>
              </a:path>
            </a:pathLst>
          </a:custGeom>
        </p:spPr>
      </p:pic>
      <p:pic>
        <p:nvPicPr>
          <p:cNvPr id="6" name="Imagem 6" descr="Uma imagem com logótipo&#10;&#10;Descrição gerada automaticamente">
            <a:extLst>
              <a:ext uri="{FF2B5EF4-FFF2-40B4-BE49-F238E27FC236}">
                <a16:creationId xmlns:a16="http://schemas.microsoft.com/office/drawing/2014/main" id="{4A778235-18BD-C801-23F6-9E9731A24C7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5593" r="-2" b="-2"/>
          <a:stretch/>
        </p:blipFill>
        <p:spPr>
          <a:xfrm>
            <a:off x="3189428" y="3456432"/>
            <a:ext cx="4925479" cy="3401568"/>
          </a:xfrm>
          <a:custGeom>
            <a:avLst/>
            <a:gdLst/>
            <a:ahLst/>
            <a:cxnLst/>
            <a:rect l="l" t="t" r="r" b="b"/>
            <a:pathLst>
              <a:path w="4925479" h="3364992">
                <a:moveTo>
                  <a:pt x="749362" y="0"/>
                </a:moveTo>
                <a:lnTo>
                  <a:pt x="4925479" y="0"/>
                </a:lnTo>
                <a:lnTo>
                  <a:pt x="4921868" y="209033"/>
                </a:lnTo>
                <a:cubicBezTo>
                  <a:pt x="4884554" y="1286766"/>
                  <a:pt x="4644496" y="2286187"/>
                  <a:pt x="4256422" y="3127175"/>
                </a:cubicBezTo>
                <a:lnTo>
                  <a:pt x="4134952" y="3364992"/>
                </a:lnTo>
                <a:lnTo>
                  <a:pt x="0" y="3364992"/>
                </a:lnTo>
                <a:lnTo>
                  <a:pt x="79008" y="3202330"/>
                </a:lnTo>
                <a:cubicBezTo>
                  <a:pt x="467082" y="2361343"/>
                  <a:pt x="707140" y="1361922"/>
                  <a:pt x="744454" y="284189"/>
                </a:cubicBezTo>
                <a:close/>
              </a:path>
            </a:pathLst>
          </a:custGeom>
        </p:spPr>
      </p:pic>
      <p:sp useBgFill="1">
        <p:nvSpPr>
          <p:cNvPr id="20" name="Freeform: Shape 19">
            <a:extLst>
              <a:ext uri="{FF2B5EF4-FFF2-40B4-BE49-F238E27FC236}">
                <a16:creationId xmlns:a16="http://schemas.microsoft.com/office/drawing/2014/main" id="{AC0D06B0-F19C-459E-B221-A34B506FB5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45815" cy="6858000"/>
          </a:xfrm>
          <a:custGeom>
            <a:avLst/>
            <a:gdLst>
              <a:gd name="connsiteX0" fmla="*/ 0 w 3945815"/>
              <a:gd name="connsiteY0" fmla="*/ 0 h 6858000"/>
              <a:gd name="connsiteX1" fmla="*/ 3138662 w 3945815"/>
              <a:gd name="connsiteY1" fmla="*/ 0 h 6858000"/>
              <a:gd name="connsiteX2" fmla="*/ 3275260 w 3945815"/>
              <a:gd name="connsiteY2" fmla="*/ 267438 h 6858000"/>
              <a:gd name="connsiteX3" fmla="*/ 3945815 w 3945815"/>
              <a:gd name="connsiteY3" fmla="*/ 3481388 h 6858000"/>
              <a:gd name="connsiteX4" fmla="*/ 3275260 w 3945815"/>
              <a:gd name="connsiteY4" fmla="*/ 6695338 h 6858000"/>
              <a:gd name="connsiteX5" fmla="*/ 3192177 w 3945815"/>
              <a:gd name="connsiteY5" fmla="*/ 6858000 h 6858000"/>
              <a:gd name="connsiteX6" fmla="*/ 0 w 394581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45815" h="6858000">
                <a:moveTo>
                  <a:pt x="0" y="0"/>
                </a:moveTo>
                <a:lnTo>
                  <a:pt x="3138662" y="0"/>
                </a:lnTo>
                <a:lnTo>
                  <a:pt x="3275260" y="267438"/>
                </a:lnTo>
                <a:cubicBezTo>
                  <a:pt x="3698614" y="1184879"/>
                  <a:pt x="3945815" y="2290869"/>
                  <a:pt x="3945815" y="3481388"/>
                </a:cubicBezTo>
                <a:cubicBezTo>
                  <a:pt x="3945815" y="4671908"/>
                  <a:pt x="3698614" y="5777898"/>
                  <a:pt x="3275260" y="6695338"/>
                </a:cubicBezTo>
                <a:lnTo>
                  <a:pt x="319217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2" name="Freeform: Shape 21">
            <a:extLst>
              <a:ext uri="{FF2B5EF4-FFF2-40B4-BE49-F238E27FC236}">
                <a16:creationId xmlns:a16="http://schemas.microsoft.com/office/drawing/2014/main" id="{345B26DA-1C6B-4C66-81C9-9C1877FC2D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36670" cy="6858000"/>
          </a:xfrm>
          <a:custGeom>
            <a:avLst/>
            <a:gdLst>
              <a:gd name="connsiteX0" fmla="*/ 0 w 3936670"/>
              <a:gd name="connsiteY0" fmla="*/ 0 h 6858000"/>
              <a:gd name="connsiteX1" fmla="*/ 3129517 w 3936670"/>
              <a:gd name="connsiteY1" fmla="*/ 0 h 6858000"/>
              <a:gd name="connsiteX2" fmla="*/ 3266115 w 3936670"/>
              <a:gd name="connsiteY2" fmla="*/ 267438 h 6858000"/>
              <a:gd name="connsiteX3" fmla="*/ 3936670 w 3936670"/>
              <a:gd name="connsiteY3" fmla="*/ 3481388 h 6858000"/>
              <a:gd name="connsiteX4" fmla="*/ 3266115 w 3936670"/>
              <a:gd name="connsiteY4" fmla="*/ 6695338 h 6858000"/>
              <a:gd name="connsiteX5" fmla="*/ 3183032 w 3936670"/>
              <a:gd name="connsiteY5" fmla="*/ 6858000 h 6858000"/>
              <a:gd name="connsiteX6" fmla="*/ 0 w 39366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6670" h="6858000">
                <a:moveTo>
                  <a:pt x="0" y="0"/>
                </a:moveTo>
                <a:lnTo>
                  <a:pt x="3129517" y="0"/>
                </a:lnTo>
                <a:lnTo>
                  <a:pt x="3266115" y="267438"/>
                </a:lnTo>
                <a:cubicBezTo>
                  <a:pt x="3689469" y="1184879"/>
                  <a:pt x="3936670" y="2290869"/>
                  <a:pt x="3936670" y="3481388"/>
                </a:cubicBezTo>
                <a:cubicBezTo>
                  <a:pt x="3936670" y="4671908"/>
                  <a:pt x="3689469" y="5777898"/>
                  <a:pt x="3266115" y="6695338"/>
                </a:cubicBezTo>
                <a:lnTo>
                  <a:pt x="3183032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E316805-D9FD-7041-0DE3-7ED5842F9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685800"/>
            <a:ext cx="2807208" cy="1325563"/>
          </a:xfrm>
        </p:spPr>
        <p:txBody>
          <a:bodyPr>
            <a:normAutofit/>
          </a:bodyPr>
          <a:lstStyle/>
          <a:p>
            <a:r>
              <a:rPr lang="pt-PT" sz="2800">
                <a:ea typeface="Calibri Light"/>
                <a:cs typeface="Calibri Light"/>
              </a:rPr>
              <a:t>Recebemos...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8DE6C44-43F8-4DE4-AB81-66853FFEA0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05840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409529B-9B56-4F10-BE4D-F934DB89E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2089941"/>
            <a:ext cx="2834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202C48B2-3B79-ABFD-E909-731BC11493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6" y="2258568"/>
            <a:ext cx="2807208" cy="392277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pt-PT" sz="1700">
                <a:ea typeface="Calibri" panose="020F0502020204030204"/>
                <a:cs typeface="Calibri" panose="020F0502020204030204"/>
              </a:rPr>
              <a:t>...o realizador </a:t>
            </a:r>
            <a:r>
              <a:rPr lang="pt-PT" sz="1700" b="1">
                <a:ea typeface="Calibri" panose="020F0502020204030204"/>
                <a:cs typeface="Calibri" panose="020F0502020204030204"/>
              </a:rPr>
              <a:t>Duarte Coimbra</a:t>
            </a:r>
            <a:r>
              <a:rPr lang="pt-PT" sz="1700">
                <a:ea typeface="Calibri" panose="020F0502020204030204"/>
                <a:cs typeface="Calibri" panose="020F0502020204030204"/>
              </a:rPr>
              <a:t> e o sua curta-metragem premiada </a:t>
            </a:r>
            <a:r>
              <a:rPr lang="pt-PT" sz="1700" b="1">
                <a:ea typeface="Calibri" panose="020F0502020204030204"/>
                <a:cs typeface="Calibri" panose="020F0502020204030204"/>
              </a:rPr>
              <a:t>"Amor Avenidas Novas"</a:t>
            </a:r>
            <a:r>
              <a:rPr lang="pt-PT" sz="1700">
                <a:ea typeface="Calibri" panose="020F0502020204030204"/>
                <a:cs typeface="Calibri" panose="020F0502020204030204"/>
              </a:rPr>
              <a:t>, no âmbito da nossa colaboração com o </a:t>
            </a:r>
            <a:r>
              <a:rPr lang="pt-PT" sz="1700" i="1">
                <a:ea typeface="Calibri" panose="020F0502020204030204"/>
                <a:cs typeface="Calibri" panose="020F0502020204030204"/>
              </a:rPr>
              <a:t>IndieLisboa. </a:t>
            </a:r>
          </a:p>
        </p:txBody>
      </p:sp>
      <p:pic>
        <p:nvPicPr>
          <p:cNvPr id="4" name="Imagem 4" descr="Uma imagem com texto, pessoa, ar livre&#10;&#10;Descrição gerada automaticamente">
            <a:extLst>
              <a:ext uri="{FF2B5EF4-FFF2-40B4-BE49-F238E27FC236}">
                <a16:creationId xmlns:a16="http://schemas.microsoft.com/office/drawing/2014/main" id="{B15C058B-0036-C735-F16E-C25FBF200B7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7839" r="3345" b="3"/>
          <a:stretch/>
        </p:blipFill>
        <p:spPr>
          <a:xfrm>
            <a:off x="7404372" y="10"/>
            <a:ext cx="4787628" cy="3401558"/>
          </a:xfrm>
          <a:custGeom>
            <a:avLst/>
            <a:gdLst/>
            <a:ahLst/>
            <a:cxnLst/>
            <a:rect l="l" t="t" r="r" b="b"/>
            <a:pathLst>
              <a:path w="4787628" h="3401568">
                <a:moveTo>
                  <a:pt x="0" y="0"/>
                </a:moveTo>
                <a:lnTo>
                  <a:pt x="4787628" y="0"/>
                </a:lnTo>
                <a:lnTo>
                  <a:pt x="4787628" y="3401568"/>
                </a:lnTo>
                <a:lnTo>
                  <a:pt x="762748" y="3401568"/>
                </a:lnTo>
                <a:lnTo>
                  <a:pt x="751436" y="2963954"/>
                </a:lnTo>
                <a:cubicBezTo>
                  <a:pt x="698408" y="1942163"/>
                  <a:pt x="463174" y="995044"/>
                  <a:pt x="93264" y="192283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55703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181FC64-B306-4821-98E2-780662EFC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5" name="Picture 4" descr="Bobina de filme e claquete">
            <a:extLst>
              <a:ext uri="{FF2B5EF4-FFF2-40B4-BE49-F238E27FC236}">
                <a16:creationId xmlns:a16="http://schemas.microsoft.com/office/drawing/2014/main" id="{35E53EAF-ACF5-7316-39C9-8DEF053989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190" b="4"/>
          <a:stretch/>
        </p:blipFill>
        <p:spPr>
          <a:xfrm>
            <a:off x="20" y="10"/>
            <a:ext cx="9947062" cy="6857990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871FC61-DD4E-47D4-81FD-8A7E7D12B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86049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F9EC3F91-A75C-4F74-867E-E4C28C135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48226" y="0"/>
            <a:ext cx="5043774" cy="6858000"/>
          </a:xfrm>
          <a:custGeom>
            <a:avLst/>
            <a:gdLst>
              <a:gd name="connsiteX0" fmla="*/ 1648981 w 5043774"/>
              <a:gd name="connsiteY0" fmla="*/ 0 h 6858000"/>
              <a:gd name="connsiteX1" fmla="*/ 2759699 w 5043774"/>
              <a:gd name="connsiteY1" fmla="*/ 0 h 6858000"/>
              <a:gd name="connsiteX2" fmla="*/ 3379301 w 5043774"/>
              <a:gd name="connsiteY2" fmla="*/ 0 h 6858000"/>
              <a:gd name="connsiteX3" fmla="*/ 3552342 w 5043774"/>
              <a:gd name="connsiteY3" fmla="*/ 0 h 6858000"/>
              <a:gd name="connsiteX4" fmla="*/ 4617166 w 5043774"/>
              <a:gd name="connsiteY4" fmla="*/ 0 h 6858000"/>
              <a:gd name="connsiteX5" fmla="*/ 4786130 w 5043774"/>
              <a:gd name="connsiteY5" fmla="*/ 0 h 6858000"/>
              <a:gd name="connsiteX6" fmla="*/ 4980168 w 5043774"/>
              <a:gd name="connsiteY6" fmla="*/ 0 h 6858000"/>
              <a:gd name="connsiteX7" fmla="*/ 5043774 w 5043774"/>
              <a:gd name="connsiteY7" fmla="*/ 0 h 6858000"/>
              <a:gd name="connsiteX8" fmla="*/ 5043774 w 5043774"/>
              <a:gd name="connsiteY8" fmla="*/ 6858000 h 6858000"/>
              <a:gd name="connsiteX9" fmla="*/ 4980168 w 5043774"/>
              <a:gd name="connsiteY9" fmla="*/ 6858000 h 6858000"/>
              <a:gd name="connsiteX10" fmla="*/ 4786130 w 5043774"/>
              <a:gd name="connsiteY10" fmla="*/ 6858000 h 6858000"/>
              <a:gd name="connsiteX11" fmla="*/ 4617166 w 5043774"/>
              <a:gd name="connsiteY11" fmla="*/ 6858000 h 6858000"/>
              <a:gd name="connsiteX12" fmla="*/ 3552342 w 5043774"/>
              <a:gd name="connsiteY12" fmla="*/ 6858000 h 6858000"/>
              <a:gd name="connsiteX13" fmla="*/ 3379301 w 5043774"/>
              <a:gd name="connsiteY13" fmla="*/ 6858000 h 6858000"/>
              <a:gd name="connsiteX14" fmla="*/ 2759699 w 5043774"/>
              <a:gd name="connsiteY14" fmla="*/ 6858000 h 6858000"/>
              <a:gd name="connsiteX15" fmla="*/ 2542782 w 5043774"/>
              <a:gd name="connsiteY15" fmla="*/ 6858000 h 6858000"/>
              <a:gd name="connsiteX16" fmla="*/ 2429239 w 5043774"/>
              <a:gd name="connsiteY16" fmla="*/ 6780599 h 6858000"/>
              <a:gd name="connsiteX17" fmla="*/ 1904328 w 5043774"/>
              <a:gd name="connsiteY17" fmla="*/ 6374814 h 6858000"/>
              <a:gd name="connsiteX18" fmla="*/ 0 w 5043774"/>
              <a:gd name="connsiteY18" fmla="*/ 3621656 h 6858000"/>
              <a:gd name="connsiteX19" fmla="*/ 1626503 w 5043774"/>
              <a:gd name="connsiteY19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043774" h="6858000">
                <a:moveTo>
                  <a:pt x="1648981" y="0"/>
                </a:moveTo>
                <a:lnTo>
                  <a:pt x="2759699" y="0"/>
                </a:lnTo>
                <a:lnTo>
                  <a:pt x="3379301" y="0"/>
                </a:lnTo>
                <a:lnTo>
                  <a:pt x="3552342" y="0"/>
                </a:lnTo>
                <a:lnTo>
                  <a:pt x="4617166" y="0"/>
                </a:lnTo>
                <a:lnTo>
                  <a:pt x="4786130" y="0"/>
                </a:lnTo>
                <a:lnTo>
                  <a:pt x="4980168" y="0"/>
                </a:lnTo>
                <a:lnTo>
                  <a:pt x="5043774" y="0"/>
                </a:lnTo>
                <a:lnTo>
                  <a:pt x="5043774" y="6858000"/>
                </a:lnTo>
                <a:lnTo>
                  <a:pt x="4980168" y="6858000"/>
                </a:lnTo>
                <a:lnTo>
                  <a:pt x="4786130" y="6858000"/>
                </a:lnTo>
                <a:lnTo>
                  <a:pt x="4617166" y="6858000"/>
                </a:lnTo>
                <a:lnTo>
                  <a:pt x="3552342" y="6858000"/>
                </a:lnTo>
                <a:lnTo>
                  <a:pt x="3379301" y="6858000"/>
                </a:lnTo>
                <a:lnTo>
                  <a:pt x="2759699" y="6858000"/>
                </a:lnTo>
                <a:lnTo>
                  <a:pt x="2542782" y="6858000"/>
                </a:lnTo>
                <a:lnTo>
                  <a:pt x="2429239" y="6780599"/>
                </a:lnTo>
                <a:cubicBezTo>
                  <a:pt x="2252641" y="6653108"/>
                  <a:pt x="2079285" y="6515397"/>
                  <a:pt x="1904328" y="6374814"/>
                </a:cubicBezTo>
                <a:cubicBezTo>
                  <a:pt x="943579" y="5602839"/>
                  <a:pt x="0" y="4969131"/>
                  <a:pt x="0" y="3621656"/>
                </a:cubicBezTo>
                <a:cubicBezTo>
                  <a:pt x="0" y="2093192"/>
                  <a:pt x="582912" y="754641"/>
                  <a:pt x="1626503" y="14997"/>
                </a:cubicBezTo>
                <a:close/>
              </a:path>
            </a:pathLst>
          </a:cu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29A1E2C-5AC8-40FC-99E9-832069D39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97013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5AFBC3F-5964-0230-5B50-8E393DBF8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0" y="1045597"/>
            <a:ext cx="3633746" cy="1588422"/>
          </a:xfrm>
        </p:spPr>
        <p:txBody>
          <a:bodyPr anchor="b">
            <a:normAutofit/>
          </a:bodyPr>
          <a:lstStyle/>
          <a:p>
            <a:r>
              <a:rPr lang="pt-PT" sz="3600" dirty="0">
                <a:ea typeface="Calibri Light"/>
                <a:cs typeface="Calibri Light"/>
              </a:rPr>
              <a:t>Convidámos...</a:t>
            </a:r>
            <a:endParaRPr lang="pt-PT" sz="3600" dirty="0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F976D4C3-1A4F-0125-85E0-ADCED07CCE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19" y="2722729"/>
            <a:ext cx="3633747" cy="270006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pt-PT" sz="2000" dirty="0">
                <a:ea typeface="Calibri" panose="020F0502020204030204"/>
                <a:cs typeface="Calibri" panose="020F0502020204030204"/>
              </a:rPr>
              <a:t>...o </a:t>
            </a:r>
            <a:r>
              <a:rPr lang="pt-PT" sz="2000" b="1" dirty="0">
                <a:solidFill>
                  <a:schemeClr val="accent1"/>
                </a:solidFill>
                <a:ea typeface="Calibri" panose="020F0502020204030204"/>
                <a:cs typeface="Calibri" panose="020F0502020204030204"/>
              </a:rPr>
              <a:t>Levante Cultural Produções</a:t>
            </a:r>
            <a:r>
              <a:rPr lang="pt-PT" sz="2000" dirty="0">
                <a:ea typeface="Calibri" panose="020F0502020204030204"/>
                <a:cs typeface="Calibri" panose="020F0502020204030204"/>
              </a:rPr>
              <a:t> para realizar a oficina </a:t>
            </a:r>
            <a:r>
              <a:rPr lang="pt-PT" sz="2000" b="1" dirty="0">
                <a:solidFill>
                  <a:schemeClr val="accent1"/>
                </a:solidFill>
                <a:ea typeface="Calibri" panose="020F0502020204030204"/>
                <a:cs typeface="Calibri" panose="020F0502020204030204"/>
              </a:rPr>
              <a:t>"Brincar ao Cinema"</a:t>
            </a:r>
            <a:r>
              <a:rPr lang="pt-PT" sz="2000" dirty="0">
                <a:ea typeface="Calibri" panose="020F0502020204030204"/>
                <a:cs typeface="Calibri" panose="020F0502020204030204"/>
              </a:rPr>
              <a:t> com os alunos do 3ºA da EB1 </a:t>
            </a:r>
            <a:r>
              <a:rPr lang="pt-PT" sz="2000" dirty="0" err="1">
                <a:ea typeface="Calibri" panose="020F0502020204030204"/>
                <a:cs typeface="Calibri" panose="020F0502020204030204"/>
              </a:rPr>
              <a:t>Conquinha,os</a:t>
            </a:r>
            <a:r>
              <a:rPr lang="pt-PT" sz="2000" dirty="0">
                <a:ea typeface="Calibri" panose="020F0502020204030204"/>
                <a:cs typeface="Calibri" panose="020F0502020204030204"/>
              </a:rPr>
              <a:t> quais criaram quatro curta-metragens. </a:t>
            </a:r>
          </a:p>
          <a:p>
            <a:pPr marL="0" indent="0">
              <a:buNone/>
            </a:pPr>
            <a:r>
              <a:rPr lang="pt-PT" sz="2000" dirty="0">
                <a:ea typeface="Calibri" panose="020F0502020204030204"/>
                <a:cs typeface="Calibri" panose="020F0502020204030204"/>
              </a:rPr>
              <a:t>Parabéns 3ºA e prof. Margarida Alves!</a:t>
            </a:r>
          </a:p>
          <a:p>
            <a:pPr marL="0" indent="0">
              <a:buNone/>
            </a:pPr>
            <a:r>
              <a:rPr lang="pt-PT" sz="2000" dirty="0">
                <a:ea typeface="Calibri" panose="020F0502020204030204"/>
                <a:cs typeface="Calibri" panose="020F0502020204030204"/>
              </a:rPr>
              <a:t>Obrigada Levante Cultural!</a:t>
            </a:r>
          </a:p>
        </p:txBody>
      </p:sp>
    </p:spTree>
    <p:extLst>
      <p:ext uri="{BB962C8B-B14F-4D97-AF65-F5344CB8AC3E}">
        <p14:creationId xmlns:p14="http://schemas.microsoft.com/office/powerpoint/2010/main" val="15592772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2172A0AC-3DCE-4672-BCAF-28FEF91F60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E6F1C77-EDC9-4C5F-8C1C-62DD46BDA3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4" descr="Uma imagem com texto, pousar&#10;&#10;Descrição gerada automaticamente">
            <a:extLst>
              <a:ext uri="{FF2B5EF4-FFF2-40B4-BE49-F238E27FC236}">
                <a16:creationId xmlns:a16="http://schemas.microsoft.com/office/drawing/2014/main" id="{63F2DB66-E1C5-D343-DF35-538CC34572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r="12095" b="1"/>
          <a:stretch/>
        </p:blipFill>
        <p:spPr>
          <a:xfrm>
            <a:off x="20" y="10"/>
            <a:ext cx="8450297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A8A0DBD-CF06-3E33-5249-FEB850592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627636"/>
          </a:xfrm>
        </p:spPr>
        <p:txBody>
          <a:bodyPr>
            <a:normAutofit/>
          </a:bodyPr>
          <a:lstStyle/>
          <a:p>
            <a:r>
              <a:rPr lang="pt-PT" dirty="0">
                <a:solidFill>
                  <a:srgbClr val="FFFFFF"/>
                </a:solidFill>
                <a:ea typeface="Calibri Light"/>
                <a:cs typeface="Calibri Light"/>
              </a:rPr>
              <a:t>Aceitámos...</a:t>
            </a:r>
            <a:endParaRPr lang="pt-PT" dirty="0">
              <a:solidFill>
                <a:srgbClr val="FFFFFF"/>
              </a:solidFill>
            </a:endParaRP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F7EC076D-A412-2B3B-CC96-14ACA2E510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19785"/>
            <a:ext cx="4619621" cy="395717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pt-PT" sz="2000">
                <a:solidFill>
                  <a:srgbClr val="FFFFFF"/>
                </a:solidFill>
                <a:ea typeface="Calibri"/>
                <a:cs typeface="Calibri"/>
              </a:rPr>
              <a:t>...o convite da Companhia Caótica para participar na curta-metragem "Conversas Emergentes" com alunos do 1º e 2º Ciclo. </a:t>
            </a:r>
          </a:p>
        </p:txBody>
      </p:sp>
      <p:pic>
        <p:nvPicPr>
          <p:cNvPr id="5" name="Imagem 5" descr="Uma imagem com edifício, ar livre&#10;&#10;Descrição gerada automaticamente">
            <a:extLst>
              <a:ext uri="{FF2B5EF4-FFF2-40B4-BE49-F238E27FC236}">
                <a16:creationId xmlns:a16="http://schemas.microsoft.com/office/drawing/2014/main" id="{C9C9688C-7635-3E15-5EA9-BAB0C10E79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557" r="3495" b="-2"/>
          <a:stretch/>
        </p:blipFill>
        <p:spPr>
          <a:xfrm>
            <a:off x="6225997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4361355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9">
            <a:extLst>
              <a:ext uri="{FF2B5EF4-FFF2-40B4-BE49-F238E27FC236}">
                <a16:creationId xmlns:a16="http://schemas.microsoft.com/office/drawing/2014/main" id="{022BDE4A-8A20-4A69-9C5A-581C82036A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30C4BFC-7AA3-D1BD-61F3-0802BD4D6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1684" y="170412"/>
            <a:ext cx="10178934" cy="132873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Participámos</a:t>
            </a:r>
            <a:r>
              <a:rPr lang="en-US" sz="5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...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F3069E74-8A13-B926-BFA4-4ED1B0B933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1684" y="1670857"/>
            <a:ext cx="10178934" cy="55790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...no Festival Cinanima com os alunos do 1º ciclo</a:t>
            </a:r>
          </a:p>
        </p:txBody>
      </p:sp>
      <p:pic>
        <p:nvPicPr>
          <p:cNvPr id="4" name="Imagem 4" descr="Uma imagem com diagrama&#10;&#10;Descrição gerada automaticamente">
            <a:extLst>
              <a:ext uri="{FF2B5EF4-FFF2-40B4-BE49-F238E27FC236}">
                <a16:creationId xmlns:a16="http://schemas.microsoft.com/office/drawing/2014/main" id="{617D559E-1B4B-3124-3DA5-163999762C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2732" b="-3"/>
          <a:stretch/>
        </p:blipFill>
        <p:spPr>
          <a:xfrm>
            <a:off x="198741" y="2410448"/>
            <a:ext cx="5803323" cy="3890357"/>
          </a:xfrm>
          <a:prstGeom prst="rect">
            <a:avLst/>
          </a:prstGeom>
        </p:spPr>
      </p:pic>
      <p:pic>
        <p:nvPicPr>
          <p:cNvPr id="5" name="Imagem 5">
            <a:extLst>
              <a:ext uri="{FF2B5EF4-FFF2-40B4-BE49-F238E27FC236}">
                <a16:creationId xmlns:a16="http://schemas.microsoft.com/office/drawing/2014/main" id="{CBA36155-8B80-480E-9725-65CF4D27D8A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209" r="-1" b="13753"/>
          <a:stretch/>
        </p:blipFill>
        <p:spPr>
          <a:xfrm>
            <a:off x="6189934" y="2410448"/>
            <a:ext cx="5803323" cy="3890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205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CEBEBD2-C422-DA79-630D-30E2BF6A5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pt-PT" dirty="0">
                <a:ea typeface="Calibri Light"/>
                <a:cs typeface="Calibri Light"/>
              </a:rPr>
              <a:t>Criámos...</a:t>
            </a:r>
            <a:endParaRPr lang="pt-PT" dirty="0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1AECAD0F-59C5-E997-8AC8-B4B27D6971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3297"/>
            <a:ext cx="4619621" cy="384366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>
              <a:buNone/>
            </a:pPr>
            <a:r>
              <a:rPr lang="pt-PT" sz="2000" dirty="0">
                <a:ea typeface="Calibri" panose="020F0502020204030204"/>
                <a:cs typeface="Calibri" panose="020F0502020204030204"/>
              </a:rPr>
              <a:t>...a curta metragem</a:t>
            </a:r>
            <a:r>
              <a:rPr lang="pt-PT" sz="2000" b="1" dirty="0">
                <a:solidFill>
                  <a:schemeClr val="accent1"/>
                </a:solidFill>
                <a:ea typeface="Calibri" panose="020F0502020204030204"/>
                <a:cs typeface="Calibri" panose="020F0502020204030204"/>
              </a:rPr>
              <a:t> "</a:t>
            </a:r>
            <a:r>
              <a:rPr lang="pt-PT" sz="2000" b="1" err="1">
                <a:solidFill>
                  <a:schemeClr val="accent1"/>
                </a:solidFill>
                <a:ea typeface="Calibri" panose="020F0502020204030204"/>
                <a:cs typeface="Calibri" panose="020F0502020204030204"/>
              </a:rPr>
              <a:t>Emocionário</a:t>
            </a:r>
            <a:r>
              <a:rPr lang="pt-PT" sz="2000" b="1" dirty="0">
                <a:solidFill>
                  <a:schemeClr val="accent1"/>
                </a:solidFill>
                <a:ea typeface="Calibri" panose="020F0502020204030204"/>
                <a:cs typeface="Calibri" panose="020F0502020204030204"/>
              </a:rPr>
              <a:t> Ilustrado"</a:t>
            </a:r>
            <a:r>
              <a:rPr lang="pt-PT" sz="2000" dirty="0">
                <a:ea typeface="Calibri" panose="020F0502020204030204"/>
                <a:cs typeface="Calibri" panose="020F0502020204030204"/>
              </a:rPr>
              <a:t> o qual contou com a participação de 20 turmas e exibido no Teatro-Cine, no âmbito do Projeto Cultural da Escola. </a:t>
            </a:r>
            <a:endParaRPr lang="pt-PT"/>
          </a:p>
        </p:txBody>
      </p:sp>
      <p:pic>
        <p:nvPicPr>
          <p:cNvPr id="4" name="Imagem 4" descr="Uma imagem com texto, laranja&#10;&#10;Descrição gerada automaticamente">
            <a:extLst>
              <a:ext uri="{FF2B5EF4-FFF2-40B4-BE49-F238E27FC236}">
                <a16:creationId xmlns:a16="http://schemas.microsoft.com/office/drawing/2014/main" id="{8F25067F-9D81-4030-9BBA-57DEAE1279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054" r="-2" b="-2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1787903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CBC69AF-AE9D-43C7-A183-244646418B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4" descr="Uma imagem com pessoa, interior, pessoas, grupo&#10;&#10;Descrição gerada automaticamente">
            <a:extLst>
              <a:ext uri="{FF2B5EF4-FFF2-40B4-BE49-F238E27FC236}">
                <a16:creationId xmlns:a16="http://schemas.microsoft.com/office/drawing/2014/main" id="{D435555E-0CF8-9905-B728-334CD2FC55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750" r="17671" b="-2"/>
          <a:stretch/>
        </p:blipFill>
        <p:spPr>
          <a:xfrm>
            <a:off x="20" y="10"/>
            <a:ext cx="4977364" cy="6857990"/>
          </a:xfrm>
          <a:prstGeom prst="rect">
            <a:avLst/>
          </a:prstGeom>
        </p:spPr>
      </p:pic>
      <p:pic>
        <p:nvPicPr>
          <p:cNvPr id="5" name="Imagem 5" descr="Uma imagem com quadro branco, texto&#10;&#10;Descrição gerada automaticamente">
            <a:extLst>
              <a:ext uri="{FF2B5EF4-FFF2-40B4-BE49-F238E27FC236}">
                <a16:creationId xmlns:a16="http://schemas.microsoft.com/office/drawing/2014/main" id="{F225809B-2C06-3B1D-155B-38F06BB1E56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" b="4945"/>
          <a:stretch/>
        </p:blipFill>
        <p:spPr>
          <a:xfrm rot="10800000">
            <a:off x="4977384" y="10"/>
            <a:ext cx="7214616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E64232A-D912-4882-BF58-1049181157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4218905"/>
            <a:ext cx="5625863" cy="2089317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rgbClr val="EFEFE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8E4E9D8-6D9C-4646-83A2-11844D84E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05574" y="3876005"/>
            <a:ext cx="4848225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1715CB3-53BD-50F8-F9E8-A4964F4A6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2758" y="3949157"/>
            <a:ext cx="4324351" cy="539496"/>
          </a:xfrm>
        </p:spPr>
        <p:txBody>
          <a:bodyPr>
            <a:normAutofit/>
          </a:bodyPr>
          <a:lstStyle/>
          <a:p>
            <a:pPr algn="ctr"/>
            <a:r>
              <a:rPr lang="pt-PT" sz="2700" dirty="0">
                <a:solidFill>
                  <a:schemeClr val="bg1"/>
                </a:solidFill>
                <a:ea typeface="Calibri Light"/>
                <a:cs typeface="Calibri Light"/>
              </a:rPr>
              <a:t>Orientámos...</a:t>
            </a:r>
            <a:endParaRPr lang="pt-PT" sz="2700" dirty="0">
              <a:solidFill>
                <a:schemeClr val="bg1"/>
              </a:solidFill>
            </a:endParaRP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71746333-2A0C-8CE6-D6A0-59CFE1A22A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1138" y="4697298"/>
            <a:ext cx="5040034" cy="143560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>
              <a:buNone/>
            </a:pPr>
            <a:r>
              <a:rPr lang="pt-PT" sz="1700">
                <a:ea typeface="Calibri"/>
                <a:cs typeface="Calibri"/>
              </a:rPr>
              <a:t>...uma oficina de </a:t>
            </a:r>
            <a:r>
              <a:rPr lang="pt-PT" sz="1700" b="1" i="1">
                <a:ea typeface="Calibri"/>
                <a:cs typeface="Calibri"/>
              </a:rPr>
              <a:t>ANIME</a:t>
            </a:r>
            <a:r>
              <a:rPr lang="pt-PT" sz="1700">
                <a:ea typeface="Calibri"/>
                <a:cs typeface="Calibri"/>
              </a:rPr>
              <a:t> (animação japonesa) na semana do X Encontro de Ciência, Arte e Cultura. </a:t>
            </a:r>
          </a:p>
          <a:p>
            <a:pPr marL="0" indent="0" algn="ctr">
              <a:buNone/>
            </a:pPr>
            <a:endParaRPr lang="pt-PT" sz="17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503980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B4CCFEE-78C3-492E-93EB-649F7548F3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934EB4C-EDD2-CC78-6D8A-76E359FF7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3816095" cy="2103436"/>
          </a:xfrm>
        </p:spPr>
        <p:txBody>
          <a:bodyPr>
            <a:normAutofit/>
          </a:bodyPr>
          <a:lstStyle/>
          <a:p>
            <a:r>
              <a:rPr lang="pt-PT" dirty="0">
                <a:ea typeface="Calibri Light"/>
                <a:cs typeface="Calibri Light"/>
              </a:rPr>
              <a:t>Contribuímos...</a:t>
            </a:r>
            <a:endParaRPr lang="pt-PT" dirty="0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23D19859-CEBB-0F3C-E360-AC11C6427F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647949"/>
            <a:ext cx="3816096" cy="3529013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pt-PT" sz="2000">
                <a:ea typeface="Calibri" panose="020F0502020204030204"/>
                <a:cs typeface="Calibri" panose="020F0502020204030204"/>
              </a:rPr>
              <a:t>...com duas curta-metragens da Regina Pessoa, "História Trágica com Final Feliz" e " A Noite", com os respetivos guiões para a sua exploração didática, na Semana da Leitura. </a:t>
            </a:r>
          </a:p>
        </p:txBody>
      </p:sp>
      <p:pic>
        <p:nvPicPr>
          <p:cNvPr id="6" name="Imagem 6" descr="Uma imagem com texto, interior, quadro&#10;&#10;Descrição gerada automaticamente">
            <a:extLst>
              <a:ext uri="{FF2B5EF4-FFF2-40B4-BE49-F238E27FC236}">
                <a16:creationId xmlns:a16="http://schemas.microsoft.com/office/drawing/2014/main" id="{FEEB7388-2FD8-F018-EDE8-2B9EA82C08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017" r="15885" b="2"/>
          <a:stretch/>
        </p:blipFill>
        <p:spPr>
          <a:xfrm>
            <a:off x="4726375" y="-3"/>
            <a:ext cx="4228635" cy="3694372"/>
          </a:xfrm>
          <a:custGeom>
            <a:avLst/>
            <a:gdLst/>
            <a:ahLst/>
            <a:cxnLst/>
            <a:rect l="l" t="t" r="r" b="b"/>
            <a:pathLst>
              <a:path w="4228635" h="3694372">
                <a:moveTo>
                  <a:pt x="1225911" y="0"/>
                </a:moveTo>
                <a:lnTo>
                  <a:pt x="4228635" y="0"/>
                </a:lnTo>
                <a:lnTo>
                  <a:pt x="4228635" y="3694372"/>
                </a:lnTo>
                <a:lnTo>
                  <a:pt x="649353" y="3694372"/>
                </a:lnTo>
                <a:lnTo>
                  <a:pt x="648934" y="3686621"/>
                </a:lnTo>
                <a:cubicBezTo>
                  <a:pt x="636941" y="3642419"/>
                  <a:pt x="605849" y="3602236"/>
                  <a:pt x="554325" y="3554015"/>
                </a:cubicBezTo>
                <a:cubicBezTo>
                  <a:pt x="493918" y="3500438"/>
                  <a:pt x="433510" y="3454003"/>
                  <a:pt x="348230" y="3407569"/>
                </a:cubicBezTo>
                <a:cubicBezTo>
                  <a:pt x="543665" y="3382565"/>
                  <a:pt x="341123" y="3296841"/>
                  <a:pt x="408637" y="3243263"/>
                </a:cubicBezTo>
                <a:cubicBezTo>
                  <a:pt x="547218" y="3221831"/>
                  <a:pt x="657373" y="3393282"/>
                  <a:pt x="845701" y="3343275"/>
                </a:cubicBezTo>
                <a:cubicBezTo>
                  <a:pt x="618286" y="3196828"/>
                  <a:pt x="362443" y="3150393"/>
                  <a:pt x="195435" y="2953940"/>
                </a:cubicBezTo>
                <a:cubicBezTo>
                  <a:pt x="234522" y="2911078"/>
                  <a:pt x="273609" y="2953940"/>
                  <a:pt x="305589" y="2936081"/>
                </a:cubicBezTo>
                <a:cubicBezTo>
                  <a:pt x="305589" y="2925365"/>
                  <a:pt x="678693" y="2993232"/>
                  <a:pt x="700013" y="2714625"/>
                </a:cubicBezTo>
                <a:cubicBezTo>
                  <a:pt x="707120" y="2714625"/>
                  <a:pt x="714227" y="2714625"/>
                  <a:pt x="721333" y="2703909"/>
                </a:cubicBezTo>
                <a:cubicBezTo>
                  <a:pt x="760420" y="2664619"/>
                  <a:pt x="724887" y="2571750"/>
                  <a:pt x="788847" y="2564606"/>
                </a:cubicBezTo>
                <a:cubicBezTo>
                  <a:pt x="859915" y="2557462"/>
                  <a:pt x="927429" y="2525315"/>
                  <a:pt x="1002049" y="2543175"/>
                </a:cubicBezTo>
                <a:cubicBezTo>
                  <a:pt x="1058903" y="2557462"/>
                  <a:pt x="1119310" y="2575322"/>
                  <a:pt x="1179718" y="2575322"/>
                </a:cubicBezTo>
                <a:cubicBezTo>
                  <a:pt x="1243678" y="2575322"/>
                  <a:pt x="1332512" y="2696766"/>
                  <a:pt x="1371600" y="2536031"/>
                </a:cubicBezTo>
                <a:cubicBezTo>
                  <a:pt x="1371600" y="2528888"/>
                  <a:pt x="1481754" y="2546747"/>
                  <a:pt x="1542161" y="2553891"/>
                </a:cubicBezTo>
                <a:cubicBezTo>
                  <a:pt x="1591908" y="2561035"/>
                  <a:pt x="1652316" y="2593181"/>
                  <a:pt x="1687849" y="2528888"/>
                </a:cubicBezTo>
                <a:cubicBezTo>
                  <a:pt x="1705616" y="2489596"/>
                  <a:pt x="1620335" y="2418159"/>
                  <a:pt x="1545714" y="2411015"/>
                </a:cubicBezTo>
                <a:cubicBezTo>
                  <a:pt x="1478201" y="2403872"/>
                  <a:pt x="1410687" y="2396728"/>
                  <a:pt x="1346726" y="2411015"/>
                </a:cubicBezTo>
                <a:cubicBezTo>
                  <a:pt x="1268552" y="2428875"/>
                  <a:pt x="1225911" y="2400300"/>
                  <a:pt x="1204591" y="2336007"/>
                </a:cubicBezTo>
                <a:cubicBezTo>
                  <a:pt x="1179718" y="2268141"/>
                  <a:pt x="1133524" y="2232422"/>
                  <a:pt x="1069563" y="2200275"/>
                </a:cubicBezTo>
                <a:cubicBezTo>
                  <a:pt x="913215" y="2121694"/>
                  <a:pt x="763974" y="2028825"/>
                  <a:pt x="593412" y="1982390"/>
                </a:cubicBezTo>
                <a:cubicBezTo>
                  <a:pt x="561432" y="1975246"/>
                  <a:pt x="522345" y="1960959"/>
                  <a:pt x="508131" y="1900238"/>
                </a:cubicBezTo>
                <a:cubicBezTo>
                  <a:pt x="970069" y="1993106"/>
                  <a:pt x="1389366" y="2232422"/>
                  <a:pt x="1865518" y="2218135"/>
                </a:cubicBezTo>
                <a:cubicBezTo>
                  <a:pt x="1737596" y="2143125"/>
                  <a:pt x="1584802" y="2139554"/>
                  <a:pt x="1446220" y="2085975"/>
                </a:cubicBezTo>
                <a:cubicBezTo>
                  <a:pt x="1545714" y="2046685"/>
                  <a:pt x="1638102" y="2089547"/>
                  <a:pt x="1730490" y="2110978"/>
                </a:cubicBezTo>
                <a:cubicBezTo>
                  <a:pt x="1808664" y="2128837"/>
                  <a:pt x="1879731" y="2132410"/>
                  <a:pt x="1886838" y="2021681"/>
                </a:cubicBezTo>
                <a:cubicBezTo>
                  <a:pt x="1886838" y="2010965"/>
                  <a:pt x="1886838" y="2003821"/>
                  <a:pt x="1886838" y="1993106"/>
                </a:cubicBezTo>
                <a:cubicBezTo>
                  <a:pt x="1858411" y="1946672"/>
                  <a:pt x="1819324" y="1925240"/>
                  <a:pt x="1769577" y="1910953"/>
                </a:cubicBezTo>
                <a:cubicBezTo>
                  <a:pt x="1741150" y="1903809"/>
                  <a:pt x="1702063" y="1889522"/>
                  <a:pt x="1702063" y="1857375"/>
                </a:cubicBezTo>
                <a:cubicBezTo>
                  <a:pt x="1705616" y="1735931"/>
                  <a:pt x="1609675" y="1700212"/>
                  <a:pt x="1517288" y="1664493"/>
                </a:cubicBezTo>
                <a:cubicBezTo>
                  <a:pt x="1567035" y="1603772"/>
                  <a:pt x="1609675" y="1646635"/>
                  <a:pt x="1648762" y="1643062"/>
                </a:cubicBezTo>
                <a:cubicBezTo>
                  <a:pt x="1673636" y="1639491"/>
                  <a:pt x="1698509" y="1635919"/>
                  <a:pt x="1698509" y="1603772"/>
                </a:cubicBezTo>
                <a:cubicBezTo>
                  <a:pt x="1698509" y="1578769"/>
                  <a:pt x="1687849" y="1546622"/>
                  <a:pt x="1662976" y="1546622"/>
                </a:cubicBezTo>
                <a:cubicBezTo>
                  <a:pt x="1506628" y="1543050"/>
                  <a:pt x="1417793" y="1371600"/>
                  <a:pt x="1254338" y="1371600"/>
                </a:cubicBezTo>
                <a:cubicBezTo>
                  <a:pt x="1154844" y="1371600"/>
                  <a:pt x="1304086" y="1275159"/>
                  <a:pt x="1222358" y="1235869"/>
                </a:cubicBezTo>
                <a:cubicBezTo>
                  <a:pt x="1204591" y="1225153"/>
                  <a:pt x="1272105" y="1210866"/>
                  <a:pt x="1300532" y="1214437"/>
                </a:cubicBezTo>
                <a:cubicBezTo>
                  <a:pt x="1328959" y="1218009"/>
                  <a:pt x="1353833" y="1243013"/>
                  <a:pt x="1389366" y="1225153"/>
                </a:cubicBezTo>
                <a:cubicBezTo>
                  <a:pt x="1407133" y="1160860"/>
                  <a:pt x="1360939" y="1135856"/>
                  <a:pt x="1318299" y="1117997"/>
                </a:cubicBezTo>
                <a:cubicBezTo>
                  <a:pt x="1225911" y="1075135"/>
                  <a:pt x="1133524" y="1025129"/>
                  <a:pt x="1030476" y="1010841"/>
                </a:cubicBezTo>
                <a:cubicBezTo>
                  <a:pt x="994943" y="1007269"/>
                  <a:pt x="973622" y="989409"/>
                  <a:pt x="977176" y="953690"/>
                </a:cubicBezTo>
                <a:cubicBezTo>
                  <a:pt x="984282" y="907256"/>
                  <a:pt x="1019816" y="921544"/>
                  <a:pt x="1048243" y="925115"/>
                </a:cubicBezTo>
                <a:cubicBezTo>
                  <a:pt x="1066010" y="928688"/>
                  <a:pt x="1083777" y="939403"/>
                  <a:pt x="1101544" y="914400"/>
                </a:cubicBezTo>
                <a:cubicBezTo>
                  <a:pt x="685800" y="660797"/>
                  <a:pt x="465491" y="675085"/>
                  <a:pt x="0" y="467915"/>
                </a:cubicBezTo>
                <a:cubicBezTo>
                  <a:pt x="103047" y="428625"/>
                  <a:pt x="177668" y="457200"/>
                  <a:pt x="248735" y="464344"/>
                </a:cubicBezTo>
                <a:cubicBezTo>
                  <a:pt x="426404" y="482203"/>
                  <a:pt x="316249" y="514350"/>
                  <a:pt x="493918" y="535781"/>
                </a:cubicBezTo>
                <a:cubicBezTo>
                  <a:pt x="579199" y="546497"/>
                  <a:pt x="657373" y="582216"/>
                  <a:pt x="753314" y="525066"/>
                </a:cubicBezTo>
                <a:cubicBezTo>
                  <a:pt x="817274" y="485775"/>
                  <a:pt x="920322" y="528637"/>
                  <a:pt x="998496" y="560785"/>
                </a:cubicBezTo>
                <a:cubicBezTo>
                  <a:pt x="1062457" y="589360"/>
                  <a:pt x="1126417" y="596503"/>
                  <a:pt x="1211698" y="560785"/>
                </a:cubicBezTo>
                <a:cubicBezTo>
                  <a:pt x="1133524" y="539354"/>
                  <a:pt x="1073117" y="521494"/>
                  <a:pt x="1012709" y="507206"/>
                </a:cubicBezTo>
                <a:cubicBezTo>
                  <a:pt x="962962" y="496491"/>
                  <a:pt x="934535" y="471488"/>
                  <a:pt x="938089" y="417909"/>
                </a:cubicBezTo>
                <a:cubicBezTo>
                  <a:pt x="938089" y="389334"/>
                  <a:pt x="927429" y="350044"/>
                  <a:pt x="962962" y="335757"/>
                </a:cubicBezTo>
                <a:cubicBezTo>
                  <a:pt x="991389" y="321469"/>
                  <a:pt x="1030476" y="335757"/>
                  <a:pt x="1044690" y="360759"/>
                </a:cubicBezTo>
                <a:cubicBezTo>
                  <a:pt x="1062457" y="407194"/>
                  <a:pt x="1080223" y="450056"/>
                  <a:pt x="1140631" y="453629"/>
                </a:cubicBezTo>
                <a:cubicBezTo>
                  <a:pt x="1222358" y="460771"/>
                  <a:pt x="1176164" y="432197"/>
                  <a:pt x="1161951" y="396478"/>
                </a:cubicBezTo>
                <a:cubicBezTo>
                  <a:pt x="1147737" y="357188"/>
                  <a:pt x="1190378" y="346472"/>
                  <a:pt x="1218805" y="353615"/>
                </a:cubicBezTo>
                <a:cubicBezTo>
                  <a:pt x="1325406" y="385763"/>
                  <a:pt x="1435560" y="328613"/>
                  <a:pt x="1545714" y="375047"/>
                </a:cubicBezTo>
                <a:cubicBezTo>
                  <a:pt x="1517288" y="260747"/>
                  <a:pt x="1456880" y="210741"/>
                  <a:pt x="1328959" y="192881"/>
                </a:cubicBezTo>
                <a:cubicBezTo>
                  <a:pt x="1282765" y="189310"/>
                  <a:pt x="1233018" y="196453"/>
                  <a:pt x="1190378" y="164306"/>
                </a:cubicBezTo>
                <a:cubicBezTo>
                  <a:pt x="1165504" y="146447"/>
                  <a:pt x="1140631" y="125016"/>
                  <a:pt x="1158398" y="89297"/>
                </a:cubicBezTo>
                <a:cubicBezTo>
                  <a:pt x="1169058" y="64294"/>
                  <a:pt x="1197484" y="64294"/>
                  <a:pt x="1222358" y="71437"/>
                </a:cubicBezTo>
                <a:cubicBezTo>
                  <a:pt x="1325406" y="110728"/>
                  <a:pt x="1435560" y="121444"/>
                  <a:pt x="1542161" y="135731"/>
                </a:cubicBezTo>
                <a:cubicBezTo>
                  <a:pt x="1559928" y="139303"/>
                  <a:pt x="1577695" y="146447"/>
                  <a:pt x="1595462" y="110728"/>
                </a:cubicBezTo>
                <a:cubicBezTo>
                  <a:pt x="1471094" y="78581"/>
                  <a:pt x="1350279" y="35719"/>
                  <a:pt x="1225911" y="0"/>
                </a:cubicBezTo>
                <a:close/>
              </a:path>
            </a:pathLst>
          </a:custGeom>
        </p:spPr>
      </p:pic>
      <p:pic>
        <p:nvPicPr>
          <p:cNvPr id="4" name="Imagem 4" descr="Uma imagem com fitar&#10;&#10;Descrição gerada automaticamente">
            <a:extLst>
              <a:ext uri="{FF2B5EF4-FFF2-40B4-BE49-F238E27FC236}">
                <a16:creationId xmlns:a16="http://schemas.microsoft.com/office/drawing/2014/main" id="{5EEAAB5E-D662-13BB-4CA9-6E162934191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" b="7592"/>
          <a:stretch/>
        </p:blipFill>
        <p:spPr>
          <a:xfrm>
            <a:off x="9082588" y="-3"/>
            <a:ext cx="3109415" cy="3694372"/>
          </a:xfrm>
          <a:prstGeom prst="rect">
            <a:avLst/>
          </a:prstGeom>
        </p:spPr>
      </p:pic>
      <p:pic>
        <p:nvPicPr>
          <p:cNvPr id="5" name="Imagem 5" descr="Uma imagem com texto&#10;&#10;Descrição gerada automaticamente">
            <a:extLst>
              <a:ext uri="{FF2B5EF4-FFF2-40B4-BE49-F238E27FC236}">
                <a16:creationId xmlns:a16="http://schemas.microsoft.com/office/drawing/2014/main" id="{623410F7-FA88-FF79-86EF-9B2792C53F6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5387" r="1" b="14523"/>
          <a:stretch/>
        </p:blipFill>
        <p:spPr>
          <a:xfrm>
            <a:off x="4726725" y="3802960"/>
            <a:ext cx="4228282" cy="3055043"/>
          </a:xfrm>
          <a:custGeom>
            <a:avLst/>
            <a:gdLst/>
            <a:ahLst/>
            <a:cxnLst/>
            <a:rect l="l" t="t" r="r" b="b"/>
            <a:pathLst>
              <a:path w="4228282" h="3055043">
                <a:moveTo>
                  <a:pt x="638975" y="0"/>
                </a:moveTo>
                <a:lnTo>
                  <a:pt x="4228282" y="0"/>
                </a:lnTo>
                <a:lnTo>
                  <a:pt x="4228282" y="3055043"/>
                </a:lnTo>
                <a:lnTo>
                  <a:pt x="1946893" y="3055043"/>
                </a:lnTo>
                <a:cubicBezTo>
                  <a:pt x="1801205" y="2983605"/>
                  <a:pt x="1662624" y="2897880"/>
                  <a:pt x="1506276" y="2855018"/>
                </a:cubicBezTo>
                <a:cubicBezTo>
                  <a:pt x="1399675" y="2826443"/>
                  <a:pt x="1296627" y="2776437"/>
                  <a:pt x="1314394" y="2626417"/>
                </a:cubicBezTo>
                <a:cubicBezTo>
                  <a:pt x="1317947" y="2583555"/>
                  <a:pt x="1289520" y="2551409"/>
                  <a:pt x="1246880" y="2562124"/>
                </a:cubicBezTo>
                <a:cubicBezTo>
                  <a:pt x="1165153" y="2583555"/>
                  <a:pt x="1126065" y="2522833"/>
                  <a:pt x="1079872" y="2476399"/>
                </a:cubicBezTo>
                <a:cubicBezTo>
                  <a:pt x="998144" y="2394247"/>
                  <a:pt x="919970" y="2308520"/>
                  <a:pt x="788495" y="2294233"/>
                </a:cubicBezTo>
                <a:cubicBezTo>
                  <a:pt x="813369" y="2229939"/>
                  <a:pt x="856009" y="2237083"/>
                  <a:pt x="895097" y="2251371"/>
                </a:cubicBezTo>
                <a:cubicBezTo>
                  <a:pt x="998144" y="2287090"/>
                  <a:pt x="1101192" y="2326380"/>
                  <a:pt x="1204239" y="2362099"/>
                </a:cubicBezTo>
                <a:cubicBezTo>
                  <a:pt x="1271754" y="2383530"/>
                  <a:pt x="1339267" y="2415677"/>
                  <a:pt x="1428102" y="2390674"/>
                </a:cubicBezTo>
                <a:cubicBezTo>
                  <a:pt x="1349928" y="2262087"/>
                  <a:pt x="1218453" y="2237083"/>
                  <a:pt x="1111852" y="2197793"/>
                </a:cubicBezTo>
                <a:cubicBezTo>
                  <a:pt x="980377" y="2147787"/>
                  <a:pt x="902203" y="2054918"/>
                  <a:pt x="806262" y="1947762"/>
                </a:cubicBezTo>
                <a:cubicBezTo>
                  <a:pt x="902203" y="1919187"/>
                  <a:pt x="962610" y="1997768"/>
                  <a:pt x="1040785" y="1994196"/>
                </a:cubicBezTo>
                <a:cubicBezTo>
                  <a:pt x="1044338" y="1983480"/>
                  <a:pt x="1051445" y="1962049"/>
                  <a:pt x="1051445" y="1962049"/>
                </a:cubicBezTo>
                <a:cubicBezTo>
                  <a:pt x="923523" y="1904899"/>
                  <a:pt x="866670" y="1797743"/>
                  <a:pt x="845349" y="1665583"/>
                </a:cubicBezTo>
                <a:cubicBezTo>
                  <a:pt x="838243" y="1597718"/>
                  <a:pt x="792049" y="1576287"/>
                  <a:pt x="745855" y="1544140"/>
                </a:cubicBezTo>
                <a:cubicBezTo>
                  <a:pt x="589507" y="1433411"/>
                  <a:pt x="422499" y="1333399"/>
                  <a:pt x="291024" y="1183381"/>
                </a:cubicBezTo>
                <a:cubicBezTo>
                  <a:pt x="443819" y="1201239"/>
                  <a:pt x="564633" y="1301252"/>
                  <a:pt x="724535" y="1344115"/>
                </a:cubicBezTo>
                <a:cubicBezTo>
                  <a:pt x="596614" y="1179808"/>
                  <a:pt x="429605" y="1094083"/>
                  <a:pt x="276811" y="994071"/>
                </a:cubicBezTo>
                <a:cubicBezTo>
                  <a:pt x="205743" y="947637"/>
                  <a:pt x="141783" y="890486"/>
                  <a:pt x="60055" y="865484"/>
                </a:cubicBezTo>
                <a:cubicBezTo>
                  <a:pt x="31628" y="858340"/>
                  <a:pt x="-18119" y="840481"/>
                  <a:pt x="6755" y="790474"/>
                </a:cubicBezTo>
                <a:cubicBezTo>
                  <a:pt x="28075" y="747612"/>
                  <a:pt x="67162" y="761900"/>
                  <a:pt x="102696" y="772614"/>
                </a:cubicBezTo>
                <a:cubicBezTo>
                  <a:pt x="187976" y="801190"/>
                  <a:pt x="280364" y="801190"/>
                  <a:pt x="397625" y="801190"/>
                </a:cubicBezTo>
                <a:cubicBezTo>
                  <a:pt x="298131" y="665458"/>
                  <a:pt x="116909" y="708321"/>
                  <a:pt x="31628" y="565446"/>
                </a:cubicBezTo>
                <a:cubicBezTo>
                  <a:pt x="138229" y="540444"/>
                  <a:pt x="219957" y="590450"/>
                  <a:pt x="305237" y="601165"/>
                </a:cubicBezTo>
                <a:cubicBezTo>
                  <a:pt x="383412" y="611881"/>
                  <a:pt x="401178" y="586877"/>
                  <a:pt x="383412" y="508296"/>
                </a:cubicBezTo>
                <a:cubicBezTo>
                  <a:pt x="354985" y="386853"/>
                  <a:pt x="397625" y="326130"/>
                  <a:pt x="511333" y="358278"/>
                </a:cubicBezTo>
                <a:cubicBezTo>
                  <a:pt x="617934" y="390424"/>
                  <a:pt x="628594" y="343990"/>
                  <a:pt x="600167" y="276124"/>
                </a:cubicBezTo>
                <a:cubicBezTo>
                  <a:pt x="557527" y="176112"/>
                  <a:pt x="603720" y="97531"/>
                  <a:pt x="635701" y="11805"/>
                </a:cubicBezTo>
                <a:close/>
              </a:path>
            </a:pathLst>
          </a:custGeom>
        </p:spPr>
      </p:pic>
      <p:pic>
        <p:nvPicPr>
          <p:cNvPr id="7" name="Imagem 7" descr="Uma imagem com logótipo&#10;&#10;Descrição gerada automaticamente">
            <a:extLst>
              <a:ext uri="{FF2B5EF4-FFF2-40B4-BE49-F238E27FC236}">
                <a16:creationId xmlns:a16="http://schemas.microsoft.com/office/drawing/2014/main" id="{F6C83CD6-95E6-8310-8A4B-DBCF639DA2D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173" r="17175" b="2"/>
          <a:stretch/>
        </p:blipFill>
        <p:spPr>
          <a:xfrm>
            <a:off x="9082585" y="3802960"/>
            <a:ext cx="3109415" cy="305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68119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269</Words>
  <Application>Microsoft Office PowerPoint</Application>
  <PresentationFormat>Widescreen</PresentationFormat>
  <Paragraphs>27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Meiryo</vt:lpstr>
      <vt:lpstr>Arial</vt:lpstr>
      <vt:lpstr>Calibri</vt:lpstr>
      <vt:lpstr>Calibri Light</vt:lpstr>
      <vt:lpstr>Tema do Office</vt:lpstr>
      <vt:lpstr>PNC</vt:lpstr>
      <vt:lpstr>Este ano letivo...</vt:lpstr>
      <vt:lpstr>Recebemos...</vt:lpstr>
      <vt:lpstr>Convidámos...</vt:lpstr>
      <vt:lpstr>Aceitámos...</vt:lpstr>
      <vt:lpstr>Participámos...</vt:lpstr>
      <vt:lpstr>Criámos...</vt:lpstr>
      <vt:lpstr>Orientámos...</vt:lpstr>
      <vt:lpstr>Contribuímos...</vt:lpstr>
      <vt:lpstr>Visionámos...</vt:lpstr>
      <vt:lpstr>Viver o cinema... Criar cinema...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</dc:title>
  <dc:creator/>
  <cp:lastModifiedBy>Niki Paterianaki</cp:lastModifiedBy>
  <cp:revision>250</cp:revision>
  <dcterms:created xsi:type="dcterms:W3CDTF">2023-06-10T08:44:44Z</dcterms:created>
  <dcterms:modified xsi:type="dcterms:W3CDTF">2023-06-12T20:21:02Z</dcterms:modified>
</cp:coreProperties>
</file>