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70" r:id="rId5"/>
    <p:sldId id="266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601200" cy="73152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11E"/>
    <a:srgbClr val="6C4013"/>
    <a:srgbClr val="C4CD8F"/>
    <a:srgbClr val="95AC2F"/>
    <a:srgbClr val="6B7D1F"/>
    <a:srgbClr val="FDE5A6"/>
    <a:srgbClr val="FDCA04"/>
    <a:srgbClr val="D19E08"/>
    <a:srgbClr val="CA6B16"/>
    <a:srgbClr val="D87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5388" autoAdjust="0"/>
  </p:normalViewPr>
  <p:slideViewPr>
    <p:cSldViewPr snapToGrid="0">
      <p:cViewPr>
        <p:scale>
          <a:sx n="70" d="100"/>
          <a:sy n="70" d="100"/>
        </p:scale>
        <p:origin x="1776" y="134"/>
      </p:cViewPr>
      <p:guideLst/>
    </p:cSldViewPr>
  </p:slideViewPr>
  <p:outlineViewPr>
    <p:cViewPr>
      <p:scale>
        <a:sx n="33" d="100"/>
        <a:sy n="33" d="100"/>
      </p:scale>
      <p:origin x="0" y="-2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0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ADA59-09E6-4D0D-B058-2B6161DC7DE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9F5143-E73A-4795-A6ED-884B2C7417AD}">
      <dgm:prSet/>
      <dgm:spPr/>
      <dgm:t>
        <a:bodyPr/>
        <a:lstStyle/>
        <a:p>
          <a:pPr>
            <a:defRPr cap="all"/>
          </a:pPr>
          <a:r>
            <a:rPr lang="pt-BR" b="1"/>
            <a:t>Adereços e ferramentas de Foley:</a:t>
          </a:r>
          <a:endParaRPr lang="en-US"/>
        </a:p>
      </dgm:t>
    </dgm:pt>
    <dgm:pt modelId="{B4D06C34-00B5-4CC1-A68D-8A307A6A32C0}" type="parTrans" cxnId="{5D2D092B-CC9F-4495-A74D-27118D3C2102}">
      <dgm:prSet/>
      <dgm:spPr/>
      <dgm:t>
        <a:bodyPr/>
        <a:lstStyle/>
        <a:p>
          <a:endParaRPr lang="en-US"/>
        </a:p>
      </dgm:t>
    </dgm:pt>
    <dgm:pt modelId="{A466BE27-0C77-4837-966D-9D37E9D9E7B7}" type="sibTrans" cxnId="{5D2D092B-CC9F-4495-A74D-27118D3C2102}">
      <dgm:prSet/>
      <dgm:spPr/>
      <dgm:t>
        <a:bodyPr/>
        <a:lstStyle/>
        <a:p>
          <a:endParaRPr lang="en-US"/>
        </a:p>
      </dgm:t>
    </dgm:pt>
    <dgm:pt modelId="{30231B48-F3A3-45D9-8F69-C1C0DBFAAFCE}">
      <dgm:prSet/>
      <dgm:spPr/>
      <dgm:t>
        <a:bodyPr/>
        <a:lstStyle/>
        <a:p>
          <a:pPr>
            <a:defRPr cap="all"/>
          </a:pPr>
          <a:r>
            <a:rPr lang="pt-BR" i="1"/>
            <a:t>Calçado: </a:t>
          </a:r>
          <a:r>
            <a:rPr lang="pt-BR"/>
            <a:t>Ter diferentes tipos de sapatos (por exemplo, ténis, botas, saltos altos) para os passos.</a:t>
          </a:r>
          <a:endParaRPr lang="en-US"/>
        </a:p>
      </dgm:t>
    </dgm:pt>
    <dgm:pt modelId="{B1C7A819-9110-4986-B6E5-0BA807958ACD}" type="parTrans" cxnId="{7E271C35-858A-4367-850C-148106CFE236}">
      <dgm:prSet/>
      <dgm:spPr/>
      <dgm:t>
        <a:bodyPr/>
        <a:lstStyle/>
        <a:p>
          <a:endParaRPr lang="en-US"/>
        </a:p>
      </dgm:t>
    </dgm:pt>
    <dgm:pt modelId="{3C49C083-F86B-437C-AF7B-7B8C97A25665}" type="sibTrans" cxnId="{7E271C35-858A-4367-850C-148106CFE236}">
      <dgm:prSet/>
      <dgm:spPr/>
      <dgm:t>
        <a:bodyPr/>
        <a:lstStyle/>
        <a:p>
          <a:endParaRPr lang="en-US"/>
        </a:p>
      </dgm:t>
    </dgm:pt>
    <dgm:pt modelId="{37150330-48AD-484D-AC4C-D2395E9362BF}">
      <dgm:prSet/>
      <dgm:spPr/>
      <dgm:t>
        <a:bodyPr/>
        <a:lstStyle/>
        <a:p>
          <a:pPr>
            <a:defRPr cap="all"/>
          </a:pPr>
          <a:r>
            <a:rPr lang="pt-BR" i="1" dirty="0"/>
            <a:t>Pano e tecido: </a:t>
          </a:r>
          <a:r>
            <a:rPr lang="pt-BR" dirty="0"/>
            <a:t>Utilize vários tecidos (por exemplo, ganga, seda, cabedal) para sons de farfalhar.</a:t>
          </a:r>
          <a:endParaRPr lang="en-US" dirty="0"/>
        </a:p>
      </dgm:t>
    </dgm:pt>
    <dgm:pt modelId="{0053848D-8E20-4912-88BD-099008951BB6}" type="parTrans" cxnId="{4C878095-564E-4031-9ECC-80497D32D484}">
      <dgm:prSet/>
      <dgm:spPr/>
      <dgm:t>
        <a:bodyPr/>
        <a:lstStyle/>
        <a:p>
          <a:endParaRPr lang="en-US"/>
        </a:p>
      </dgm:t>
    </dgm:pt>
    <dgm:pt modelId="{B54B12A3-3CEB-49E7-A7BE-4E879A3198AF}" type="sibTrans" cxnId="{4C878095-564E-4031-9ECC-80497D32D484}">
      <dgm:prSet/>
      <dgm:spPr/>
      <dgm:t>
        <a:bodyPr/>
        <a:lstStyle/>
        <a:p>
          <a:endParaRPr lang="en-US"/>
        </a:p>
      </dgm:t>
    </dgm:pt>
    <dgm:pt modelId="{0B309789-348D-408D-AAFF-B6F2FAACD5EB}">
      <dgm:prSet/>
      <dgm:spPr/>
      <dgm:t>
        <a:bodyPr/>
        <a:lstStyle/>
        <a:p>
          <a:pPr>
            <a:defRPr cap="all"/>
          </a:pPr>
          <a:r>
            <a:rPr lang="pt-BR" i="1"/>
            <a:t>Portas e adereços: </a:t>
          </a:r>
          <a:r>
            <a:rPr lang="pt-BR"/>
            <a:t>Inclua portas, chaves, fechaduras e outros objectos comuns para sons de portas a ranger, bater e manusear.</a:t>
          </a:r>
          <a:endParaRPr lang="en-US"/>
        </a:p>
      </dgm:t>
    </dgm:pt>
    <dgm:pt modelId="{4BF4CC08-5C18-4EC1-BB0D-E0C2447A2799}" type="parTrans" cxnId="{FDF02F6D-F68E-4B58-A573-A542BB666546}">
      <dgm:prSet/>
      <dgm:spPr/>
      <dgm:t>
        <a:bodyPr/>
        <a:lstStyle/>
        <a:p>
          <a:endParaRPr lang="en-US"/>
        </a:p>
      </dgm:t>
    </dgm:pt>
    <dgm:pt modelId="{408E3623-FA79-4620-9147-E1F93AE95B64}" type="sibTrans" cxnId="{FDF02F6D-F68E-4B58-A573-A542BB666546}">
      <dgm:prSet/>
      <dgm:spPr/>
      <dgm:t>
        <a:bodyPr/>
        <a:lstStyle/>
        <a:p>
          <a:endParaRPr lang="en-US"/>
        </a:p>
      </dgm:t>
    </dgm:pt>
    <dgm:pt modelId="{D2CC0BAB-9F5B-46DB-B6BA-23295046EBAE}" type="pres">
      <dgm:prSet presAssocID="{A65ADA59-09E6-4D0D-B058-2B6161DC7DE2}" presName="root" presStyleCnt="0">
        <dgm:presLayoutVars>
          <dgm:dir/>
          <dgm:resizeHandles val="exact"/>
        </dgm:presLayoutVars>
      </dgm:prSet>
      <dgm:spPr/>
    </dgm:pt>
    <dgm:pt modelId="{FDDC9164-BF55-416E-9DFE-8DB7F4B027D6}" type="pres">
      <dgm:prSet presAssocID="{A09F5143-E73A-4795-A6ED-884B2C7417AD}" presName="compNode" presStyleCnt="0"/>
      <dgm:spPr/>
    </dgm:pt>
    <dgm:pt modelId="{1A117DB7-DA21-40C2-BD92-0024AC13D2A4}" type="pres">
      <dgm:prSet presAssocID="{A09F5143-E73A-4795-A6ED-884B2C7417AD}" presName="iconBgRect" presStyleLbl="bgShp" presStyleIdx="0" presStyleCnt="4"/>
      <dgm:spPr/>
    </dgm:pt>
    <dgm:pt modelId="{EF39A3D6-C0BF-4087-A104-93634DB79CDE}" type="pres">
      <dgm:prSet presAssocID="{A09F5143-E73A-4795-A6ED-884B2C7417A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8B500B14-0943-4E50-B0C3-9E8118A7CF91}" type="pres">
      <dgm:prSet presAssocID="{A09F5143-E73A-4795-A6ED-884B2C7417AD}" presName="spaceRect" presStyleCnt="0"/>
      <dgm:spPr/>
    </dgm:pt>
    <dgm:pt modelId="{A97D7E64-E7AE-412A-A1CE-24D73A9A0AB2}" type="pres">
      <dgm:prSet presAssocID="{A09F5143-E73A-4795-A6ED-884B2C7417AD}" presName="textRect" presStyleLbl="revTx" presStyleIdx="0" presStyleCnt="4">
        <dgm:presLayoutVars>
          <dgm:chMax val="1"/>
          <dgm:chPref val="1"/>
        </dgm:presLayoutVars>
      </dgm:prSet>
      <dgm:spPr/>
    </dgm:pt>
    <dgm:pt modelId="{7448C001-F0B8-4419-88AB-8E50C098630D}" type="pres">
      <dgm:prSet presAssocID="{A466BE27-0C77-4837-966D-9D37E9D9E7B7}" presName="sibTrans" presStyleCnt="0"/>
      <dgm:spPr/>
    </dgm:pt>
    <dgm:pt modelId="{7E541FBF-B757-4974-AB98-D0B163CB1748}" type="pres">
      <dgm:prSet presAssocID="{30231B48-F3A3-45D9-8F69-C1C0DBFAAFCE}" presName="compNode" presStyleCnt="0"/>
      <dgm:spPr/>
    </dgm:pt>
    <dgm:pt modelId="{4D84E92A-69DA-409B-9478-74E9C96D249B}" type="pres">
      <dgm:prSet presAssocID="{30231B48-F3A3-45D9-8F69-C1C0DBFAAFCE}" presName="iconBgRect" presStyleLbl="bgShp" presStyleIdx="1" presStyleCnt="4"/>
      <dgm:spPr/>
    </dgm:pt>
    <dgm:pt modelId="{F95CC58E-8BA0-4DF8-8E7B-0493E5D99B53}" type="pres">
      <dgm:prSet presAssocID="{30231B48-F3A3-45D9-8F69-C1C0DBFAAFC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e"/>
        </a:ext>
      </dgm:extLst>
    </dgm:pt>
    <dgm:pt modelId="{D105105A-04AB-4AFA-8825-30BFBC5E4A8A}" type="pres">
      <dgm:prSet presAssocID="{30231B48-F3A3-45D9-8F69-C1C0DBFAAFCE}" presName="spaceRect" presStyleCnt="0"/>
      <dgm:spPr/>
    </dgm:pt>
    <dgm:pt modelId="{FD55D213-C381-4F48-B717-FE91757CFC41}" type="pres">
      <dgm:prSet presAssocID="{30231B48-F3A3-45D9-8F69-C1C0DBFAAFCE}" presName="textRect" presStyleLbl="revTx" presStyleIdx="1" presStyleCnt="4">
        <dgm:presLayoutVars>
          <dgm:chMax val="1"/>
          <dgm:chPref val="1"/>
        </dgm:presLayoutVars>
      </dgm:prSet>
      <dgm:spPr/>
    </dgm:pt>
    <dgm:pt modelId="{E879C825-6A2F-407D-8DAF-CE8D7714039C}" type="pres">
      <dgm:prSet presAssocID="{3C49C083-F86B-437C-AF7B-7B8C97A25665}" presName="sibTrans" presStyleCnt="0"/>
      <dgm:spPr/>
    </dgm:pt>
    <dgm:pt modelId="{C3F17EB2-5A2B-45BC-B1C2-6DDF02EED2E9}" type="pres">
      <dgm:prSet presAssocID="{37150330-48AD-484D-AC4C-D2395E9362BF}" presName="compNode" presStyleCnt="0"/>
      <dgm:spPr/>
    </dgm:pt>
    <dgm:pt modelId="{1C9F09F9-F4FC-428D-A2C9-4A24D98A1214}" type="pres">
      <dgm:prSet presAssocID="{37150330-48AD-484D-AC4C-D2395E9362BF}" presName="iconBgRect" presStyleLbl="bgShp" presStyleIdx="2" presStyleCnt="4"/>
      <dgm:spPr/>
    </dgm:pt>
    <dgm:pt modelId="{9CF7DF76-04C4-4896-9DF5-E00279820FE2}" type="pres">
      <dgm:prSet presAssocID="{37150330-48AD-484D-AC4C-D2395E9362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irt"/>
        </a:ext>
      </dgm:extLst>
    </dgm:pt>
    <dgm:pt modelId="{025A7332-FF0E-4C52-88BD-2AD0B34A9B78}" type="pres">
      <dgm:prSet presAssocID="{37150330-48AD-484D-AC4C-D2395E9362BF}" presName="spaceRect" presStyleCnt="0"/>
      <dgm:spPr/>
    </dgm:pt>
    <dgm:pt modelId="{2CEFE18A-F5CE-431E-BF31-7364D5EE3D01}" type="pres">
      <dgm:prSet presAssocID="{37150330-48AD-484D-AC4C-D2395E9362BF}" presName="textRect" presStyleLbl="revTx" presStyleIdx="2" presStyleCnt="4">
        <dgm:presLayoutVars>
          <dgm:chMax val="1"/>
          <dgm:chPref val="1"/>
        </dgm:presLayoutVars>
      </dgm:prSet>
      <dgm:spPr/>
    </dgm:pt>
    <dgm:pt modelId="{FBC84C1B-97BA-4630-8A1B-5136BCE9B5D1}" type="pres">
      <dgm:prSet presAssocID="{B54B12A3-3CEB-49E7-A7BE-4E879A3198AF}" presName="sibTrans" presStyleCnt="0"/>
      <dgm:spPr/>
    </dgm:pt>
    <dgm:pt modelId="{DC4112E2-49E0-44B0-A63F-A9786DBCF2A6}" type="pres">
      <dgm:prSet presAssocID="{0B309789-348D-408D-AAFF-B6F2FAACD5EB}" presName="compNode" presStyleCnt="0"/>
      <dgm:spPr/>
    </dgm:pt>
    <dgm:pt modelId="{AC1AAA62-ABD7-4CEE-A81F-3A22720B51D0}" type="pres">
      <dgm:prSet presAssocID="{0B309789-348D-408D-AAFF-B6F2FAACD5EB}" presName="iconBgRect" presStyleLbl="bgShp" presStyleIdx="3" presStyleCnt="4"/>
      <dgm:spPr/>
    </dgm:pt>
    <dgm:pt modelId="{2D7655E8-050C-4C64-92DB-D96F28B2DBF9}" type="pres">
      <dgm:prSet presAssocID="{0B309789-348D-408D-AAFF-B6F2FAACD5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FEB88B46-BC25-4FF7-8371-E41721A8E720}" type="pres">
      <dgm:prSet presAssocID="{0B309789-348D-408D-AAFF-B6F2FAACD5EB}" presName="spaceRect" presStyleCnt="0"/>
      <dgm:spPr/>
    </dgm:pt>
    <dgm:pt modelId="{D2D80DAD-805E-4CBD-B008-8E759828AC7C}" type="pres">
      <dgm:prSet presAssocID="{0B309789-348D-408D-AAFF-B6F2FAACD5E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1FDE01E-A0B5-4F7C-BF6C-73AD0154A366}" type="presOf" srcId="{30231B48-F3A3-45D9-8F69-C1C0DBFAAFCE}" destId="{FD55D213-C381-4F48-B717-FE91757CFC41}" srcOrd="0" destOrd="0" presId="urn:microsoft.com/office/officeart/2018/5/layout/IconCircleLabelList"/>
    <dgm:cxn modelId="{5D2D092B-CC9F-4495-A74D-27118D3C2102}" srcId="{A65ADA59-09E6-4D0D-B058-2B6161DC7DE2}" destId="{A09F5143-E73A-4795-A6ED-884B2C7417AD}" srcOrd="0" destOrd="0" parTransId="{B4D06C34-00B5-4CC1-A68D-8A307A6A32C0}" sibTransId="{A466BE27-0C77-4837-966D-9D37E9D9E7B7}"/>
    <dgm:cxn modelId="{7E271C35-858A-4367-850C-148106CFE236}" srcId="{A65ADA59-09E6-4D0D-B058-2B6161DC7DE2}" destId="{30231B48-F3A3-45D9-8F69-C1C0DBFAAFCE}" srcOrd="1" destOrd="0" parTransId="{B1C7A819-9110-4986-B6E5-0BA807958ACD}" sibTransId="{3C49C083-F86B-437C-AF7B-7B8C97A25665}"/>
    <dgm:cxn modelId="{B0F91742-C6C2-4EF9-8FDC-AE854604BA7C}" type="presOf" srcId="{A09F5143-E73A-4795-A6ED-884B2C7417AD}" destId="{A97D7E64-E7AE-412A-A1CE-24D73A9A0AB2}" srcOrd="0" destOrd="0" presId="urn:microsoft.com/office/officeart/2018/5/layout/IconCircleLabelList"/>
    <dgm:cxn modelId="{F0899946-A39F-4EF5-B7D7-2BCDE0B2A367}" type="presOf" srcId="{A65ADA59-09E6-4D0D-B058-2B6161DC7DE2}" destId="{D2CC0BAB-9F5B-46DB-B6BA-23295046EBAE}" srcOrd="0" destOrd="0" presId="urn:microsoft.com/office/officeart/2018/5/layout/IconCircleLabelList"/>
    <dgm:cxn modelId="{0665A667-6C67-4C21-9AC1-36A6D267F783}" type="presOf" srcId="{0B309789-348D-408D-AAFF-B6F2FAACD5EB}" destId="{D2D80DAD-805E-4CBD-B008-8E759828AC7C}" srcOrd="0" destOrd="0" presId="urn:microsoft.com/office/officeart/2018/5/layout/IconCircleLabelList"/>
    <dgm:cxn modelId="{FDF02F6D-F68E-4B58-A573-A542BB666546}" srcId="{A65ADA59-09E6-4D0D-B058-2B6161DC7DE2}" destId="{0B309789-348D-408D-AAFF-B6F2FAACD5EB}" srcOrd="3" destOrd="0" parTransId="{4BF4CC08-5C18-4EC1-BB0D-E0C2447A2799}" sibTransId="{408E3623-FA79-4620-9147-E1F93AE95B64}"/>
    <dgm:cxn modelId="{4C878095-564E-4031-9ECC-80497D32D484}" srcId="{A65ADA59-09E6-4D0D-B058-2B6161DC7DE2}" destId="{37150330-48AD-484D-AC4C-D2395E9362BF}" srcOrd="2" destOrd="0" parTransId="{0053848D-8E20-4912-88BD-099008951BB6}" sibTransId="{B54B12A3-3CEB-49E7-A7BE-4E879A3198AF}"/>
    <dgm:cxn modelId="{8DC545EE-5EF2-482C-B578-1095B0E19D59}" type="presOf" srcId="{37150330-48AD-484D-AC4C-D2395E9362BF}" destId="{2CEFE18A-F5CE-431E-BF31-7364D5EE3D01}" srcOrd="0" destOrd="0" presId="urn:microsoft.com/office/officeart/2018/5/layout/IconCircleLabelList"/>
    <dgm:cxn modelId="{528F02EC-4480-4D8F-A07F-78F147602E6E}" type="presParOf" srcId="{D2CC0BAB-9F5B-46DB-B6BA-23295046EBAE}" destId="{FDDC9164-BF55-416E-9DFE-8DB7F4B027D6}" srcOrd="0" destOrd="0" presId="urn:microsoft.com/office/officeart/2018/5/layout/IconCircleLabelList"/>
    <dgm:cxn modelId="{02F57513-4E4C-4A31-9ADB-227C229DB583}" type="presParOf" srcId="{FDDC9164-BF55-416E-9DFE-8DB7F4B027D6}" destId="{1A117DB7-DA21-40C2-BD92-0024AC13D2A4}" srcOrd="0" destOrd="0" presId="urn:microsoft.com/office/officeart/2018/5/layout/IconCircleLabelList"/>
    <dgm:cxn modelId="{1DE4B1C5-1AAC-4D34-8CB5-D3C86BB53D53}" type="presParOf" srcId="{FDDC9164-BF55-416E-9DFE-8DB7F4B027D6}" destId="{EF39A3D6-C0BF-4087-A104-93634DB79CDE}" srcOrd="1" destOrd="0" presId="urn:microsoft.com/office/officeart/2018/5/layout/IconCircleLabelList"/>
    <dgm:cxn modelId="{A16F95B2-D56F-473C-8A43-038AA66CB5C9}" type="presParOf" srcId="{FDDC9164-BF55-416E-9DFE-8DB7F4B027D6}" destId="{8B500B14-0943-4E50-B0C3-9E8118A7CF91}" srcOrd="2" destOrd="0" presId="urn:microsoft.com/office/officeart/2018/5/layout/IconCircleLabelList"/>
    <dgm:cxn modelId="{8D7E22CA-8B47-4373-AE93-1AD1D3FCAEAE}" type="presParOf" srcId="{FDDC9164-BF55-416E-9DFE-8DB7F4B027D6}" destId="{A97D7E64-E7AE-412A-A1CE-24D73A9A0AB2}" srcOrd="3" destOrd="0" presId="urn:microsoft.com/office/officeart/2018/5/layout/IconCircleLabelList"/>
    <dgm:cxn modelId="{DD37CF82-AC78-4B91-8017-F57575BC1C74}" type="presParOf" srcId="{D2CC0BAB-9F5B-46DB-B6BA-23295046EBAE}" destId="{7448C001-F0B8-4419-88AB-8E50C098630D}" srcOrd="1" destOrd="0" presId="urn:microsoft.com/office/officeart/2018/5/layout/IconCircleLabelList"/>
    <dgm:cxn modelId="{539B597D-DED5-4150-BA60-3783D7F13CAC}" type="presParOf" srcId="{D2CC0BAB-9F5B-46DB-B6BA-23295046EBAE}" destId="{7E541FBF-B757-4974-AB98-D0B163CB1748}" srcOrd="2" destOrd="0" presId="urn:microsoft.com/office/officeart/2018/5/layout/IconCircleLabelList"/>
    <dgm:cxn modelId="{C4745388-F080-4F05-97BA-A93D8DA0838A}" type="presParOf" srcId="{7E541FBF-B757-4974-AB98-D0B163CB1748}" destId="{4D84E92A-69DA-409B-9478-74E9C96D249B}" srcOrd="0" destOrd="0" presId="urn:microsoft.com/office/officeart/2018/5/layout/IconCircleLabelList"/>
    <dgm:cxn modelId="{A93C1791-2E82-456A-9A6E-9A01EE6886BA}" type="presParOf" srcId="{7E541FBF-B757-4974-AB98-D0B163CB1748}" destId="{F95CC58E-8BA0-4DF8-8E7B-0493E5D99B53}" srcOrd="1" destOrd="0" presId="urn:microsoft.com/office/officeart/2018/5/layout/IconCircleLabelList"/>
    <dgm:cxn modelId="{699B29B7-082B-44A6-B2D6-8A88BF1C4EF4}" type="presParOf" srcId="{7E541FBF-B757-4974-AB98-D0B163CB1748}" destId="{D105105A-04AB-4AFA-8825-30BFBC5E4A8A}" srcOrd="2" destOrd="0" presId="urn:microsoft.com/office/officeart/2018/5/layout/IconCircleLabelList"/>
    <dgm:cxn modelId="{A419F6E2-0437-4483-A199-4F863AD505FF}" type="presParOf" srcId="{7E541FBF-B757-4974-AB98-D0B163CB1748}" destId="{FD55D213-C381-4F48-B717-FE91757CFC41}" srcOrd="3" destOrd="0" presId="urn:microsoft.com/office/officeart/2018/5/layout/IconCircleLabelList"/>
    <dgm:cxn modelId="{B4BA43CA-7649-42BA-B3CB-674FC9D1E7A9}" type="presParOf" srcId="{D2CC0BAB-9F5B-46DB-B6BA-23295046EBAE}" destId="{E879C825-6A2F-407D-8DAF-CE8D7714039C}" srcOrd="3" destOrd="0" presId="urn:microsoft.com/office/officeart/2018/5/layout/IconCircleLabelList"/>
    <dgm:cxn modelId="{EC7FB17D-4950-4B97-B6F6-F6CF417D8939}" type="presParOf" srcId="{D2CC0BAB-9F5B-46DB-B6BA-23295046EBAE}" destId="{C3F17EB2-5A2B-45BC-B1C2-6DDF02EED2E9}" srcOrd="4" destOrd="0" presId="urn:microsoft.com/office/officeart/2018/5/layout/IconCircleLabelList"/>
    <dgm:cxn modelId="{17110055-41E7-4385-91E1-401291022881}" type="presParOf" srcId="{C3F17EB2-5A2B-45BC-B1C2-6DDF02EED2E9}" destId="{1C9F09F9-F4FC-428D-A2C9-4A24D98A1214}" srcOrd="0" destOrd="0" presId="urn:microsoft.com/office/officeart/2018/5/layout/IconCircleLabelList"/>
    <dgm:cxn modelId="{4C147305-D96C-46BE-A726-0183987A570B}" type="presParOf" srcId="{C3F17EB2-5A2B-45BC-B1C2-6DDF02EED2E9}" destId="{9CF7DF76-04C4-4896-9DF5-E00279820FE2}" srcOrd="1" destOrd="0" presId="urn:microsoft.com/office/officeart/2018/5/layout/IconCircleLabelList"/>
    <dgm:cxn modelId="{9086D385-0025-4A18-A12C-E57C5FFB2AA0}" type="presParOf" srcId="{C3F17EB2-5A2B-45BC-B1C2-6DDF02EED2E9}" destId="{025A7332-FF0E-4C52-88BD-2AD0B34A9B78}" srcOrd="2" destOrd="0" presId="urn:microsoft.com/office/officeart/2018/5/layout/IconCircleLabelList"/>
    <dgm:cxn modelId="{59538B80-5521-46D0-AEC7-54D61A9EDDCB}" type="presParOf" srcId="{C3F17EB2-5A2B-45BC-B1C2-6DDF02EED2E9}" destId="{2CEFE18A-F5CE-431E-BF31-7364D5EE3D01}" srcOrd="3" destOrd="0" presId="urn:microsoft.com/office/officeart/2018/5/layout/IconCircleLabelList"/>
    <dgm:cxn modelId="{C28E5E34-9662-4DA3-90FD-D2F47A58A273}" type="presParOf" srcId="{D2CC0BAB-9F5B-46DB-B6BA-23295046EBAE}" destId="{FBC84C1B-97BA-4630-8A1B-5136BCE9B5D1}" srcOrd="5" destOrd="0" presId="urn:microsoft.com/office/officeart/2018/5/layout/IconCircleLabelList"/>
    <dgm:cxn modelId="{C28B9988-A6FA-4543-9C7C-B5A89C86344A}" type="presParOf" srcId="{D2CC0BAB-9F5B-46DB-B6BA-23295046EBAE}" destId="{DC4112E2-49E0-44B0-A63F-A9786DBCF2A6}" srcOrd="6" destOrd="0" presId="urn:microsoft.com/office/officeart/2018/5/layout/IconCircleLabelList"/>
    <dgm:cxn modelId="{E62AB6E2-3736-47B2-9E7A-6F7FA1478B29}" type="presParOf" srcId="{DC4112E2-49E0-44B0-A63F-A9786DBCF2A6}" destId="{AC1AAA62-ABD7-4CEE-A81F-3A22720B51D0}" srcOrd="0" destOrd="0" presId="urn:microsoft.com/office/officeart/2018/5/layout/IconCircleLabelList"/>
    <dgm:cxn modelId="{930354EF-DD9A-4228-A911-781965192C16}" type="presParOf" srcId="{DC4112E2-49E0-44B0-A63F-A9786DBCF2A6}" destId="{2D7655E8-050C-4C64-92DB-D96F28B2DBF9}" srcOrd="1" destOrd="0" presId="urn:microsoft.com/office/officeart/2018/5/layout/IconCircleLabelList"/>
    <dgm:cxn modelId="{0DE90580-AD67-40F3-AB4E-4E3F6EAD8E74}" type="presParOf" srcId="{DC4112E2-49E0-44B0-A63F-A9786DBCF2A6}" destId="{FEB88B46-BC25-4FF7-8371-E41721A8E720}" srcOrd="2" destOrd="0" presId="urn:microsoft.com/office/officeart/2018/5/layout/IconCircleLabelList"/>
    <dgm:cxn modelId="{614D0A21-050F-4D2C-BA05-7BC67F16D45D}" type="presParOf" srcId="{DC4112E2-49E0-44B0-A63F-A9786DBCF2A6}" destId="{D2D80DAD-805E-4CBD-B008-8E759828AC7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17DB7-DA21-40C2-BD92-0024AC13D2A4}">
      <dsp:nvSpPr>
        <dsp:cNvPr id="0" name=""/>
        <dsp:cNvSpPr/>
      </dsp:nvSpPr>
      <dsp:spPr>
        <a:xfrm>
          <a:off x="419017" y="112452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9A3D6-C0BF-4087-A104-93634DB79CDE}">
      <dsp:nvSpPr>
        <dsp:cNvPr id="0" name=""/>
        <dsp:cNvSpPr/>
      </dsp:nvSpPr>
      <dsp:spPr>
        <a:xfrm>
          <a:off x="653017" y="135852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D7E64-E7AE-412A-A1CE-24D73A9A0AB2}">
      <dsp:nvSpPr>
        <dsp:cNvPr id="0" name=""/>
        <dsp:cNvSpPr/>
      </dsp:nvSpPr>
      <dsp:spPr>
        <a:xfrm>
          <a:off x="68017" y="2564522"/>
          <a:ext cx="1800000" cy="952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b="1" kern="1200"/>
            <a:t>Adereços e ferramentas de Foley:</a:t>
          </a:r>
          <a:endParaRPr lang="en-US" sz="1100" kern="1200"/>
        </a:p>
      </dsp:txBody>
      <dsp:txXfrm>
        <a:off x="68017" y="2564522"/>
        <a:ext cx="1800000" cy="952382"/>
      </dsp:txXfrm>
    </dsp:sp>
    <dsp:sp modelId="{4D84E92A-69DA-409B-9478-74E9C96D249B}">
      <dsp:nvSpPr>
        <dsp:cNvPr id="0" name=""/>
        <dsp:cNvSpPr/>
      </dsp:nvSpPr>
      <dsp:spPr>
        <a:xfrm>
          <a:off x="2534017" y="112452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CC58E-8BA0-4DF8-8E7B-0493E5D99B53}">
      <dsp:nvSpPr>
        <dsp:cNvPr id="0" name=""/>
        <dsp:cNvSpPr/>
      </dsp:nvSpPr>
      <dsp:spPr>
        <a:xfrm>
          <a:off x="2768017" y="135852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5D213-C381-4F48-B717-FE91757CFC41}">
      <dsp:nvSpPr>
        <dsp:cNvPr id="0" name=""/>
        <dsp:cNvSpPr/>
      </dsp:nvSpPr>
      <dsp:spPr>
        <a:xfrm>
          <a:off x="2183017" y="2564522"/>
          <a:ext cx="1800000" cy="952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i="1" kern="1200"/>
            <a:t>Calçado: </a:t>
          </a:r>
          <a:r>
            <a:rPr lang="pt-BR" sz="1100" kern="1200"/>
            <a:t>Ter diferentes tipos de sapatos (por exemplo, ténis, botas, saltos altos) para os passos.</a:t>
          </a:r>
          <a:endParaRPr lang="en-US" sz="1100" kern="1200"/>
        </a:p>
      </dsp:txBody>
      <dsp:txXfrm>
        <a:off x="2183017" y="2564522"/>
        <a:ext cx="1800000" cy="952382"/>
      </dsp:txXfrm>
    </dsp:sp>
    <dsp:sp modelId="{1C9F09F9-F4FC-428D-A2C9-4A24D98A1214}">
      <dsp:nvSpPr>
        <dsp:cNvPr id="0" name=""/>
        <dsp:cNvSpPr/>
      </dsp:nvSpPr>
      <dsp:spPr>
        <a:xfrm>
          <a:off x="4649017" y="112452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7DF76-04C4-4896-9DF5-E00279820FE2}">
      <dsp:nvSpPr>
        <dsp:cNvPr id="0" name=""/>
        <dsp:cNvSpPr/>
      </dsp:nvSpPr>
      <dsp:spPr>
        <a:xfrm>
          <a:off x="4883017" y="135852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FE18A-F5CE-431E-BF31-7364D5EE3D01}">
      <dsp:nvSpPr>
        <dsp:cNvPr id="0" name=""/>
        <dsp:cNvSpPr/>
      </dsp:nvSpPr>
      <dsp:spPr>
        <a:xfrm>
          <a:off x="4298017" y="2564522"/>
          <a:ext cx="1800000" cy="952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i="1" kern="1200" dirty="0"/>
            <a:t>Pano e tecido: </a:t>
          </a:r>
          <a:r>
            <a:rPr lang="pt-BR" sz="1100" kern="1200" dirty="0"/>
            <a:t>Utilize vários tecidos (por exemplo, ganga, seda, cabedal) para sons de farfalhar.</a:t>
          </a:r>
          <a:endParaRPr lang="en-US" sz="1100" kern="1200" dirty="0"/>
        </a:p>
      </dsp:txBody>
      <dsp:txXfrm>
        <a:off x="4298017" y="2564522"/>
        <a:ext cx="1800000" cy="952382"/>
      </dsp:txXfrm>
    </dsp:sp>
    <dsp:sp modelId="{AC1AAA62-ABD7-4CEE-A81F-3A22720B51D0}">
      <dsp:nvSpPr>
        <dsp:cNvPr id="0" name=""/>
        <dsp:cNvSpPr/>
      </dsp:nvSpPr>
      <dsp:spPr>
        <a:xfrm>
          <a:off x="6764017" y="112452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655E8-050C-4C64-92DB-D96F28B2DBF9}">
      <dsp:nvSpPr>
        <dsp:cNvPr id="0" name=""/>
        <dsp:cNvSpPr/>
      </dsp:nvSpPr>
      <dsp:spPr>
        <a:xfrm>
          <a:off x="6998017" y="135852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80DAD-805E-4CBD-B008-8E759828AC7C}">
      <dsp:nvSpPr>
        <dsp:cNvPr id="0" name=""/>
        <dsp:cNvSpPr/>
      </dsp:nvSpPr>
      <dsp:spPr>
        <a:xfrm>
          <a:off x="6413017" y="2564522"/>
          <a:ext cx="1800000" cy="952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i="1" kern="1200"/>
            <a:t>Portas e adereços: </a:t>
          </a:r>
          <a:r>
            <a:rPr lang="pt-BR" sz="1100" kern="1200"/>
            <a:t>Inclua portas, chaves, fechaduras e outros objectos comuns para sons de portas a ranger, bater e manusear.</a:t>
          </a:r>
          <a:endParaRPr lang="en-US" sz="1100" kern="1200"/>
        </a:p>
      </dsp:txBody>
      <dsp:txXfrm>
        <a:off x="6413017" y="2564522"/>
        <a:ext cx="1800000" cy="952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FA92F3-B367-E9C2-EB6E-4521221AF6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B4097-C2C9-5AF5-DDA9-5BF1ED499F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E1CAF-957B-42F5-801C-05724A7EEE3C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668EF-99AD-E0A6-FCE5-1CB5A0DEE8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454BB-E52D-9C5A-458B-FD5B8791DB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BC955-509A-4D12-A163-E73F2CA2D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8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E77C6-B217-4A14-A220-4327E8F253E1}" type="datetimeFigureOut">
              <a:rPr lang="en-US" smtClean="0"/>
              <a:t>6/9/2024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1613" y="1173163"/>
            <a:ext cx="41592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DAB37-5A6F-4155-8999-BE369F27F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0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DAB37-5A6F-4155-8999-BE369F27FD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5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657600"/>
            <a:ext cx="9601200" cy="367127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458" y="4157227"/>
            <a:ext cx="5143893" cy="2149312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lang="en-US" sz="8000" kern="1200" cap="all" baseline="0">
                <a:solidFill>
                  <a:schemeClr val="tx1"/>
                </a:solidFill>
                <a:latin typeface="+mj-lt"/>
                <a:ea typeface="+mj-ea"/>
                <a:cs typeface="Calibri"/>
              </a:defRPr>
            </a:lvl1pPr>
          </a:lstStyle>
          <a:p>
            <a:r>
              <a:rPr lang="en-US" dirty="0"/>
              <a:t>Add  title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F6D789D-CBE8-6D4C-8EE3-8008F5F72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6012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9BFC5-120E-DED2-98A6-0D76901856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25" y="6344846"/>
            <a:ext cx="5143500" cy="498475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80060" indent="0">
              <a:buNone/>
              <a:defRPr sz="2000" b="1"/>
            </a:lvl2pPr>
            <a:lvl3pPr marL="960120" indent="0">
              <a:buNone/>
              <a:defRPr sz="2000" b="1"/>
            </a:lvl3pPr>
            <a:lvl4pPr marL="1440180" indent="0">
              <a:buNone/>
              <a:defRPr sz="2000" b="1"/>
            </a:lvl4pPr>
            <a:lvl5pPr marL="1920240" indent="0">
              <a:buNone/>
              <a:defRPr sz="2000" b="1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4805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448">
          <p15:clr>
            <a:srgbClr val="FBAE40"/>
          </p15:clr>
        </p15:guide>
        <p15:guide id="3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6835"/>
            <a:ext cx="9601200" cy="732887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670" y="7018"/>
            <a:ext cx="9228841" cy="775407"/>
          </a:xfrm>
        </p:spPr>
        <p:txBody>
          <a:bodyPr>
            <a:normAutofit/>
          </a:bodyPr>
          <a:lstStyle>
            <a:lvl1pPr algn="ctr">
              <a:defRPr lang="en-US" sz="2400" kern="1200">
                <a:noFill/>
                <a:latin typeface="+mj-lt"/>
                <a:ea typeface="+mj-ea"/>
                <a:cs typeface="Calibri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889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n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601200" cy="662704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00" y="7018"/>
            <a:ext cx="8980601" cy="718846"/>
          </a:xfrm>
        </p:spPr>
        <p:txBody>
          <a:bodyPr>
            <a:normAutofit/>
          </a:bodyPr>
          <a:lstStyle>
            <a:lvl1pPr algn="ctr">
              <a:defRPr lang="en-US" sz="2400" kern="1200" dirty="0">
                <a:noFill/>
                <a:latin typeface="+mj-lt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B325F7-1F35-C608-3536-73F05DEAA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553" y="6824108"/>
            <a:ext cx="2150832" cy="36830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9D55D68-F85E-DFEA-E6D6-2888474525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7263" y="6824108"/>
            <a:ext cx="311033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CE310D0-8123-2439-E710-9E66C0BEBF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19654" y="6824108"/>
            <a:ext cx="311033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15FE82B-4E86-28F2-50FF-5ED3981BF9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2045" y="6824108"/>
            <a:ext cx="311033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1A6ADC-9627-46D8-D169-15804F1A88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4436" y="6824108"/>
            <a:ext cx="311033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9E499D5-232A-D97D-D350-51394714C5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46827" y="6824108"/>
            <a:ext cx="311033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D2648BA-691A-39D1-6EA8-B5AEB2D86B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9218" y="6824108"/>
            <a:ext cx="311033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2A78E7A-47A9-16A5-1C9A-793BDE0BDD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31609" y="6824108"/>
            <a:ext cx="311033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892F8B8-7F2A-F9A6-052E-07B2034FB5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4000" y="6824108"/>
            <a:ext cx="311033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BF4DA96-9B6B-7781-E3DD-581AF92DE3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16391" y="6824108"/>
            <a:ext cx="311033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35D42F5-2DF5-DEFF-A5E6-6AC381F59E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8785" y="6824108"/>
            <a:ext cx="406864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23C4220-6E8E-3EDA-3087-FB514BE083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5556" y="6824108"/>
            <a:ext cx="406864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23F8A01-5CC1-DE01-EC90-EBB39045C3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92327" y="6824108"/>
            <a:ext cx="406864" cy="368300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80060" indent="0">
              <a:buNone/>
              <a:defRPr sz="1200" b="1"/>
            </a:lvl2pPr>
            <a:lvl3pPr marL="960120" indent="0">
              <a:buNone/>
              <a:defRPr sz="1200" b="1"/>
            </a:lvl3pPr>
            <a:lvl4pPr marL="1440180" indent="0">
              <a:buNone/>
              <a:defRPr sz="1200" b="1"/>
            </a:lvl4pPr>
            <a:lvl5pPr marL="1920240" indent="0">
              <a:buNone/>
              <a:defRPr sz="1200" b="1"/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6355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8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pos="5856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thrillingdaysofyesteryear.blogspot.com/2016/08/and-now-its-time-for-another-special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bobinasonora.net/tag/alex-f-capilla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mejorespeliculasdelahistoriadelcine.com/2013/01/tiempos-modernos-1936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viefail.com/vaudevillian-heroes-silent-fil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chilleratocinefilo.com/2014/11/le-surrealisme-au-cinema-ado-kyrou-l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rocketschool.org/wiki/Silent_film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cenariotributario.blogspot.com/2017/01/cronograma-de-vencimiento-d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ntagepri.com.br/2015/03/regras-de-etiqueta-durante-era-do.html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dqsoft.blogspot.com/2018/06/franzininho-efeitos-sonoros.html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el%C3%ADcula-cine-video-motion-picture-15815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wr/21568380210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it/play/cinema/2014/10/12/50-bianco-nero-riscoprir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199" cy="73145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661062" y="2917585"/>
            <a:ext cx="6250719" cy="41557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78" y="552423"/>
            <a:ext cx="8750486" cy="62484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2E719C-1539-0CD8-995E-0D46FDAF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07" y="984153"/>
            <a:ext cx="3969224" cy="12475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>
                <a:cs typeface="+mj-cs"/>
              </a:rPr>
              <a:t>Proposta</a:t>
            </a:r>
            <a:br>
              <a:rPr lang="en-US" sz="3100">
                <a:cs typeface="+mj-cs"/>
              </a:rPr>
            </a:br>
            <a:r>
              <a:rPr lang="en-US" sz="3100">
                <a:cs typeface="+mj-cs"/>
              </a:rPr>
              <a:t>artista residente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1374" y="2414256"/>
            <a:ext cx="3888486" cy="292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8C6F7-CCED-C375-5575-5ABCB9DEB0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60" y="2588227"/>
            <a:ext cx="3969225" cy="3874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800" dirty="0" err="1"/>
              <a:t>Projeto</a:t>
            </a:r>
            <a:r>
              <a:rPr lang="en-US" sz="1800" dirty="0"/>
              <a:t> Cultural da Escola- </a:t>
            </a:r>
            <a:r>
              <a:rPr lang="en-US" sz="1800" dirty="0" err="1"/>
              <a:t>Agrupamento</a:t>
            </a:r>
            <a:r>
              <a:rPr lang="en-US" sz="1800" dirty="0"/>
              <a:t> Escolas Madeira Torres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3" name="Picture 2" descr="A black and white clapper board&#10;&#10;Description automatically generated">
            <a:extLst>
              <a:ext uri="{FF2B5EF4-FFF2-40B4-BE49-F238E27FC236}">
                <a16:creationId xmlns:a16="http://schemas.microsoft.com/office/drawing/2014/main" id="{3148DEC8-EB63-E290-31DC-D3D748B52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63290" y="1502980"/>
            <a:ext cx="4442317" cy="3331738"/>
          </a:xfrm>
          <a:prstGeom prst="rect">
            <a:avLst/>
          </a:prstGeom>
        </p:spPr>
      </p:pic>
      <p:pic>
        <p:nvPicPr>
          <p:cNvPr id="17" name="Picture Placeholder 16" descr="Paint by numbers flower">
            <a:extLst>
              <a:ext uri="{FF2B5EF4-FFF2-40B4-BE49-F238E27FC236}">
                <a16:creationId xmlns:a16="http://schemas.microsoft.com/office/drawing/2014/main" id="{42F6968D-B27C-DB79-D192-B5DD9643B1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5" r="195"/>
          <a:stretch/>
        </p:blipFill>
        <p:spPr>
          <a:xfrm>
            <a:off x="5470500" y="4529092"/>
            <a:ext cx="3456432" cy="1321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193E2C-8EC8-2DA5-6671-7411C0C11513}"/>
              </a:ext>
            </a:extLst>
          </p:cNvPr>
          <p:cNvSpPr txBox="1"/>
          <p:nvPr/>
        </p:nvSpPr>
        <p:spPr>
          <a:xfrm>
            <a:off x="6424324" y="3298636"/>
            <a:ext cx="25026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thrillingdaysofyesteryear.blogspot.com/2016/08/and-now-its-time-for-another-specia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6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8799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holding a microphone&#10;&#10;Description automatically generated">
            <a:extLst>
              <a:ext uri="{FF2B5EF4-FFF2-40B4-BE49-F238E27FC236}">
                <a16:creationId xmlns:a16="http://schemas.microsoft.com/office/drawing/2014/main" id="{A3DD00F4-3A03-137C-69B4-6D7C85006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2428" y="1782643"/>
            <a:ext cx="2653063" cy="374991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118" y="0"/>
            <a:ext cx="5955082" cy="73152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601F9C-6A7F-C15E-EBE4-1E8504ED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373" y="813373"/>
            <a:ext cx="4448862" cy="34131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Equipamento necessário: </a:t>
            </a:r>
          </a:p>
          <a:p>
            <a:pPr algn="l" defTabSz="914400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 workshop de Foley ao vivo requer recursos específicos para criar efeitos sonoros autênticos.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2674" y="4312855"/>
            <a:ext cx="4176522" cy="19507"/>
          </a:xfrm>
          <a:custGeom>
            <a:avLst/>
            <a:gdLst>
              <a:gd name="connsiteX0" fmla="*/ 0 w 4176522"/>
              <a:gd name="connsiteY0" fmla="*/ 0 h 19507"/>
              <a:gd name="connsiteX1" fmla="*/ 779617 w 4176522"/>
              <a:gd name="connsiteY1" fmla="*/ 0 h 19507"/>
              <a:gd name="connsiteX2" fmla="*/ 1517470 w 4176522"/>
              <a:gd name="connsiteY2" fmla="*/ 0 h 19507"/>
              <a:gd name="connsiteX3" fmla="*/ 2255322 w 4176522"/>
              <a:gd name="connsiteY3" fmla="*/ 0 h 19507"/>
              <a:gd name="connsiteX4" fmla="*/ 2826113 w 4176522"/>
              <a:gd name="connsiteY4" fmla="*/ 0 h 19507"/>
              <a:gd name="connsiteX5" fmla="*/ 3438670 w 4176522"/>
              <a:gd name="connsiteY5" fmla="*/ 0 h 19507"/>
              <a:gd name="connsiteX6" fmla="*/ 4176522 w 4176522"/>
              <a:gd name="connsiteY6" fmla="*/ 0 h 19507"/>
              <a:gd name="connsiteX7" fmla="*/ 4176522 w 4176522"/>
              <a:gd name="connsiteY7" fmla="*/ 19507 h 19507"/>
              <a:gd name="connsiteX8" fmla="*/ 3480435 w 4176522"/>
              <a:gd name="connsiteY8" fmla="*/ 19507 h 19507"/>
              <a:gd name="connsiteX9" fmla="*/ 2909644 w 4176522"/>
              <a:gd name="connsiteY9" fmla="*/ 19507 h 19507"/>
              <a:gd name="connsiteX10" fmla="*/ 2338852 w 4176522"/>
              <a:gd name="connsiteY10" fmla="*/ 19507 h 19507"/>
              <a:gd name="connsiteX11" fmla="*/ 1601000 w 4176522"/>
              <a:gd name="connsiteY11" fmla="*/ 19507 h 19507"/>
              <a:gd name="connsiteX12" fmla="*/ 988444 w 4176522"/>
              <a:gd name="connsiteY12" fmla="*/ 19507 h 19507"/>
              <a:gd name="connsiteX13" fmla="*/ 0 w 4176522"/>
              <a:gd name="connsiteY13" fmla="*/ 19507 h 19507"/>
              <a:gd name="connsiteX14" fmla="*/ 0 w 4176522"/>
              <a:gd name="connsiteY14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76522" h="19507" fill="none" extrusionOk="0">
                <a:moveTo>
                  <a:pt x="0" y="0"/>
                </a:moveTo>
                <a:cubicBezTo>
                  <a:pt x="228261" y="-12690"/>
                  <a:pt x="539388" y="14794"/>
                  <a:pt x="779617" y="0"/>
                </a:cubicBezTo>
                <a:cubicBezTo>
                  <a:pt x="1019846" y="-14794"/>
                  <a:pt x="1256603" y="-2030"/>
                  <a:pt x="1517470" y="0"/>
                </a:cubicBezTo>
                <a:cubicBezTo>
                  <a:pt x="1778337" y="2030"/>
                  <a:pt x="2092571" y="15805"/>
                  <a:pt x="2255322" y="0"/>
                </a:cubicBezTo>
                <a:cubicBezTo>
                  <a:pt x="2418073" y="-15805"/>
                  <a:pt x="2656715" y="-20087"/>
                  <a:pt x="2826113" y="0"/>
                </a:cubicBezTo>
                <a:cubicBezTo>
                  <a:pt x="2995511" y="20087"/>
                  <a:pt x="3145806" y="16816"/>
                  <a:pt x="3438670" y="0"/>
                </a:cubicBezTo>
                <a:cubicBezTo>
                  <a:pt x="3731534" y="-16816"/>
                  <a:pt x="3931399" y="-14623"/>
                  <a:pt x="4176522" y="0"/>
                </a:cubicBezTo>
                <a:cubicBezTo>
                  <a:pt x="4177028" y="7095"/>
                  <a:pt x="4176346" y="13892"/>
                  <a:pt x="4176522" y="19507"/>
                </a:cubicBezTo>
                <a:cubicBezTo>
                  <a:pt x="4008737" y="21647"/>
                  <a:pt x="3779935" y="47485"/>
                  <a:pt x="3480435" y="19507"/>
                </a:cubicBezTo>
                <a:cubicBezTo>
                  <a:pt x="3180935" y="-8471"/>
                  <a:pt x="3064047" y="23101"/>
                  <a:pt x="2909644" y="19507"/>
                </a:cubicBezTo>
                <a:cubicBezTo>
                  <a:pt x="2755241" y="15913"/>
                  <a:pt x="2511671" y="4668"/>
                  <a:pt x="2338852" y="19507"/>
                </a:cubicBezTo>
                <a:cubicBezTo>
                  <a:pt x="2166033" y="34346"/>
                  <a:pt x="1774324" y="40185"/>
                  <a:pt x="1601000" y="19507"/>
                </a:cubicBezTo>
                <a:cubicBezTo>
                  <a:pt x="1427676" y="-1171"/>
                  <a:pt x="1146235" y="46419"/>
                  <a:pt x="988444" y="19507"/>
                </a:cubicBezTo>
                <a:cubicBezTo>
                  <a:pt x="830653" y="-7405"/>
                  <a:pt x="463981" y="66680"/>
                  <a:pt x="0" y="19507"/>
                </a:cubicBezTo>
                <a:cubicBezTo>
                  <a:pt x="-100" y="13735"/>
                  <a:pt x="624" y="4103"/>
                  <a:pt x="0" y="0"/>
                </a:cubicBezTo>
                <a:close/>
              </a:path>
              <a:path w="4176522" h="19507" stroke="0" extrusionOk="0">
                <a:moveTo>
                  <a:pt x="0" y="0"/>
                </a:moveTo>
                <a:cubicBezTo>
                  <a:pt x="211964" y="3319"/>
                  <a:pt x="395759" y="20615"/>
                  <a:pt x="654322" y="0"/>
                </a:cubicBezTo>
                <a:cubicBezTo>
                  <a:pt x="912885" y="-20615"/>
                  <a:pt x="1016957" y="25370"/>
                  <a:pt x="1225113" y="0"/>
                </a:cubicBezTo>
                <a:cubicBezTo>
                  <a:pt x="1433269" y="-25370"/>
                  <a:pt x="1777720" y="-3103"/>
                  <a:pt x="2004731" y="0"/>
                </a:cubicBezTo>
                <a:cubicBezTo>
                  <a:pt x="2231742" y="3103"/>
                  <a:pt x="2492738" y="-8335"/>
                  <a:pt x="2659052" y="0"/>
                </a:cubicBezTo>
                <a:cubicBezTo>
                  <a:pt x="2825366" y="8335"/>
                  <a:pt x="3027320" y="-16120"/>
                  <a:pt x="3313374" y="0"/>
                </a:cubicBezTo>
                <a:cubicBezTo>
                  <a:pt x="3599428" y="16120"/>
                  <a:pt x="3968097" y="-27038"/>
                  <a:pt x="4176522" y="0"/>
                </a:cubicBezTo>
                <a:cubicBezTo>
                  <a:pt x="4175925" y="6697"/>
                  <a:pt x="4176831" y="12840"/>
                  <a:pt x="4176522" y="19507"/>
                </a:cubicBezTo>
                <a:cubicBezTo>
                  <a:pt x="3955455" y="43588"/>
                  <a:pt x="3706694" y="21007"/>
                  <a:pt x="3480435" y="19507"/>
                </a:cubicBezTo>
                <a:cubicBezTo>
                  <a:pt x="3254176" y="18007"/>
                  <a:pt x="3037187" y="42860"/>
                  <a:pt x="2909644" y="19507"/>
                </a:cubicBezTo>
                <a:cubicBezTo>
                  <a:pt x="2782101" y="-3846"/>
                  <a:pt x="2486444" y="2310"/>
                  <a:pt x="2213557" y="19507"/>
                </a:cubicBezTo>
                <a:cubicBezTo>
                  <a:pt x="1940670" y="36704"/>
                  <a:pt x="1808902" y="52039"/>
                  <a:pt x="1517470" y="19507"/>
                </a:cubicBezTo>
                <a:cubicBezTo>
                  <a:pt x="1226038" y="-13025"/>
                  <a:pt x="1084049" y="37301"/>
                  <a:pt x="863148" y="19507"/>
                </a:cubicBezTo>
                <a:cubicBezTo>
                  <a:pt x="642247" y="1713"/>
                  <a:pt x="310260" y="34617"/>
                  <a:pt x="0" y="19507"/>
                </a:cubicBezTo>
                <a:cubicBezTo>
                  <a:pt x="-7" y="9944"/>
                  <a:pt x="605" y="792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96222" y="-270581"/>
            <a:ext cx="1439264" cy="1468787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02167" y="450289"/>
            <a:ext cx="508227" cy="68839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09242" y="698816"/>
            <a:ext cx="541384" cy="73330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368356" y="0"/>
            <a:ext cx="2232844" cy="1579559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81370" y="6523201"/>
            <a:ext cx="1176929" cy="791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8213" y="6883352"/>
            <a:ext cx="641736" cy="43184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A75CB-B0DE-7D9B-95D0-2A12BB409D27}"/>
              </a:ext>
            </a:extLst>
          </p:cNvPr>
          <p:cNvSpPr txBox="1"/>
          <p:nvPr/>
        </p:nvSpPr>
        <p:spPr>
          <a:xfrm>
            <a:off x="1573227" y="294478"/>
            <a:ext cx="629714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34924">
              <a:spcAft>
                <a:spcPts val="600"/>
              </a:spcAft>
            </a:pPr>
            <a:r>
              <a:rPr lang="pt-BR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Espaço e acústica:</a:t>
            </a:r>
          </a:p>
          <a:p>
            <a:pPr defTabSz="534924">
              <a:spcAft>
                <a:spcPts val="600"/>
              </a:spcAft>
            </a:pPr>
            <a:r>
              <a:rPr lang="pt-BR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Estúdio de Foley: </a:t>
            </a:r>
            <a:r>
              <a:rPr lang="pt-BR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 ou área pequena e insonorizada onde os participantes se possam movimentar livremente. Considerar a acústica para garantir uma gravação de som óptima.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DD6D2-C84C-4F5C-1689-1DC6EC484120}"/>
              </a:ext>
            </a:extLst>
          </p:cNvPr>
          <p:cNvSpPr txBox="1"/>
          <p:nvPr/>
        </p:nvSpPr>
        <p:spPr>
          <a:xfrm>
            <a:off x="1535780" y="1575043"/>
            <a:ext cx="5806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34924">
              <a:spcAft>
                <a:spcPts val="600"/>
              </a:spcAft>
            </a:pPr>
            <a:r>
              <a:rPr lang="pt-BR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Adereços e superfícies: </a:t>
            </a:r>
            <a:r>
              <a:rPr lang="pt-BR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Reunir uma variedade de adereços (por exemplo, sapatos, tecido, portas) e superfícies (por exemplo, madeira, gravilha, alcatifa) para criar sons diferentes.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313AD-D7AA-FDD5-11AD-EBAC69510C8E}"/>
              </a:ext>
            </a:extLst>
          </p:cNvPr>
          <p:cNvSpPr txBox="1"/>
          <p:nvPr/>
        </p:nvSpPr>
        <p:spPr>
          <a:xfrm>
            <a:off x="827314" y="2971617"/>
            <a:ext cx="8773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34924">
              <a:spcAft>
                <a:spcPts val="600"/>
              </a:spcAft>
            </a:pPr>
            <a:r>
              <a:rPr lang="pt-BR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Microfones e equipamento de gravação:</a:t>
            </a:r>
            <a:r>
              <a:rPr lang="pt-BR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Microfone Shotgun e Gravador de Áudio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1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53" y="1693834"/>
            <a:ext cx="8688493" cy="5086272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B47CC-FAEF-DE6D-F436-EF93833810E7}"/>
              </a:ext>
            </a:extLst>
          </p:cNvPr>
          <p:cNvSpPr txBox="1"/>
          <p:nvPr/>
        </p:nvSpPr>
        <p:spPr>
          <a:xfrm>
            <a:off x="4049486" y="4510679"/>
            <a:ext cx="4800600" cy="1649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rgbClr val="0070C0"/>
                </a:solidFill>
              </a:rPr>
              <a:t>Sistema de reprodução:</a:t>
            </a:r>
            <a:endParaRPr lang="pt-BR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dirty="0"/>
              <a:t>Monitor ou altifalantes: Instale um monitor ou altifalantes para reproduzir os sons gravados durante o workshop.</a:t>
            </a:r>
            <a:endParaRPr lang="pt-BR"/>
          </a:p>
        </p:txBody>
      </p:sp>
      <p:graphicFrame>
        <p:nvGraphicFramePr>
          <p:cNvPr id="10" name="TextBox 5">
            <a:extLst>
              <a:ext uri="{FF2B5EF4-FFF2-40B4-BE49-F238E27FC236}">
                <a16:creationId xmlns:a16="http://schemas.microsoft.com/office/drawing/2014/main" id="{47ABC22F-5236-458B-DE81-BADACA3D0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256644"/>
              </p:ext>
            </p:extLst>
          </p:nvPr>
        </p:nvGraphicFramePr>
        <p:xfrm>
          <a:off x="562110" y="865057"/>
          <a:ext cx="8281035" cy="464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58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96222" y="-270581"/>
            <a:ext cx="1439264" cy="1468787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02167" y="450289"/>
            <a:ext cx="508227" cy="68839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09242" y="698816"/>
            <a:ext cx="541384" cy="73330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368356" y="0"/>
            <a:ext cx="2232844" cy="1579559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81370" y="6523201"/>
            <a:ext cx="1176929" cy="791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8213" y="6883352"/>
            <a:ext cx="641736" cy="43184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EC367-2DDA-810A-1BA5-532144ABDCD6}"/>
              </a:ext>
            </a:extLst>
          </p:cNvPr>
          <p:cNvSpPr txBox="1"/>
          <p:nvPr/>
        </p:nvSpPr>
        <p:spPr>
          <a:xfrm>
            <a:off x="585246" y="995880"/>
            <a:ext cx="4328220" cy="2017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1480">
              <a:spcAft>
                <a:spcPts val="600"/>
              </a:spcAft>
            </a:pPr>
            <a:r>
              <a:rPr lang="pt-BR" sz="1440" b="1" kern="120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Área de atuação:</a:t>
            </a:r>
          </a:p>
          <a:p>
            <a:pPr defTabSz="411480">
              <a:lnSpc>
                <a:spcPct val="150000"/>
              </a:lnSpc>
              <a:spcAft>
                <a:spcPts val="600"/>
              </a:spcAft>
            </a:pPr>
            <a:r>
              <a:rPr lang="pt-BR" sz="14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Fosso ou Superfície de Foley:  área designada (um “foley pit”) onde os participantes possam executar passos, movimentos e outras acções. Podem ser utilizadas diferentes texturas (por exemplo, areia, gravilha, água) para simular várias superfícies.</a:t>
            </a:r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028DA-B0E5-75DF-C10A-89C11C6EA5B1}"/>
              </a:ext>
            </a:extLst>
          </p:cNvPr>
          <p:cNvSpPr txBox="1"/>
          <p:nvPr/>
        </p:nvSpPr>
        <p:spPr>
          <a:xfrm>
            <a:off x="506730" y="3385195"/>
            <a:ext cx="1879488" cy="301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1480">
              <a:spcAft>
                <a:spcPts val="600"/>
              </a:spcAft>
            </a:pPr>
            <a:r>
              <a:rPr lang="pt-BR" sz="1440" b="1" kern="120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Referência visual:</a:t>
            </a:r>
          </a:p>
          <a:p>
            <a:pPr defTabSz="411480">
              <a:lnSpc>
                <a:spcPct val="150000"/>
              </a:lnSpc>
              <a:spcAft>
                <a:spcPts val="600"/>
              </a:spcAft>
            </a:pPr>
            <a:r>
              <a:rPr lang="pt-BR" sz="14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Clips de filmes mudos: Cenas de filmes mudos como referência visual. Os participantes podem sincronizar as suas acções com os movimentos no ecrã.</a:t>
            </a:r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9FD4B-5697-2E3A-B89F-E6A36E69F5E3}"/>
              </a:ext>
            </a:extLst>
          </p:cNvPr>
          <p:cNvSpPr txBox="1"/>
          <p:nvPr/>
        </p:nvSpPr>
        <p:spPr>
          <a:xfrm>
            <a:off x="4766249" y="1531904"/>
            <a:ext cx="432822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1480">
              <a:spcAft>
                <a:spcPts val="600"/>
              </a:spcAft>
            </a:pPr>
            <a:r>
              <a:rPr lang="pt-PT" sz="1440" b="1" kern="120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Facilitador</a:t>
            </a:r>
            <a:r>
              <a:rPr lang="en-US" sz="1440" b="1" kern="120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440" b="1" kern="1200" err="1">
                <a:solidFill>
                  <a:srgbClr val="0057A5"/>
                </a:solidFill>
                <a:latin typeface="+mn-lt"/>
                <a:ea typeface="+mn-ea"/>
                <a:cs typeface="+mn-cs"/>
              </a:rPr>
              <a:t>oficina</a:t>
            </a:r>
            <a:r>
              <a:rPr lang="en-US" sz="1440" b="1" kern="120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44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técnico</a:t>
            </a:r>
            <a:r>
              <a:rPr lang="en-US" sz="14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44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endParaRPr lang="en-US" sz="16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BA746-CF1D-58FB-2E6D-505F91BC44EA}"/>
              </a:ext>
            </a:extLst>
          </p:cNvPr>
          <p:cNvSpPr txBox="1"/>
          <p:nvPr/>
        </p:nvSpPr>
        <p:spPr>
          <a:xfrm>
            <a:off x="3532066" y="3089099"/>
            <a:ext cx="4549047" cy="299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1480">
              <a:spcAft>
                <a:spcPts val="600"/>
              </a:spcAft>
            </a:pPr>
            <a:endParaRPr lang="pt-BR" sz="16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11480">
              <a:spcAft>
                <a:spcPts val="600"/>
              </a:spcAft>
            </a:pPr>
            <a:endParaRPr lang="pt-BR" sz="16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11480">
              <a:spcAft>
                <a:spcPts val="600"/>
              </a:spcAft>
            </a:pPr>
            <a:r>
              <a:rPr lang="pt-BR" sz="1620" b="1" kern="1200" dirty="0">
                <a:solidFill>
                  <a:srgbClr val="1453A3"/>
                </a:solidFill>
                <a:latin typeface="Baguet Script" panose="020F0502020204030204" pitchFamily="2" charset="0"/>
                <a:ea typeface="+mn-ea"/>
                <a:cs typeface="+mn-cs"/>
              </a:rPr>
              <a:t>Criatividade e imaginação:</a:t>
            </a:r>
          </a:p>
          <a:p>
            <a:pPr defTabSz="411480">
              <a:lnSpc>
                <a:spcPct val="200000"/>
              </a:lnSpc>
              <a:spcAft>
                <a:spcPts val="600"/>
              </a:spcAft>
            </a:pPr>
            <a:r>
              <a:rPr lang="pt-BR" sz="1620" kern="1200" dirty="0">
                <a:solidFill>
                  <a:schemeClr val="tx1"/>
                </a:solidFill>
                <a:latin typeface="Baguet Script" panose="020F0502020204030204" pitchFamily="2" charset="0"/>
                <a:ea typeface="+mn-ea"/>
                <a:cs typeface="+mn-cs"/>
              </a:rPr>
              <a:t>Incentivar os participantes a pensar de forma criativa e a experimentar adereços e movimentos não convencionais. O Foley é uma forma de arte que permite a inovação!</a:t>
            </a:r>
            <a:endParaRPr lang="en-US" dirty="0">
              <a:latin typeface="Baguet Script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2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609" y="0"/>
            <a:ext cx="7845981" cy="73152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holding two wrenches&#10;&#10;Description automatically generated">
            <a:extLst>
              <a:ext uri="{FF2B5EF4-FFF2-40B4-BE49-F238E27FC236}">
                <a16:creationId xmlns:a16="http://schemas.microsoft.com/office/drawing/2014/main" id="{99A7115A-ED87-3FEE-37C7-4E8A405B8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716" r="9965"/>
          <a:stretch/>
        </p:blipFill>
        <p:spPr>
          <a:xfrm>
            <a:off x="304800" y="1548603"/>
            <a:ext cx="6056590" cy="5646854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955C4AB-8584-4FE4-7F32-96FA538BA3AD}"/>
              </a:ext>
            </a:extLst>
          </p:cNvPr>
          <p:cNvSpPr/>
          <p:nvPr/>
        </p:nvSpPr>
        <p:spPr>
          <a:xfrm>
            <a:off x="6302827" y="974271"/>
            <a:ext cx="3156857" cy="3516085"/>
          </a:xfrm>
          <a:prstGeom prst="ellipse">
            <a:avLst/>
          </a:prstGeom>
          <a:ln w="76200">
            <a:solidFill>
              <a:srgbClr val="F4811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b="1" dirty="0"/>
              <a:t>A Equipa PCE</a:t>
            </a:r>
          </a:p>
          <a:p>
            <a:pPr algn="ctr"/>
            <a:r>
              <a:rPr lang="pt-BR" i="1" dirty="0"/>
              <a:t>Coordenadora: </a:t>
            </a:r>
            <a:r>
              <a:rPr lang="pt-BR" dirty="0"/>
              <a:t>Cristina Coimbra</a:t>
            </a:r>
          </a:p>
          <a:p>
            <a:pPr algn="ctr"/>
            <a:r>
              <a:rPr lang="pt-BR" i="1" dirty="0"/>
              <a:t>Membros: </a:t>
            </a:r>
          </a:p>
          <a:p>
            <a:pPr algn="ctr"/>
            <a:r>
              <a:rPr lang="pt-BR" dirty="0"/>
              <a:t>Elisabere Reis</a:t>
            </a:r>
          </a:p>
          <a:p>
            <a:pPr algn="ctr"/>
            <a:r>
              <a:rPr lang="pt-BR" dirty="0"/>
              <a:t>Niki Paterianaki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8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DE339C-B3EE-0457-219D-97F87A4E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97" y="4003038"/>
            <a:ext cx="2591574" cy="2616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2800" dirty="0">
                <a:solidFill>
                  <a:schemeClr val="tx1"/>
                </a:solidFill>
                <a:cs typeface="+mj-cs"/>
              </a:rPr>
              <a:t>Título: </a:t>
            </a:r>
            <a:br>
              <a:rPr lang="en-US" sz="2800" dirty="0">
                <a:solidFill>
                  <a:schemeClr val="tx1"/>
                </a:solidFill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cs typeface="+mj-cs"/>
              </a:rPr>
              <a:t>"Ressonância: </a:t>
            </a:r>
            <a:r>
              <a:rPr lang="en-US" sz="2800" dirty="0" err="1">
                <a:solidFill>
                  <a:schemeClr val="tx1"/>
                </a:solidFill>
                <a:cs typeface="+mj-cs"/>
              </a:rPr>
              <a:t>Explorando</a:t>
            </a:r>
            <a:r>
              <a:rPr lang="en-US" sz="2800" dirty="0">
                <a:solidFill>
                  <a:schemeClr val="tx1"/>
                </a:solidFill>
                <a:cs typeface="+mj-cs"/>
              </a:rPr>
              <a:t> o Som no Cinema </a:t>
            </a:r>
            <a:r>
              <a:rPr lang="en-US" sz="2800" dirty="0" err="1">
                <a:solidFill>
                  <a:schemeClr val="tx1"/>
                </a:solidFill>
                <a:cs typeface="+mj-cs"/>
              </a:rPr>
              <a:t>Mudo</a:t>
            </a:r>
            <a:r>
              <a:rPr lang="en-US" sz="2800" dirty="0">
                <a:solidFill>
                  <a:schemeClr val="tx1"/>
                </a:solidFill>
                <a:cs typeface="+mj-cs"/>
              </a:rPr>
              <a:t>"</a:t>
            </a:r>
          </a:p>
        </p:txBody>
      </p:sp>
      <p:pic>
        <p:nvPicPr>
          <p:cNvPr id="6" name="Picture 5" descr="A person holding a large clock&#10;&#10;Description automatically generated">
            <a:extLst>
              <a:ext uri="{FF2B5EF4-FFF2-40B4-BE49-F238E27FC236}">
                <a16:creationId xmlns:a16="http://schemas.microsoft.com/office/drawing/2014/main" id="{56516BE4-E31F-1052-7545-B53AB7A66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623" b="8340"/>
          <a:stretch/>
        </p:blipFill>
        <p:spPr>
          <a:xfrm>
            <a:off x="20" y="10"/>
            <a:ext cx="9601180" cy="3957977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329C11-78DE-0E1D-4725-CF777ECA3F14}"/>
              </a:ext>
            </a:extLst>
          </p:cNvPr>
          <p:cNvSpPr txBox="1"/>
          <p:nvPr/>
        </p:nvSpPr>
        <p:spPr>
          <a:xfrm>
            <a:off x="3326385" y="4003040"/>
            <a:ext cx="5894763" cy="2616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i="0" dirty="0">
              <a:effectLst/>
              <a:highlight>
                <a:srgbClr val="F7F7F7"/>
              </a:highlight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Visão</a:t>
            </a:r>
            <a:r>
              <a:rPr lang="en-US" sz="1700" b="1" dirty="0"/>
              <a:t> </a:t>
            </a:r>
            <a:r>
              <a:rPr lang="en-US" sz="1700" b="1" dirty="0" err="1"/>
              <a:t>geral</a:t>
            </a:r>
            <a:r>
              <a:rPr lang="en-US" sz="1700" b="1" dirty="0"/>
              <a:t>:
</a:t>
            </a:r>
            <a:r>
              <a:rPr lang="en-US" sz="1700" dirty="0"/>
              <a:t>"</a:t>
            </a:r>
            <a:r>
              <a:rPr lang="en-US" sz="1700" b="1" dirty="0"/>
              <a:t>Ressonância</a:t>
            </a:r>
            <a:r>
              <a:rPr lang="en-US" sz="1700" dirty="0"/>
              <a:t>" é um </a:t>
            </a:r>
            <a:r>
              <a:rPr lang="en-US" sz="1700" dirty="0" err="1"/>
              <a:t>programa</a:t>
            </a:r>
            <a:r>
              <a:rPr lang="en-US" sz="1700" dirty="0"/>
              <a:t> de </a:t>
            </a:r>
            <a:r>
              <a:rPr lang="en-US" sz="1700" dirty="0" err="1"/>
              <a:t>residência</a:t>
            </a:r>
            <a:r>
              <a:rPr lang="en-US" sz="1700" dirty="0"/>
              <a:t> </a:t>
            </a:r>
            <a:r>
              <a:rPr lang="en-US" sz="1700" dirty="0" err="1"/>
              <a:t>artística</a:t>
            </a:r>
            <a:r>
              <a:rPr lang="en-US" sz="1700" dirty="0"/>
              <a:t> </a:t>
            </a:r>
            <a:r>
              <a:rPr lang="en-US" sz="1700" dirty="0" err="1"/>
              <a:t>imersiva</a:t>
            </a:r>
            <a:r>
              <a:rPr lang="en-US" sz="1700" dirty="0"/>
              <a:t> que </a:t>
            </a:r>
            <a:r>
              <a:rPr lang="en-US" sz="1700" dirty="0" err="1"/>
              <a:t>convida</a:t>
            </a:r>
            <a:r>
              <a:rPr lang="en-US" sz="1700" dirty="0"/>
              <a:t> </a:t>
            </a:r>
            <a:r>
              <a:rPr lang="en-US" sz="1700" dirty="0" err="1"/>
              <a:t>os</a:t>
            </a:r>
            <a:r>
              <a:rPr lang="en-US" sz="1700" dirty="0"/>
              <a:t> </a:t>
            </a:r>
            <a:r>
              <a:rPr lang="en-US" sz="1700" dirty="0" err="1"/>
              <a:t>alunos</a:t>
            </a:r>
            <a:r>
              <a:rPr lang="en-US" sz="1700" dirty="0"/>
              <a:t> a </a:t>
            </a:r>
            <a:r>
              <a:rPr lang="en-US" sz="1700" dirty="0" err="1"/>
              <a:t>mergulhar</a:t>
            </a:r>
            <a:r>
              <a:rPr lang="en-US" sz="1700" dirty="0"/>
              <a:t> no </a:t>
            </a:r>
            <a:r>
              <a:rPr lang="en-US" sz="1700" dirty="0" err="1"/>
              <a:t>fascinante</a:t>
            </a:r>
            <a:r>
              <a:rPr lang="en-US" sz="1700" dirty="0"/>
              <a:t> </a:t>
            </a:r>
            <a:r>
              <a:rPr lang="en-US" sz="1700" dirty="0" err="1"/>
              <a:t>mundo</a:t>
            </a:r>
            <a:r>
              <a:rPr lang="en-US" sz="1700" dirty="0"/>
              <a:t> do cinema </a:t>
            </a:r>
            <a:r>
              <a:rPr lang="en-US" sz="1700" dirty="0" err="1"/>
              <a:t>mudo</a:t>
            </a:r>
            <a:r>
              <a:rPr lang="en-US" sz="1700" dirty="0"/>
              <a:t> e do design de som. </a:t>
            </a:r>
            <a:r>
              <a:rPr lang="en-US" sz="1700" dirty="0" err="1"/>
              <a:t>Os</a:t>
            </a:r>
            <a:r>
              <a:rPr lang="en-US" sz="1700" dirty="0"/>
              <a:t> </a:t>
            </a:r>
            <a:r>
              <a:rPr lang="en-US" sz="1700" dirty="0" err="1"/>
              <a:t>participantes</a:t>
            </a:r>
            <a:r>
              <a:rPr lang="en-US" sz="1700" dirty="0"/>
              <a:t> </a:t>
            </a:r>
            <a:r>
              <a:rPr lang="en-US" sz="1700" dirty="0" err="1"/>
              <a:t>irão</a:t>
            </a:r>
            <a:r>
              <a:rPr lang="en-US" sz="1700" dirty="0"/>
              <a:t> </a:t>
            </a:r>
            <a:r>
              <a:rPr lang="en-US" sz="1700" dirty="0" err="1"/>
              <a:t>explorar</a:t>
            </a:r>
            <a:r>
              <a:rPr lang="en-US" sz="1700" dirty="0"/>
              <a:t> o </a:t>
            </a:r>
            <a:r>
              <a:rPr lang="en-US" sz="1700" dirty="0" err="1"/>
              <a:t>contexto</a:t>
            </a:r>
            <a:r>
              <a:rPr lang="en-US" sz="1700" dirty="0"/>
              <a:t> </a:t>
            </a:r>
            <a:r>
              <a:rPr lang="en-US" sz="1700" dirty="0" err="1"/>
              <a:t>histórico</a:t>
            </a:r>
            <a:r>
              <a:rPr lang="en-US" sz="1700" dirty="0"/>
              <a:t>, </a:t>
            </a:r>
            <a:r>
              <a:rPr lang="en-US" sz="1700" dirty="0" err="1"/>
              <a:t>experimentar</a:t>
            </a:r>
            <a:r>
              <a:rPr lang="en-US" sz="1700" dirty="0"/>
              <a:t> </a:t>
            </a:r>
            <a:r>
              <a:rPr lang="en-US" sz="1700" dirty="0" err="1"/>
              <a:t>efeitos</a:t>
            </a:r>
            <a:r>
              <a:rPr lang="en-US" sz="1700" dirty="0"/>
              <a:t> </a:t>
            </a:r>
            <a:r>
              <a:rPr lang="en-US" sz="1700" dirty="0" err="1"/>
              <a:t>sonoros</a:t>
            </a:r>
            <a:r>
              <a:rPr lang="en-US" sz="1700" dirty="0"/>
              <a:t> e </a:t>
            </a:r>
            <a:r>
              <a:rPr lang="en-US" sz="1700" dirty="0" err="1"/>
              <a:t>criar</a:t>
            </a:r>
            <a:r>
              <a:rPr lang="en-US" sz="1700" dirty="0"/>
              <a:t> as </a:t>
            </a:r>
            <a:r>
              <a:rPr lang="en-US" sz="1700" dirty="0" err="1"/>
              <a:t>suas</a:t>
            </a:r>
            <a:r>
              <a:rPr lang="en-US" sz="1700" dirty="0"/>
              <a:t> </a:t>
            </a:r>
            <a:r>
              <a:rPr lang="en-US" sz="1700" dirty="0" err="1"/>
              <a:t>próprias</a:t>
            </a:r>
            <a:r>
              <a:rPr lang="en-US" sz="1700" dirty="0"/>
              <a:t> </a:t>
            </a:r>
            <a:r>
              <a:rPr lang="en-US" sz="1700" dirty="0" err="1"/>
              <a:t>peças</a:t>
            </a:r>
            <a:r>
              <a:rPr lang="en-US" sz="1700" dirty="0"/>
              <a:t> </a:t>
            </a:r>
            <a:r>
              <a:rPr lang="en-US" sz="1700" dirty="0" err="1"/>
              <a:t>transdisciplinares</a:t>
            </a:r>
            <a:r>
              <a:rPr lang="en-US" sz="1700" dirty="0"/>
              <a:t> </a:t>
            </a:r>
            <a:r>
              <a:rPr lang="en-US" sz="1700" dirty="0" err="1"/>
              <a:t>inspiradas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 </a:t>
            </a:r>
            <a:r>
              <a:rPr lang="en-US" sz="1700" dirty="0" err="1"/>
              <a:t>filmes</a:t>
            </a:r>
            <a:r>
              <a:rPr lang="en-US" sz="1700" dirty="0"/>
              <a:t> </a:t>
            </a:r>
            <a:r>
              <a:rPr lang="en-US" sz="1700" dirty="0" err="1"/>
              <a:t>mudos</a:t>
            </a:r>
            <a:r>
              <a:rPr lang="en-US" sz="1700" dirty="0"/>
              <a:t> </a:t>
            </a:r>
            <a:r>
              <a:rPr lang="en-US" sz="1700" dirty="0" err="1"/>
              <a:t>clássicos</a:t>
            </a:r>
            <a:r>
              <a:rPr lang="en-US" sz="1700" dirty="0"/>
              <a:t>.</a:t>
            </a:r>
            <a:endParaRPr lang="en-US" sz="1700" i="0" dirty="0">
              <a:effectLst/>
              <a:highlight>
                <a:srgbClr val="F7F7F7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80C04-DB7F-B345-03B0-EDFAABBFAA8C}"/>
              </a:ext>
            </a:extLst>
          </p:cNvPr>
          <p:cNvSpPr txBox="1"/>
          <p:nvPr/>
        </p:nvSpPr>
        <p:spPr>
          <a:xfrm>
            <a:off x="7114622" y="71151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oviefail.com/vaudevillian-heroes-silent-fil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96222" y="-270581"/>
            <a:ext cx="1439264" cy="1468787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02167" y="450289"/>
            <a:ext cx="508227" cy="68839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09242" y="698816"/>
            <a:ext cx="541384" cy="73330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368356" y="0"/>
            <a:ext cx="2232844" cy="1579559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81370" y="6523201"/>
            <a:ext cx="1176929" cy="791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8213" y="6883352"/>
            <a:ext cx="641736" cy="43184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1C080-6B9F-F46C-4572-B1983AE5733C}"/>
              </a:ext>
            </a:extLst>
          </p:cNvPr>
          <p:cNvSpPr txBox="1"/>
          <p:nvPr/>
        </p:nvSpPr>
        <p:spPr>
          <a:xfrm>
            <a:off x="830318" y="686364"/>
            <a:ext cx="410048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9476">
              <a:spcAft>
                <a:spcPts val="600"/>
              </a:spcAft>
            </a:pPr>
            <a:r>
              <a:rPr lang="pt-BR" sz="1400" b="1" dirty="0"/>
              <a:t>Objetivos:</a:t>
            </a:r>
            <a:r>
              <a:rPr lang="pt-BR" sz="1400" dirty="0"/>
              <a:t>
1. </a:t>
            </a:r>
            <a:r>
              <a:rPr lang="pt-BR" sz="1400" b="1" i="1" dirty="0"/>
              <a:t>Conhecer o cinema mudo:</a:t>
            </a:r>
            <a:r>
              <a:rPr lang="pt-BR" sz="1400" dirty="0"/>
              <a:t>
- Saber mais sobre a era do cinema mudo, o seu impacto na narrativa e o papel dos efeitos sonoros ao vivo durante as exibições.
Estudar filmes mudos icônicos como "O General" (1926) e "Metrópolis" (1927) para analisar como os efeitos sonoros melhoraram a narrativa.
</a:t>
            </a:r>
            <a:r>
              <a:rPr lang="pt-BR" sz="1400" b="1" i="1" dirty="0"/>
              <a:t>2. Produção de Efeitos Sonoros:</a:t>
            </a:r>
            <a:r>
              <a:rPr lang="pt-BR" sz="1400" dirty="0"/>
              <a:t>
- Explorar várias técnicas de produção de som usando objetos do dia a dia (por exemplo, cascas de coco, chapas de metal, placas de madeira).
- Colaborar com colegas para criar efeitos sonoros ao vivo para cenas selecionadas de filmes mudos.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CEEE0-C12E-A0E4-8B81-FD733EED3FF0}"/>
              </a:ext>
            </a:extLst>
          </p:cNvPr>
          <p:cNvSpPr txBox="1"/>
          <p:nvPr/>
        </p:nvSpPr>
        <p:spPr>
          <a:xfrm>
            <a:off x="5101316" y="3208136"/>
            <a:ext cx="410048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9476">
              <a:spcAft>
                <a:spcPts val="600"/>
              </a:spcAft>
            </a:pPr>
            <a:r>
              <a:rPr lang="pt-BR" sz="1400" b="1" i="1" dirty="0"/>
              <a:t>3. Arte Transdisciplinar:</a:t>
            </a:r>
            <a:r>
              <a:rPr lang="pt-BR" sz="1400" i="1" dirty="0"/>
              <a:t>
--  </a:t>
            </a:r>
            <a:r>
              <a:rPr lang="pt-BR" sz="1400" dirty="0"/>
              <a:t>Incentivar os alunos a pensar além da arte sonora tradicional. A componente principal das suas peças deve ser o som (música, vozes, sons ambientes), mas podem incorporar outros suportes (visuais, performativos, etc.).</a:t>
            </a:r>
            <a:r>
              <a:rPr lang="pt-BR" sz="1400" i="1" dirty="0"/>
              <a:t>
</a:t>
            </a:r>
            <a:r>
              <a:rPr lang="pt-BR" sz="1400" b="1" i="1" dirty="0"/>
              <a:t>4. Exposição e Apresentação:</a:t>
            </a:r>
            <a:r>
              <a:rPr lang="pt-BR" sz="1400" i="1" dirty="0"/>
              <a:t>
- </a:t>
            </a:r>
            <a:r>
              <a:rPr lang="pt-BR" sz="1400" dirty="0"/>
              <a:t>Organizar uma exposição que apresenta as criações de arte sonora dos alunos.
- Organizar apresentações públicas, workshops e discussões para partilhar insights e processos criativos.</a:t>
            </a:r>
            <a:endParaRPr lang="en-US" sz="1400" dirty="0"/>
          </a:p>
        </p:txBody>
      </p:sp>
      <p:pic>
        <p:nvPicPr>
          <p:cNvPr id="9" name="Picture 8" descr="A cover of a book&#10;&#10;Description automatically generated">
            <a:extLst>
              <a:ext uri="{FF2B5EF4-FFF2-40B4-BE49-F238E27FC236}">
                <a16:creationId xmlns:a16="http://schemas.microsoft.com/office/drawing/2014/main" id="{993A3A2C-C444-BC01-6E09-F06195C5E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0055" y="4394653"/>
            <a:ext cx="2070193" cy="2770209"/>
          </a:xfrm>
          <a:prstGeom prst="rect">
            <a:avLst/>
          </a:prstGeom>
        </p:spPr>
      </p:pic>
      <p:pic>
        <p:nvPicPr>
          <p:cNvPr id="12" name="Picture 11" descr="A group of film strips with images of a person's face&#10;&#10;Description automatically generated">
            <a:extLst>
              <a:ext uri="{FF2B5EF4-FFF2-40B4-BE49-F238E27FC236}">
                <a16:creationId xmlns:a16="http://schemas.microsoft.com/office/drawing/2014/main" id="{A856776B-687F-9CFC-1D1F-8FB6083CA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85581" y="733407"/>
            <a:ext cx="2109832" cy="21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C3A593-063F-5863-88E1-E7AE6A14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DA39B-2081-5912-C257-3F1FC26BC1C0}"/>
              </a:ext>
            </a:extLst>
          </p:cNvPr>
          <p:cNvSpPr txBox="1"/>
          <p:nvPr/>
        </p:nvSpPr>
        <p:spPr>
          <a:xfrm>
            <a:off x="499240" y="647700"/>
            <a:ext cx="7005146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PT" b="1" dirty="0">
                <a:solidFill>
                  <a:srgbClr val="111111"/>
                </a:solidFill>
                <a:latin typeface="-apple-system"/>
              </a:rPr>
              <a:t>Cronograma</a:t>
            </a:r>
            <a:r>
              <a:rPr lang="en-US" b="1" dirty="0">
                <a:solidFill>
                  <a:srgbClr val="111111"/>
                </a:solidFill>
                <a:latin typeface="-apple-system"/>
              </a:rPr>
              <a:t>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11111"/>
                </a:solidFill>
                <a:latin typeface="-apple-system"/>
              </a:rPr>
              <a:t>Data da apresentação do projeto: </a:t>
            </a:r>
            <a:r>
              <a:rPr lang="pt-BR" b="1" i="1" dirty="0">
                <a:solidFill>
                  <a:srgbClr val="0070C0"/>
                </a:solidFill>
                <a:latin typeface="-apple-system"/>
              </a:rPr>
              <a:t>junho de 2024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11111"/>
                </a:solidFill>
                <a:latin typeface="-apple-system"/>
              </a:rPr>
              <a:t>Seleção das turmas: </a:t>
            </a:r>
            <a:r>
              <a:rPr lang="pt-BR" b="1" i="1" dirty="0">
                <a:solidFill>
                  <a:srgbClr val="0070C0"/>
                </a:solidFill>
                <a:latin typeface="-apple-system"/>
              </a:rPr>
              <a:t>setembro de 2024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11111"/>
                </a:solidFill>
                <a:latin typeface="-apple-system"/>
              </a:rPr>
              <a:t>Período de residência: </a:t>
            </a:r>
            <a:r>
              <a:rPr lang="pt-BR" b="1" i="1" dirty="0">
                <a:solidFill>
                  <a:srgbClr val="0070C0"/>
                </a:solidFill>
                <a:latin typeface="-apple-system"/>
              </a:rPr>
              <a:t>outubro de 2024 </a:t>
            </a:r>
            <a:r>
              <a:rPr lang="pt-BR" b="1" dirty="0">
                <a:solidFill>
                  <a:srgbClr val="111111"/>
                </a:solidFill>
                <a:latin typeface="-apple-system"/>
              </a:rPr>
              <a:t>a </a:t>
            </a:r>
            <a:r>
              <a:rPr lang="pt-BR" b="1" i="1" dirty="0">
                <a:solidFill>
                  <a:srgbClr val="0070C0"/>
                </a:solidFill>
                <a:latin typeface="-apple-system"/>
              </a:rPr>
              <a:t>fevereiro de 2025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</a:rPr>
              <a:t>Apresentação pública: meados de </a:t>
            </a:r>
            <a:r>
              <a:rPr lang="pt-BR" b="1" i="1" dirty="0">
                <a:solidFill>
                  <a:srgbClr val="0070C0"/>
                </a:solidFill>
                <a:highlight>
                  <a:srgbClr val="F7F7F7"/>
                </a:highlight>
                <a:latin typeface="-apple-system"/>
              </a:rPr>
              <a:t>março de 2025</a:t>
            </a:r>
            <a:endParaRPr lang="en-US" b="0" i="1" dirty="0">
              <a:solidFill>
                <a:srgbClr val="0070C0"/>
              </a:solidFill>
              <a:effectLst/>
              <a:highlight>
                <a:srgbClr val="F7F7F7"/>
              </a:highlight>
              <a:latin typeface="-apple-system"/>
            </a:endParaRPr>
          </a:p>
        </p:txBody>
      </p:sp>
      <p:pic>
        <p:nvPicPr>
          <p:cNvPr id="7" name="Picture 6" descr="A close-up of a calendar with a pin&#10;&#10;Description automatically generated">
            <a:extLst>
              <a:ext uri="{FF2B5EF4-FFF2-40B4-BE49-F238E27FC236}">
                <a16:creationId xmlns:a16="http://schemas.microsoft.com/office/drawing/2014/main" id="{A5255F34-E930-8A5D-CFF8-97742A011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15710" y="3945540"/>
            <a:ext cx="4934607" cy="26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9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8798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B9959E-EE1C-52C2-F1B4-8B778C6A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064" y="585028"/>
            <a:ext cx="5353851" cy="1787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3700" dirty="0">
                <a:solidFill>
                  <a:schemeClr val="tx1"/>
                </a:solidFill>
                <a:cs typeface="+mj-cs"/>
              </a:rPr>
              <a:t>Recursos:</a:t>
            </a:r>
            <a:br>
              <a:rPr lang="en-US" sz="3700" dirty="0">
                <a:solidFill>
                  <a:schemeClr val="tx1"/>
                </a:solidFill>
                <a:cs typeface="+mj-cs"/>
              </a:rPr>
            </a:br>
            <a:endParaRPr lang="en-US" sz="37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8" name="Picture 7" descr="Folhas de revistas a ser reciclado">
            <a:extLst>
              <a:ext uri="{FF2B5EF4-FFF2-40B4-BE49-F238E27FC236}">
                <a16:creationId xmlns:a16="http://schemas.microsoft.com/office/drawing/2014/main" id="{EAEC24AA-2E71-CCC9-AE06-E1A275745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82" r="23963" b="1"/>
          <a:stretch/>
        </p:blipFill>
        <p:spPr>
          <a:xfrm>
            <a:off x="20" y="10"/>
            <a:ext cx="3304721" cy="731519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A7397E-5B13-11B9-C769-818F5ECB2312}"/>
              </a:ext>
            </a:extLst>
          </p:cNvPr>
          <p:cNvSpPr txBox="1"/>
          <p:nvPr/>
        </p:nvSpPr>
        <p:spPr>
          <a:xfrm>
            <a:off x="3438920" y="1855781"/>
            <a:ext cx="5353849" cy="3952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pt-PT" dirty="0"/>
              <a:t>Colaboração com o </a:t>
            </a:r>
            <a:r>
              <a:rPr lang="pt-PT" b="1" dirty="0"/>
              <a:t>Centro de Artes e Criatividade</a:t>
            </a:r>
            <a:r>
              <a:rPr lang="pt-PT" dirty="0"/>
              <a:t>;</a:t>
            </a:r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/>
              <a:t>Parcerias com museus ou arquivos de filmes para ter acesso à exibições de filmes mudos e </a:t>
            </a:r>
            <a:r>
              <a:rPr lang="pt-PT" dirty="0" err="1"/>
              <a:t>artefatos</a:t>
            </a:r>
            <a:r>
              <a:rPr lang="pt-PT" dirty="0"/>
              <a:t> históricos (</a:t>
            </a:r>
            <a:r>
              <a:rPr lang="pt-PT" b="1" dirty="0"/>
              <a:t>Cinemateca Portuguesa</a:t>
            </a:r>
            <a:r>
              <a:rPr lang="pt-PT" dirty="0"/>
              <a:t>)e explorar os arquivos audiovisuais e de áudio do museu como fonte de inspiração;
</a:t>
            </a:r>
            <a:r>
              <a:rPr lang="pt-PT" b="1" dirty="0"/>
              <a:t>Artista residente e especialistas</a:t>
            </a:r>
            <a:r>
              <a:rPr lang="pt-PT" dirty="0"/>
              <a:t>: Convidar designers de som, cineastas e historiadores para workshops e palestras. Organizar sessões criativas no CAC e noutros espaços relevantes.</a:t>
            </a:r>
          </a:p>
        </p:txBody>
      </p:sp>
    </p:spTree>
    <p:extLst>
      <p:ext uri="{BB962C8B-B14F-4D97-AF65-F5344CB8AC3E}">
        <p14:creationId xmlns:p14="http://schemas.microsoft.com/office/powerpoint/2010/main" val="332134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and person in a frame&#10;&#10;Description automatically generated">
            <a:extLst>
              <a:ext uri="{FF2B5EF4-FFF2-40B4-BE49-F238E27FC236}">
                <a16:creationId xmlns:a16="http://schemas.microsoft.com/office/drawing/2014/main" id="{5DE8CBDD-2CB6-A657-9A5C-2ED166D8D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066" r="3" b="7356"/>
          <a:stretch/>
        </p:blipFill>
        <p:spPr>
          <a:xfrm>
            <a:off x="3845382" y="10"/>
            <a:ext cx="5755818" cy="358931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 descr="A white electronic device with wires&#10;&#10;Description automatically generated">
            <a:extLst>
              <a:ext uri="{FF2B5EF4-FFF2-40B4-BE49-F238E27FC236}">
                <a16:creationId xmlns:a16="http://schemas.microsoft.com/office/drawing/2014/main" id="{CE453A4C-695C-3208-F9FC-91DA82E128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247" r="1554" b="3"/>
          <a:stretch/>
        </p:blipFill>
        <p:spPr>
          <a:xfrm>
            <a:off x="3845382" y="3725875"/>
            <a:ext cx="5755818" cy="3589325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00600" cy="73152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3774" cy="73152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28953"/>
            <a:ext cx="100812" cy="697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4015" y="2340864"/>
            <a:ext cx="3852482" cy="19507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4015" y="2340864"/>
            <a:ext cx="3852482" cy="19507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47632-B763-D0AB-32D8-0738DAC976D0}"/>
              </a:ext>
            </a:extLst>
          </p:cNvPr>
          <p:cNvSpPr txBox="1"/>
          <p:nvPr/>
        </p:nvSpPr>
        <p:spPr>
          <a:xfrm>
            <a:off x="436927" y="1145608"/>
            <a:ext cx="3805832" cy="2701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20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Durante a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residência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artística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variedade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oficinas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podem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ser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organizadas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para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envolver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alunos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melhorar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compreensão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cinema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mudo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da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produção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efeitos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sonoros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6D996-3660-2B4D-31F3-30D17A5FBAB6}"/>
              </a:ext>
            </a:extLst>
          </p:cNvPr>
          <p:cNvSpPr txBox="1"/>
          <p:nvPr/>
        </p:nvSpPr>
        <p:spPr>
          <a:xfrm>
            <a:off x="7374308" y="7327900"/>
            <a:ext cx="22268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dqsoft.blogspot.com/2018/06/franzininho-efeitos-sonor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6E0D2-2337-09F0-03BC-09C0C7990D23}"/>
              </a:ext>
            </a:extLst>
          </p:cNvPr>
          <p:cNvSpPr txBox="1"/>
          <p:nvPr/>
        </p:nvSpPr>
        <p:spPr>
          <a:xfrm>
            <a:off x="4859000" y="7327900"/>
            <a:ext cx="25026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vintagepri.com.br/2015/03/regras-de-etiqueta-durante-era-d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8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film strip with many squares&#10;&#10;Description automatically generated with medium confidence">
            <a:extLst>
              <a:ext uri="{FF2B5EF4-FFF2-40B4-BE49-F238E27FC236}">
                <a16:creationId xmlns:a16="http://schemas.microsoft.com/office/drawing/2014/main" id="{48E5A0C6-96A5-F4A6-B7F1-CF7DFAD79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4385" y="3200545"/>
            <a:ext cx="2603027" cy="914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403F9-8766-2DA2-F845-C55687EB456F}"/>
              </a:ext>
            </a:extLst>
          </p:cNvPr>
          <p:cNvSpPr txBox="1"/>
          <p:nvPr/>
        </p:nvSpPr>
        <p:spPr>
          <a:xfrm>
            <a:off x="925231" y="686363"/>
            <a:ext cx="3563454" cy="2724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8620">
              <a:lnSpc>
                <a:spcPct val="150000"/>
              </a:lnSpc>
              <a:spcAft>
                <a:spcPts val="600"/>
              </a:spcAft>
            </a:pPr>
            <a:r>
              <a:rPr lang="pt-BR" sz="1360" b="1" u="sng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Contexto histórico e análise fílmica:</a:t>
            </a:r>
          </a:p>
          <a:p>
            <a:pPr defTabSz="388620">
              <a:lnSpc>
                <a:spcPct val="150000"/>
              </a:lnSpc>
              <a:spcAft>
                <a:spcPts val="600"/>
              </a:spcAft>
            </a:pPr>
            <a:r>
              <a:rPr lang="pt-BR" sz="13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Título: </a:t>
            </a:r>
            <a:r>
              <a:rPr lang="pt-BR" sz="13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“Dos ecrãs silenciosos aos ouvidos modernos”</a:t>
            </a:r>
          </a:p>
          <a:p>
            <a:pPr defTabSz="388620">
              <a:lnSpc>
                <a:spcPct val="150000"/>
              </a:lnSpc>
              <a:spcAft>
                <a:spcPts val="600"/>
              </a:spcAft>
            </a:pPr>
            <a:r>
              <a:rPr lang="pt-BR" sz="13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Descrição:</a:t>
            </a:r>
            <a:r>
              <a:rPr lang="pt-BR" sz="13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Explorar a evolução do cinema mudo, cineastas icónicos e filmes inovadores. Analisar cenas de filmes clássicos mudos para compreender o papel dos efeitos sonoros durante essa época</a:t>
            </a:r>
            <a:r>
              <a:rPr lang="pt-BR" sz="1360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87899-2B20-FF89-1ED1-803196169FE8}"/>
              </a:ext>
            </a:extLst>
          </p:cNvPr>
          <p:cNvSpPr txBox="1"/>
          <p:nvPr/>
        </p:nvSpPr>
        <p:spPr>
          <a:xfrm>
            <a:off x="4715472" y="1229941"/>
            <a:ext cx="4102010" cy="2096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8620">
              <a:lnSpc>
                <a:spcPct val="150000"/>
              </a:lnSpc>
              <a:spcAft>
                <a:spcPts val="600"/>
              </a:spcAft>
            </a:pPr>
            <a:r>
              <a:rPr lang="pt-BR" sz="1360" b="1" u="sng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Técnicas de criação de efeitos sonoros:</a:t>
            </a:r>
          </a:p>
          <a:p>
            <a:pPr defTabSz="388620">
              <a:lnSpc>
                <a:spcPct val="150000"/>
              </a:lnSpc>
              <a:spcAft>
                <a:spcPts val="600"/>
              </a:spcAft>
            </a:pPr>
            <a:r>
              <a:rPr lang="pt-BR" sz="13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Título:</a:t>
            </a:r>
            <a:r>
              <a:rPr lang="pt-BR" sz="13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“Orquestra de sons encontrados”</a:t>
            </a:r>
          </a:p>
          <a:p>
            <a:pPr defTabSz="388620">
              <a:lnSpc>
                <a:spcPct val="150000"/>
              </a:lnSpc>
              <a:spcAft>
                <a:spcPts val="600"/>
              </a:spcAft>
            </a:pPr>
            <a:r>
              <a:rPr lang="pt-BR" sz="13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Descrição:</a:t>
            </a:r>
            <a:r>
              <a:rPr lang="pt-BR" sz="13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Ensine os alunos a criar efeitos sonoros utilizando objectos do quotidiano. Fazer experiências com cocos, folhas de metal, blocos de madeira e muito mais. Incentivar a criatividade e a colaboração.</a:t>
            </a:r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DE23D9-365D-504A-31CC-75088A0FEAF7}"/>
              </a:ext>
            </a:extLst>
          </p:cNvPr>
          <p:cNvSpPr txBox="1"/>
          <p:nvPr/>
        </p:nvSpPr>
        <p:spPr>
          <a:xfrm>
            <a:off x="997039" y="3954719"/>
            <a:ext cx="3240320" cy="282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8620">
              <a:spcAft>
                <a:spcPts val="600"/>
              </a:spcAft>
            </a:pPr>
            <a:r>
              <a:rPr lang="pt-BR" sz="1360" b="1" u="sng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Desempenho de Foley ao vivo:</a:t>
            </a:r>
          </a:p>
          <a:p>
            <a:pPr defTabSz="388620">
              <a:spcAft>
                <a:spcPts val="600"/>
              </a:spcAft>
            </a:pPr>
            <a:r>
              <a:rPr lang="pt-BR" sz="13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Título:</a:t>
            </a:r>
            <a:r>
              <a:rPr lang="pt-BR" sz="13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“Atrás do ecrã”</a:t>
            </a:r>
          </a:p>
          <a:p>
            <a:pPr defTabSz="388620">
              <a:lnSpc>
                <a:spcPct val="150000"/>
              </a:lnSpc>
              <a:spcAft>
                <a:spcPts val="600"/>
              </a:spcAft>
            </a:pPr>
            <a:r>
              <a:rPr lang="pt-BR" sz="13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Descrição: </a:t>
            </a:r>
            <a:r>
              <a:rPr lang="pt-BR" sz="13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Montar um mini estúdio com adereços (por exemplo, portas, passos, máquinas de vento). Os alunos revezam-se na execução de efeitos sonoros ao vivo enquanto assistem a uma cena de um filme mudo. Discutir o tempo, a precisão e a criatividade.</a:t>
            </a:r>
            <a:endParaRPr 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09F70-FFDF-9BC4-0740-B08D3D4318C9}"/>
              </a:ext>
            </a:extLst>
          </p:cNvPr>
          <p:cNvSpPr txBox="1"/>
          <p:nvPr/>
        </p:nvSpPr>
        <p:spPr>
          <a:xfrm>
            <a:off x="4573958" y="3939582"/>
            <a:ext cx="4102010" cy="241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8620">
              <a:lnSpc>
                <a:spcPct val="150000"/>
              </a:lnSpc>
              <a:spcAft>
                <a:spcPts val="600"/>
              </a:spcAft>
            </a:pPr>
            <a:r>
              <a:rPr lang="pt-BR" sz="1360" b="1" u="sng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Paisagens sonoras e ambiente:</a:t>
            </a:r>
          </a:p>
          <a:p>
            <a:pPr defTabSz="388620">
              <a:lnSpc>
                <a:spcPct val="150000"/>
              </a:lnSpc>
              <a:spcAft>
                <a:spcPts val="600"/>
              </a:spcAft>
            </a:pPr>
            <a:r>
              <a:rPr lang="pt-BR" sz="136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Título:</a:t>
            </a:r>
            <a:r>
              <a:rPr lang="pt-BR" sz="13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3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“Criar Atmosfera”</a:t>
            </a:r>
          </a:p>
          <a:p>
            <a:pPr defTabSz="388620">
              <a:lnSpc>
                <a:spcPct val="150000"/>
              </a:lnSpc>
              <a:spcAft>
                <a:spcPts val="600"/>
              </a:spcAft>
            </a:pPr>
            <a:r>
              <a:rPr lang="pt-BR" sz="136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Descrição:</a:t>
            </a:r>
            <a:r>
              <a:rPr lang="pt-BR" sz="13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Explorar paisagens sonoras ambientais. Os alunos gravam sons do seu ambiente (por exemplo, chuva, pássaros, trânsito) e colocam-nos em camadas para melhorar cenas específicas do filme. Discutir o ambiente e o impacto emocional.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494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96222" y="-270581"/>
            <a:ext cx="1439264" cy="1468787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02167" y="450289"/>
            <a:ext cx="508227" cy="68839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09242" y="698816"/>
            <a:ext cx="541384" cy="73330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368356" y="0"/>
            <a:ext cx="2232844" cy="1579559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81370" y="6523201"/>
            <a:ext cx="1176929" cy="791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8213" y="6883352"/>
            <a:ext cx="641736" cy="43184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82091-59BF-E801-DD00-9C6006A2C17B}"/>
              </a:ext>
            </a:extLst>
          </p:cNvPr>
          <p:cNvSpPr txBox="1"/>
          <p:nvPr/>
        </p:nvSpPr>
        <p:spPr>
          <a:xfrm>
            <a:off x="506730" y="795977"/>
            <a:ext cx="3643585" cy="2899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b="1" kern="1200">
                <a:solidFill>
                  <a:srgbClr val="0057A5"/>
                </a:solidFill>
                <a:highlight>
                  <a:srgbClr val="F7F7F7"/>
                </a:highlight>
                <a:latin typeface="-apple-system"/>
                <a:ea typeface="+mn-ea"/>
                <a:cs typeface="+mn-cs"/>
              </a:rPr>
              <a:t>Composição colaborativa de partituras para filmes:</a:t>
            </a:r>
          </a:p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i="1" kern="120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  <a:ea typeface="+mn-ea"/>
                <a:cs typeface="+mn-cs"/>
              </a:rPr>
              <a:t>Título: </a:t>
            </a:r>
            <a:r>
              <a:rPr lang="pt-BR" sz="1456" kern="120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  <a:ea typeface="+mn-ea"/>
                <a:cs typeface="+mn-cs"/>
              </a:rPr>
              <a:t>“Compondo o Silêncio”</a:t>
            </a:r>
          </a:p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i="1" kern="120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  <a:ea typeface="+mn-ea"/>
                <a:cs typeface="+mn-cs"/>
              </a:rPr>
              <a:t>Descrição: </a:t>
            </a:r>
            <a:r>
              <a:rPr lang="pt-BR" sz="1456" kern="120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  <a:ea typeface="+mn-ea"/>
                <a:cs typeface="+mn-cs"/>
              </a:rPr>
              <a:t>Dividir os alunos em grupos. Cada grupo compõe uma partitura musical para um excerto de um filme mudo. Discutir a forma como a música complementa ou contrasta com os objectos visuais.</a:t>
            </a:r>
            <a:endParaRPr lang="en-US" sz="1600" i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ED210-D0CA-FC99-C227-4B94A542756C}"/>
              </a:ext>
            </a:extLst>
          </p:cNvPr>
          <p:cNvSpPr txBox="1"/>
          <p:nvPr/>
        </p:nvSpPr>
        <p:spPr>
          <a:xfrm>
            <a:off x="5073619" y="3406795"/>
            <a:ext cx="3742865" cy="326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6052">
              <a:spcAft>
                <a:spcPts val="600"/>
              </a:spcAft>
            </a:pPr>
            <a:endParaRPr lang="en-US" sz="163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b="1" kern="120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Instalações sonoras interactivas:</a:t>
            </a:r>
          </a:p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Título:</a:t>
            </a:r>
            <a:r>
              <a:rPr lang="pt-BR" sz="14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“Esculturas Sonoras”</a:t>
            </a:r>
          </a:p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Descrição: </a:t>
            </a:r>
            <a:r>
              <a:rPr lang="pt-BR" sz="14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alunos criam instalações sonoras interactivas inspiradas em filmes mudos. Utilizam sensores, placas Arduino e altifalantes para desencadear efeitos sonoros quando os espectadores interagem com a instalação</a:t>
            </a:r>
            <a:r>
              <a:rPr lang="pt-BR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076C9-7323-BF11-A354-5D0EFB4A6231}"/>
              </a:ext>
            </a:extLst>
          </p:cNvPr>
          <p:cNvSpPr txBox="1"/>
          <p:nvPr/>
        </p:nvSpPr>
        <p:spPr>
          <a:xfrm>
            <a:off x="4716212" y="824975"/>
            <a:ext cx="4378257" cy="260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b="1" kern="120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Sessões com especialistas convidados:</a:t>
            </a:r>
          </a:p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Título: </a:t>
            </a:r>
            <a:r>
              <a:rPr lang="pt-BR" sz="14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“Conheça os Especialistas”</a:t>
            </a:r>
          </a:p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Descrição: </a:t>
            </a:r>
            <a:r>
              <a:rPr lang="pt-BR" sz="14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Convidar designers de som, compositores e realizadores de cinema para partilharem as suas experiências. Discutir as tendências do sector, os processos criativos e a importância do som na narração de histórias</a:t>
            </a:r>
            <a:r>
              <a:rPr lang="pt-BR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21C2B-8C5B-3131-19EF-864AF6118DED}"/>
              </a:ext>
            </a:extLst>
          </p:cNvPr>
          <p:cNvSpPr txBox="1"/>
          <p:nvPr/>
        </p:nvSpPr>
        <p:spPr>
          <a:xfrm>
            <a:off x="615940" y="4786254"/>
            <a:ext cx="4378257" cy="1891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b="1" kern="1200" dirty="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Visita de estudo à Cinemateca:</a:t>
            </a:r>
          </a:p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Título: </a:t>
            </a:r>
            <a:r>
              <a:rPr lang="pt-BR" sz="145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“Viagem no Tempo do Cinema”</a:t>
            </a:r>
          </a:p>
          <a:p>
            <a:pPr defTabSz="416052">
              <a:lnSpc>
                <a:spcPct val="150000"/>
              </a:lnSpc>
              <a:spcAft>
                <a:spcPts val="600"/>
              </a:spcAft>
            </a:pPr>
            <a:r>
              <a:rPr lang="pt-BR" sz="1456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Descrição:</a:t>
            </a:r>
            <a:r>
              <a:rPr lang="pt-BR" sz="145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Visitar a Cinemateca, espacos de exibição. Discutir características arquitectónicas, técnicas de projeção e a experiência imersiva de ver filmes mudos</a:t>
            </a:r>
            <a:endParaRPr lang="en-US" sz="1600" dirty="0"/>
          </a:p>
        </p:txBody>
      </p:sp>
      <p:pic>
        <p:nvPicPr>
          <p:cNvPr id="14" name="Picture 13" descr="An orange and black square with images&#10;&#10;Description automatically generated">
            <a:extLst>
              <a:ext uri="{FF2B5EF4-FFF2-40B4-BE49-F238E27FC236}">
                <a16:creationId xmlns:a16="http://schemas.microsoft.com/office/drawing/2014/main" id="{822E55B9-0AAA-887C-1573-B5DAA9560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77399" y="3415315"/>
            <a:ext cx="1588482" cy="15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8799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B9959E-EE1C-52C2-F1B4-8B778C6A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3" y="347060"/>
            <a:ext cx="3440274" cy="20872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pt-BR" sz="3200" dirty="0">
                <a:solidFill>
                  <a:schemeClr val="tx1"/>
                </a:solidFill>
                <a:cs typeface="+mj-cs"/>
              </a:rPr>
              <a:t>Mostra pública e partilha da experiência:</a:t>
            </a:r>
            <a:br>
              <a:rPr lang="pt-BR" sz="3200" dirty="0">
                <a:solidFill>
                  <a:schemeClr val="tx1"/>
                </a:solidFill>
                <a:cs typeface="+mj-cs"/>
              </a:rPr>
            </a:b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63" y="2759460"/>
            <a:ext cx="2736342" cy="19507"/>
          </a:xfrm>
          <a:custGeom>
            <a:avLst/>
            <a:gdLst>
              <a:gd name="connsiteX0" fmla="*/ 0 w 2736342"/>
              <a:gd name="connsiteY0" fmla="*/ 0 h 19507"/>
              <a:gd name="connsiteX1" fmla="*/ 656722 w 2736342"/>
              <a:gd name="connsiteY1" fmla="*/ 0 h 19507"/>
              <a:gd name="connsiteX2" fmla="*/ 1286081 w 2736342"/>
              <a:gd name="connsiteY2" fmla="*/ 0 h 19507"/>
              <a:gd name="connsiteX3" fmla="*/ 1915439 w 2736342"/>
              <a:gd name="connsiteY3" fmla="*/ 0 h 19507"/>
              <a:gd name="connsiteX4" fmla="*/ 2736342 w 2736342"/>
              <a:gd name="connsiteY4" fmla="*/ 0 h 19507"/>
              <a:gd name="connsiteX5" fmla="*/ 2736342 w 2736342"/>
              <a:gd name="connsiteY5" fmla="*/ 19507 h 19507"/>
              <a:gd name="connsiteX6" fmla="*/ 1997530 w 2736342"/>
              <a:gd name="connsiteY6" fmla="*/ 19507 h 19507"/>
              <a:gd name="connsiteX7" fmla="*/ 1340808 w 2736342"/>
              <a:gd name="connsiteY7" fmla="*/ 19507 h 19507"/>
              <a:gd name="connsiteX8" fmla="*/ 711449 w 2736342"/>
              <a:gd name="connsiteY8" fmla="*/ 19507 h 19507"/>
              <a:gd name="connsiteX9" fmla="*/ 0 w 2736342"/>
              <a:gd name="connsiteY9" fmla="*/ 19507 h 19507"/>
              <a:gd name="connsiteX10" fmla="*/ 0 w 2736342"/>
              <a:gd name="connsiteY10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6342" h="19507" fill="none" extrusionOk="0">
                <a:moveTo>
                  <a:pt x="0" y="0"/>
                </a:moveTo>
                <a:cubicBezTo>
                  <a:pt x="188908" y="-26608"/>
                  <a:pt x="518362" y="28231"/>
                  <a:pt x="656722" y="0"/>
                </a:cubicBezTo>
                <a:cubicBezTo>
                  <a:pt x="795082" y="-28231"/>
                  <a:pt x="1130102" y="-4778"/>
                  <a:pt x="1286081" y="0"/>
                </a:cubicBezTo>
                <a:cubicBezTo>
                  <a:pt x="1442060" y="4778"/>
                  <a:pt x="1640328" y="22706"/>
                  <a:pt x="1915439" y="0"/>
                </a:cubicBezTo>
                <a:cubicBezTo>
                  <a:pt x="2190550" y="-22706"/>
                  <a:pt x="2448357" y="6256"/>
                  <a:pt x="2736342" y="0"/>
                </a:cubicBezTo>
                <a:cubicBezTo>
                  <a:pt x="2736680" y="4540"/>
                  <a:pt x="2736438" y="13110"/>
                  <a:pt x="2736342" y="19507"/>
                </a:cubicBezTo>
                <a:cubicBezTo>
                  <a:pt x="2376167" y="54973"/>
                  <a:pt x="2211438" y="20483"/>
                  <a:pt x="1997530" y="19507"/>
                </a:cubicBezTo>
                <a:cubicBezTo>
                  <a:pt x="1783622" y="18531"/>
                  <a:pt x="1485983" y="23434"/>
                  <a:pt x="1340808" y="19507"/>
                </a:cubicBezTo>
                <a:cubicBezTo>
                  <a:pt x="1195633" y="15580"/>
                  <a:pt x="1019010" y="21707"/>
                  <a:pt x="711449" y="19507"/>
                </a:cubicBezTo>
                <a:cubicBezTo>
                  <a:pt x="403888" y="17307"/>
                  <a:pt x="265866" y="47278"/>
                  <a:pt x="0" y="19507"/>
                </a:cubicBezTo>
                <a:cubicBezTo>
                  <a:pt x="392" y="12789"/>
                  <a:pt x="334" y="9101"/>
                  <a:pt x="0" y="0"/>
                </a:cubicBezTo>
                <a:close/>
              </a:path>
              <a:path w="2736342" h="19507" stroke="0" extrusionOk="0">
                <a:moveTo>
                  <a:pt x="0" y="0"/>
                </a:moveTo>
                <a:cubicBezTo>
                  <a:pt x="176158" y="-26086"/>
                  <a:pt x="355809" y="-29583"/>
                  <a:pt x="629359" y="0"/>
                </a:cubicBezTo>
                <a:cubicBezTo>
                  <a:pt x="902909" y="29583"/>
                  <a:pt x="1017125" y="34262"/>
                  <a:pt x="1368171" y="0"/>
                </a:cubicBezTo>
                <a:cubicBezTo>
                  <a:pt x="1719217" y="-34262"/>
                  <a:pt x="1740153" y="-6886"/>
                  <a:pt x="1970166" y="0"/>
                </a:cubicBezTo>
                <a:cubicBezTo>
                  <a:pt x="2200180" y="6886"/>
                  <a:pt x="2563597" y="-20733"/>
                  <a:pt x="2736342" y="0"/>
                </a:cubicBezTo>
                <a:cubicBezTo>
                  <a:pt x="2736919" y="6724"/>
                  <a:pt x="2735639" y="14049"/>
                  <a:pt x="2736342" y="19507"/>
                </a:cubicBezTo>
                <a:cubicBezTo>
                  <a:pt x="2562500" y="45517"/>
                  <a:pt x="2399191" y="24249"/>
                  <a:pt x="2079620" y="19507"/>
                </a:cubicBezTo>
                <a:cubicBezTo>
                  <a:pt x="1760049" y="14765"/>
                  <a:pt x="1686172" y="24121"/>
                  <a:pt x="1340808" y="19507"/>
                </a:cubicBezTo>
                <a:cubicBezTo>
                  <a:pt x="995444" y="14893"/>
                  <a:pt x="887506" y="6871"/>
                  <a:pt x="684086" y="19507"/>
                </a:cubicBezTo>
                <a:cubicBezTo>
                  <a:pt x="480666" y="32143"/>
                  <a:pt x="323606" y="3118"/>
                  <a:pt x="0" y="19507"/>
                </a:cubicBezTo>
                <a:cubicBezTo>
                  <a:pt x="-58" y="15182"/>
                  <a:pt x="-407" y="634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B78C4-E8EC-AB38-66B2-7750675AFECF}"/>
              </a:ext>
            </a:extLst>
          </p:cNvPr>
          <p:cNvSpPr txBox="1"/>
          <p:nvPr/>
        </p:nvSpPr>
        <p:spPr>
          <a:xfrm>
            <a:off x="493177" y="2879367"/>
            <a:ext cx="3599851" cy="370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pt-PT" sz="1900" i="1" dirty="0"/>
              <a:t>Título: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pt-PT" sz="1900" i="1" dirty="0"/>
              <a:t> </a:t>
            </a:r>
            <a:r>
              <a:rPr lang="pt-PT" sz="1900" dirty="0"/>
              <a:t>“</a:t>
            </a:r>
            <a:r>
              <a:rPr kumimoji="0" lang="pt-PT" sz="19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Ressonância: Ex</a:t>
            </a:r>
            <a:r>
              <a:rPr kumimoji="0" lang="pt-PT" sz="1900" b="1" i="0" u="none" strike="noStrike" cap="none" spc="0" normalizeH="0" baseline="0" dirty="0" err="1">
                <a:ln>
                  <a:noFill/>
                </a:ln>
                <a:effectLst/>
                <a:uLnTx/>
                <a:uFillTx/>
              </a:rPr>
              <a:t>plorando</a:t>
            </a:r>
            <a:r>
              <a:rPr kumimoji="0" lang="pt-PT" sz="19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pt-PT" sz="19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 Som no Cinema </a:t>
            </a:r>
            <a:r>
              <a:rPr kumimoji="0" lang="pt-PT" sz="1900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Mudo</a:t>
            </a:r>
            <a:r>
              <a:rPr lang="pt-PT" sz="1900" dirty="0"/>
              <a:t>”</a:t>
            </a:r>
          </a:p>
          <a:p>
            <a:pPr algn="ctr" defTabSz="914400">
              <a:lnSpc>
                <a:spcPct val="150000"/>
              </a:lnSpc>
              <a:spcAft>
                <a:spcPts val="600"/>
              </a:spcAft>
            </a:pPr>
            <a:r>
              <a:rPr lang="pt-PT" sz="1900" i="1" dirty="0"/>
              <a:t>Descrição:</a:t>
            </a:r>
            <a:r>
              <a:rPr lang="pt-PT" sz="1900" dirty="0"/>
              <a:t> Evento público em que os alunos apresentem os seus projetos de arte sonora. Convidar a comunidade, entusiastas do cinema e especialistas para debates e comentários</a:t>
            </a:r>
            <a:r>
              <a:rPr lang="en-US" sz="1900" dirty="0"/>
              <a:t>.</a:t>
            </a:r>
          </a:p>
        </p:txBody>
      </p:sp>
      <p:pic>
        <p:nvPicPr>
          <p:cNvPr id="6" name="Picture 5" descr="A person kissing a person's cheek&#10;&#10;Description automatically generated">
            <a:extLst>
              <a:ext uri="{FF2B5EF4-FFF2-40B4-BE49-F238E27FC236}">
                <a16:creationId xmlns:a16="http://schemas.microsoft.com/office/drawing/2014/main" id="{C97D0DC1-9B77-0DF9-8BA0-0396443C9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406" r="29165" b="1"/>
          <a:stretch/>
        </p:blipFill>
        <p:spPr>
          <a:xfrm>
            <a:off x="4182965" y="10"/>
            <a:ext cx="5417035" cy="73151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F73C4B-F6B8-63C7-B57D-A24F0A9BB32B}"/>
              </a:ext>
            </a:extLst>
          </p:cNvPr>
          <p:cNvSpPr txBox="1"/>
          <p:nvPr/>
        </p:nvSpPr>
        <p:spPr>
          <a:xfrm>
            <a:off x="7098592" y="7115145"/>
            <a:ext cx="25026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wired.it/play/cinema/2014/10/12/50-bianco-nero-riscopri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1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4">
      <a:majorFont>
        <a:latin typeface="Berlin Sans FB Demi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4389672_Win32_SL_v3" id="{414B4959-FAAE-4D76-AA64-8B5AD5F2075E}" vid="{DE66FB02-4E2F-47A4-897A-2A1674C050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CC8707-76F0-4742-A8FB-68AF4BB83E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6015E3-7051-4B62-8478-2C51CA589B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EE1172C-A8EF-48D6-BB86-CAFB79205BC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Easy paint by numbers sampler</Template>
  <TotalTime>92</TotalTime>
  <Words>1268</Words>
  <Application>Microsoft Office PowerPoint</Application>
  <PresentationFormat>Custom</PresentationFormat>
  <Paragraphs>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-apple-system</vt:lpstr>
      <vt:lpstr>Arial</vt:lpstr>
      <vt:lpstr>Baguet Script</vt:lpstr>
      <vt:lpstr>Berlin Sans FB Demi</vt:lpstr>
      <vt:lpstr>Calibri</vt:lpstr>
      <vt:lpstr>Source Sans Pro</vt:lpstr>
      <vt:lpstr>Office Theme</vt:lpstr>
      <vt:lpstr>Proposta artista residente</vt:lpstr>
      <vt:lpstr>Título:  "Ressonância: Explorando o Som no Cinema Mudo"</vt:lpstr>
      <vt:lpstr>PowerPoint Presentation</vt:lpstr>
      <vt:lpstr>PowerPoint Presentation</vt:lpstr>
      <vt:lpstr>Recursos: </vt:lpstr>
      <vt:lpstr>PowerPoint Presentation</vt:lpstr>
      <vt:lpstr>PowerPoint Presentation</vt:lpstr>
      <vt:lpstr>PowerPoint Presentation</vt:lpstr>
      <vt:lpstr>Mostra pública e partilha da experiência: </vt:lpstr>
      <vt:lpstr> Equipamento necessário:  Um workshop de Foley ao vivo requer recursos específicos para criar efeitos sonoros autênticos.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Niki Paterianaki</dc:creator>
  <cp:lastModifiedBy>Niki Paterianaki</cp:lastModifiedBy>
  <cp:revision>8</cp:revision>
  <dcterms:created xsi:type="dcterms:W3CDTF">2024-06-09T07:58:58Z</dcterms:created>
  <dcterms:modified xsi:type="dcterms:W3CDTF">2024-06-09T09:31:29Z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