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6" r:id="rId3"/>
    <p:sldId id="257" r:id="rId4"/>
    <p:sldId id="258" r:id="rId5"/>
    <p:sldId id="271" r:id="rId6"/>
    <p:sldId id="259" r:id="rId7"/>
    <p:sldId id="272" r:id="rId8"/>
    <p:sldId id="273" r:id="rId9"/>
    <p:sldId id="274" r:id="rId10"/>
    <p:sldId id="260" r:id="rId11"/>
    <p:sldId id="261" r:id="rId12"/>
    <p:sldId id="265" r:id="rId13"/>
    <p:sldId id="262" r:id="rId14"/>
    <p:sldId id="266" r:id="rId15"/>
    <p:sldId id="263" r:id="rId16"/>
    <p:sldId id="268" r:id="rId17"/>
    <p:sldId id="267" r:id="rId18"/>
    <p:sldId id="269" r:id="rId19"/>
    <p:sldId id="275" r:id="rId20"/>
  </p:sldIdLst>
  <p:sldSz cx="9144000" cy="6858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nstança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A4C"/>
    <a:srgbClr val="E871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1416" tIns="45710" rIns="91416" bIns="4571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332"/>
          </a:xfrm>
          <a:prstGeom prst="rect">
            <a:avLst/>
          </a:prstGeom>
        </p:spPr>
        <p:txBody>
          <a:bodyPr vert="horz" lIns="91416" tIns="45710" rIns="91416" bIns="45710" rtlCol="0"/>
          <a:lstStyle>
            <a:lvl1pPr algn="r">
              <a:defRPr sz="1200"/>
            </a:lvl1pPr>
          </a:lstStyle>
          <a:p>
            <a:fld id="{D9A8C4FC-895E-4C7E-A6A3-1443568DA8C9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10" rIns="91416" bIns="4571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16" tIns="45710" rIns="91416" bIns="4571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416" tIns="45710" rIns="91416" bIns="4571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1416" tIns="45710" rIns="91416" bIns="45710" rtlCol="0" anchor="b"/>
          <a:lstStyle>
            <a:lvl1pPr algn="r">
              <a:defRPr sz="1200"/>
            </a:lvl1pPr>
          </a:lstStyle>
          <a:p>
            <a:fld id="{63EAD7C7-F102-4CC7-A892-1B2EB26F06A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3935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Laranja RGB: 232/113/20  Verde</a:t>
            </a:r>
            <a:r>
              <a:rPr lang="pt-PT" baseline="0" dirty="0" smtClean="0"/>
              <a:t> RGB:15/106/76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AD7C7-F102-4CC7-A892-1B2EB26F06AB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117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AD7C7-F102-4CC7-A892-1B2EB26F06AB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2855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61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332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8684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473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055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712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998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598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474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49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017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AC999-168A-4601-854E-BB13D7133FE3}" type="datetimeFigureOut">
              <a:rPr lang="pt-PT" smtClean="0"/>
              <a:t>21/03/2025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D9D81-FC30-4697-A8F5-68F2597DAE9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573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opescolas.pt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pescolas.p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eral@madeiratorres.co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scolas.pt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scolas.p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66001" y="3356992"/>
            <a:ext cx="5498487" cy="1440160"/>
          </a:xfrm>
        </p:spPr>
        <p:txBody>
          <a:bodyPr/>
          <a:lstStyle/>
          <a:p>
            <a:r>
              <a:rPr lang="pt-PT" sz="3200" dirty="0" smtClean="0">
                <a:solidFill>
                  <a:srgbClr val="0F6A4C"/>
                </a:solidFill>
              </a:rPr>
              <a:t> MARÇO 2025</a:t>
            </a:r>
            <a:endParaRPr lang="pt-PT" dirty="0">
              <a:solidFill>
                <a:srgbClr val="0F6A4C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36912"/>
            <a:ext cx="286989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01" y="390579"/>
            <a:ext cx="3162655" cy="217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7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E87114"/>
                </a:solidFill>
              </a:rPr>
              <a:t/>
            </a:r>
            <a:br>
              <a:rPr lang="pt-PT" dirty="0" smtClean="0">
                <a:solidFill>
                  <a:srgbClr val="E87114"/>
                </a:solidFill>
              </a:rPr>
            </a:br>
            <a:r>
              <a:rPr lang="pt-PT" dirty="0" smtClean="0">
                <a:solidFill>
                  <a:srgbClr val="E87114"/>
                </a:solidFill>
              </a:rPr>
              <a:t>ENTREGA DAS PROPOSTAS</a:t>
            </a:r>
            <a:r>
              <a:rPr lang="pt-PT" dirty="0">
                <a:solidFill>
                  <a:srgbClr val="E87114"/>
                </a:solidFill>
              </a:rPr>
              <a:t/>
            </a:r>
            <a:br>
              <a:rPr lang="pt-PT" dirty="0">
                <a:solidFill>
                  <a:srgbClr val="E87114"/>
                </a:solidFill>
              </a:rPr>
            </a:br>
            <a:r>
              <a:rPr lang="pt-PT" sz="3600" b="1" dirty="0" smtClean="0"/>
              <a:t>2 </a:t>
            </a:r>
            <a:r>
              <a:rPr lang="pt-PT" sz="3600" b="1" dirty="0"/>
              <a:t>de </a:t>
            </a:r>
            <a:r>
              <a:rPr lang="pt-PT" sz="3600" b="1" dirty="0" smtClean="0"/>
              <a:t>Abril</a:t>
            </a:r>
            <a:r>
              <a:rPr lang="pt-PT" sz="3600" dirty="0">
                <a:solidFill>
                  <a:srgbClr val="FF0000"/>
                </a:solidFill>
              </a:rPr>
              <a:t/>
            </a:r>
            <a:br>
              <a:rPr lang="pt-PT" sz="3600" dirty="0">
                <a:solidFill>
                  <a:srgbClr val="FF0000"/>
                </a:solidFill>
              </a:rPr>
            </a:br>
            <a:endParaRPr lang="pt-PT" sz="3600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8010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dirty="0" smtClean="0"/>
              <a:t>  Para o email: 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geral@madeiratorres.com</a:t>
            </a:r>
            <a:endParaRPr lang="pt-PT" b="1" cap="small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pt-PT" dirty="0" smtClean="0">
                <a:solidFill>
                  <a:srgbClr val="E87114"/>
                </a:solidFill>
              </a:rPr>
              <a:t>(</a:t>
            </a:r>
            <a:r>
              <a:rPr lang="pt-PT" cap="small" dirty="0" smtClean="0">
                <a:solidFill>
                  <a:srgbClr val="E87114"/>
                </a:solidFill>
              </a:rPr>
              <a:t>nome dos proponentes e da proposta- </a:t>
            </a:r>
          </a:p>
          <a:p>
            <a:pPr marL="0" indent="0" algn="ctr">
              <a:buNone/>
            </a:pPr>
            <a:r>
              <a:rPr lang="pt-PT" sz="2400" cap="small" dirty="0" smtClean="0">
                <a:solidFill>
                  <a:srgbClr val="E87114"/>
                </a:solidFill>
              </a:rPr>
              <a:t>Formulário disponível na página web do </a:t>
            </a:r>
            <a:r>
              <a:rPr lang="pt-PT" sz="2800" cap="small" dirty="0" smtClean="0">
                <a:solidFill>
                  <a:srgbClr val="E87114"/>
                </a:solidFill>
              </a:rPr>
              <a:t>AEMT</a:t>
            </a:r>
            <a:r>
              <a:rPr lang="pt-PT" dirty="0" smtClean="0">
                <a:solidFill>
                  <a:srgbClr val="E87114"/>
                </a:solidFill>
              </a:rPr>
              <a:t>)</a:t>
            </a:r>
          </a:p>
          <a:p>
            <a:pPr marL="0" indent="0" algn="ctr">
              <a:buNone/>
            </a:pPr>
            <a:endParaRPr lang="pt-PT" sz="1000" dirty="0" smtClean="0"/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pt-PT" sz="2800" dirty="0" smtClean="0"/>
              <a:t>o </a:t>
            </a:r>
            <a:r>
              <a:rPr lang="pt-PT" sz="2800" b="1" cap="small" dirty="0" smtClean="0"/>
              <a:t>texto da proposta </a:t>
            </a:r>
            <a:r>
              <a:rPr lang="pt-PT" sz="2800" dirty="0" smtClean="0"/>
              <a:t>e a </a:t>
            </a:r>
            <a:r>
              <a:rPr lang="pt-PT" sz="2800" b="1" cap="small" dirty="0" smtClean="0"/>
              <a:t>lista de apoiantes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rgbClr val="E87114"/>
                </a:solidFill>
              </a:rPr>
              <a:t> (nome | nº processo | assinatura a recolher no regresso presencial  )</a:t>
            </a:r>
          </a:p>
          <a:p>
            <a:pPr marL="0" indent="0" algn="ctr">
              <a:buNone/>
            </a:pPr>
            <a:endParaRPr lang="pt-PT" b="1" dirty="0">
              <a:solidFill>
                <a:srgbClr val="E87114"/>
              </a:solidFill>
            </a:endParaRPr>
          </a:p>
          <a:p>
            <a:pPr marL="0" indent="0" algn="just">
              <a:buNone/>
            </a:pPr>
            <a:r>
              <a:rPr lang="pt-PT" dirty="0" smtClean="0"/>
              <a:t>   ou em </a:t>
            </a:r>
            <a:r>
              <a:rPr lang="pt-PT" dirty="0" smtClean="0">
                <a:hlinkClick r:id="rId3"/>
              </a:rPr>
              <a:t>https</a:t>
            </a:r>
            <a:r>
              <a:rPr lang="pt-PT" dirty="0">
                <a:hlinkClick r:id="rId3"/>
              </a:rPr>
              <a:t>://</a:t>
            </a:r>
            <a:r>
              <a:rPr lang="pt-PT" dirty="0" smtClean="0">
                <a:hlinkClick r:id="rId3"/>
              </a:rPr>
              <a:t>opescolas.pt</a:t>
            </a:r>
            <a:r>
              <a:rPr lang="pt-PT" dirty="0" smtClean="0"/>
              <a:t>. </a:t>
            </a:r>
            <a:r>
              <a:rPr lang="pt-PT" sz="2400" dirty="0" smtClean="0"/>
              <a:t>As candidaturas realizadas diretamente na página do OPE devem ser comunicadas nos Serviços Administrativos, presencialmente ou para o email </a:t>
            </a:r>
            <a:r>
              <a:rPr lang="pt-PT" sz="2400" dirty="0" smtClean="0">
                <a:hlinkClick r:id="rId4"/>
              </a:rPr>
              <a:t>geral@madeiratorres.com</a:t>
            </a:r>
            <a:r>
              <a:rPr lang="pt-PT" sz="2400" dirty="0" smtClean="0"/>
              <a:t>.</a:t>
            </a:r>
            <a:endParaRPr lang="pt-PT" sz="2400" dirty="0"/>
          </a:p>
          <a:p>
            <a:pPr marL="0" indent="0">
              <a:buNone/>
            </a:pPr>
            <a:endParaRPr lang="pt-PT" dirty="0" smtClean="0">
              <a:solidFill>
                <a:srgbClr val="E87114"/>
              </a:solidFill>
            </a:endParaRPr>
          </a:p>
          <a:p>
            <a:pPr marL="0" indent="0" algn="ctr">
              <a:buNone/>
            </a:pPr>
            <a:endParaRPr lang="pt-PT" dirty="0">
              <a:solidFill>
                <a:srgbClr val="E87114"/>
              </a:solidFill>
            </a:endParaRPr>
          </a:p>
          <a:p>
            <a:pPr marL="0" indent="0" algn="ctr">
              <a:buNone/>
            </a:pPr>
            <a:endParaRPr lang="pt-PT" dirty="0" smtClean="0">
              <a:solidFill>
                <a:srgbClr val="E87114"/>
              </a:solidFill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251520" y="1677948"/>
            <a:ext cx="432048" cy="189735"/>
          </a:xfrm>
          <a:prstGeom prst="rightArrow">
            <a:avLst/>
          </a:prstGeom>
          <a:solidFill>
            <a:schemeClr val="tx1">
              <a:alpha val="7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eta para a direita 6"/>
          <p:cNvSpPr/>
          <p:nvPr/>
        </p:nvSpPr>
        <p:spPr>
          <a:xfrm>
            <a:off x="251520" y="4653136"/>
            <a:ext cx="432048" cy="189735"/>
          </a:xfrm>
          <a:prstGeom prst="rightArrow">
            <a:avLst/>
          </a:prstGeom>
          <a:solidFill>
            <a:schemeClr val="tx1">
              <a:alpha val="7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743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solidFill>
                  <a:srgbClr val="0F6A4C"/>
                </a:solidFill>
              </a:rPr>
              <a:t>ANÁLISE DAS PROPOSTAS</a:t>
            </a:r>
            <a:endParaRPr lang="pt-PT" dirty="0">
              <a:solidFill>
                <a:srgbClr val="0F6A4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cap="small" dirty="0" smtClean="0"/>
              <a:t>Reunião da coordenação local</a:t>
            </a:r>
          </a:p>
          <a:p>
            <a:pPr marL="0" indent="0" algn="ctr">
              <a:buNone/>
            </a:pPr>
            <a:r>
              <a:rPr lang="pt-PT" b="1" cap="small" dirty="0" smtClean="0"/>
              <a:t>3 de Abril</a:t>
            </a:r>
            <a:endParaRPr lang="pt-PT" b="1" cap="small" dirty="0" smtClean="0"/>
          </a:p>
          <a:p>
            <a:pPr marL="0" indent="0" algn="ctr">
              <a:buNone/>
            </a:pPr>
            <a:endParaRPr lang="pt-PT" sz="2400" b="1" cap="small" dirty="0" smtClean="0"/>
          </a:p>
          <a:p>
            <a:pPr marL="0" indent="0" algn="ctr">
              <a:buNone/>
            </a:pPr>
            <a:r>
              <a:rPr lang="pt-PT" dirty="0"/>
              <a:t>p</a:t>
            </a:r>
            <a:r>
              <a:rPr lang="pt-PT" dirty="0" smtClean="0"/>
              <a:t>ara </a:t>
            </a:r>
            <a:r>
              <a:rPr lang="pt-PT" b="1" cap="small" dirty="0" smtClean="0"/>
              <a:t>verificação</a:t>
            </a:r>
            <a:r>
              <a:rPr lang="pt-PT" dirty="0" smtClean="0"/>
              <a:t> dos requisitos de cada proposta</a:t>
            </a:r>
          </a:p>
          <a:p>
            <a:pPr marL="0" indent="0" algn="ctr">
              <a:buNone/>
            </a:pPr>
            <a:endParaRPr lang="pt-PT" sz="2000" dirty="0" smtClean="0"/>
          </a:p>
          <a:p>
            <a:pPr marL="0" indent="0" algn="ctr">
              <a:buNone/>
            </a:pPr>
            <a:r>
              <a:rPr lang="pt-PT" dirty="0" smtClean="0"/>
              <a:t>São </a:t>
            </a:r>
            <a:r>
              <a:rPr lang="pt-PT" b="1" cap="small" dirty="0" smtClean="0"/>
              <a:t>excluídas</a:t>
            </a:r>
            <a:r>
              <a:rPr lang="pt-PT" dirty="0" smtClean="0"/>
              <a:t> as propostas que: </a:t>
            </a:r>
          </a:p>
          <a:p>
            <a:pPr marL="0" indent="0" algn="ctr">
              <a:buNone/>
            </a:pPr>
            <a:r>
              <a:rPr lang="pt-PT" cap="small" dirty="0" smtClean="0"/>
              <a:t>não cumpram os requisitos </a:t>
            </a:r>
            <a:r>
              <a:rPr lang="pt-PT" dirty="0" smtClean="0"/>
              <a:t>do regulamento,</a:t>
            </a:r>
          </a:p>
          <a:p>
            <a:pPr marL="0" indent="0" algn="ctr">
              <a:buNone/>
            </a:pPr>
            <a:r>
              <a:rPr lang="pt-PT" dirty="0" smtClean="0"/>
              <a:t>que sejam </a:t>
            </a:r>
            <a:r>
              <a:rPr lang="pt-PT" cap="small" dirty="0" smtClean="0"/>
              <a:t>contr</a:t>
            </a:r>
            <a:r>
              <a:rPr lang="pt-PT" cap="small" dirty="0"/>
              <a:t>á</a:t>
            </a:r>
            <a:r>
              <a:rPr lang="pt-PT" cap="small" dirty="0" smtClean="0"/>
              <a:t>rias ao projeto educativo </a:t>
            </a:r>
          </a:p>
          <a:p>
            <a:pPr marL="0" indent="0" algn="ctr">
              <a:buNone/>
            </a:pPr>
            <a:r>
              <a:rPr lang="pt-PT" dirty="0" smtClean="0"/>
              <a:t>ou que </a:t>
            </a:r>
            <a:r>
              <a:rPr lang="pt-PT" cap="small" dirty="0" smtClean="0"/>
              <a:t>não sejam exequíve</a:t>
            </a:r>
            <a:r>
              <a:rPr lang="pt-PT" dirty="0" smtClean="0"/>
              <a:t>is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1423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rgbClr val="E87114"/>
                </a:solidFill>
              </a:rPr>
              <a:t>DISCUSSÃO DAS PROPOSTAS</a:t>
            </a:r>
            <a:br>
              <a:rPr lang="pt-PT" dirty="0" smtClean="0">
                <a:solidFill>
                  <a:srgbClr val="E87114"/>
                </a:solidFill>
              </a:rPr>
            </a:br>
            <a:r>
              <a:rPr lang="pt-PT" sz="2800" dirty="0" smtClean="0">
                <a:solidFill>
                  <a:srgbClr val="E87114"/>
                </a:solidFill>
              </a:rPr>
              <a:t> </a:t>
            </a:r>
            <a:endParaRPr lang="pt-PT" sz="2800" dirty="0">
              <a:solidFill>
                <a:srgbClr val="E87114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137323"/>
          </a:xfrm>
        </p:spPr>
        <p:txBody>
          <a:bodyPr/>
          <a:lstStyle/>
          <a:p>
            <a:pPr marL="0" indent="0" algn="ctr">
              <a:buNone/>
            </a:pPr>
            <a:r>
              <a:rPr lang="pt-PT" cap="small" dirty="0"/>
              <a:t>Reunião </a:t>
            </a:r>
            <a:r>
              <a:rPr lang="pt-PT" cap="small" dirty="0" smtClean="0"/>
              <a:t>entre os proponentes e a coordenação local</a:t>
            </a:r>
            <a:endParaRPr lang="pt-PT" cap="small" dirty="0"/>
          </a:p>
          <a:p>
            <a:pPr marL="0" indent="0" algn="ctr">
              <a:buNone/>
            </a:pPr>
            <a:r>
              <a:rPr lang="pt-PT" b="1" cap="small" dirty="0" smtClean="0"/>
              <a:t>4 e 7 </a:t>
            </a:r>
            <a:r>
              <a:rPr lang="pt-PT" b="1" cap="small" dirty="0" smtClean="0"/>
              <a:t>de </a:t>
            </a:r>
            <a:r>
              <a:rPr lang="pt-PT" b="1" cap="small" dirty="0" smtClean="0"/>
              <a:t>Abril</a:t>
            </a:r>
            <a:endParaRPr lang="pt-PT" b="1" cap="small" dirty="0" smtClean="0"/>
          </a:p>
          <a:p>
            <a:pPr marL="0" indent="0" algn="ctr">
              <a:buNone/>
            </a:pPr>
            <a:endParaRPr lang="pt-PT" sz="1800" dirty="0" smtClean="0"/>
          </a:p>
          <a:p>
            <a:pPr marL="0" indent="0" algn="ctr">
              <a:buNone/>
            </a:pPr>
            <a:r>
              <a:rPr lang="pt-PT" b="1" cap="small" dirty="0" smtClean="0"/>
              <a:t>Aperfeiçoamento </a:t>
            </a:r>
            <a:r>
              <a:rPr lang="pt-PT" cap="small" dirty="0" smtClean="0"/>
              <a:t>das propostas</a:t>
            </a:r>
          </a:p>
          <a:p>
            <a:pPr marL="0" indent="0" algn="ctr">
              <a:buNone/>
            </a:pPr>
            <a:r>
              <a:rPr lang="pt-PT" b="1" cap="small" dirty="0" smtClean="0"/>
              <a:t>Fusão</a:t>
            </a:r>
            <a:r>
              <a:rPr lang="pt-PT" cap="small" dirty="0" smtClean="0"/>
              <a:t> de propostas</a:t>
            </a:r>
          </a:p>
          <a:p>
            <a:pPr marL="0" indent="0" algn="ctr">
              <a:buNone/>
            </a:pPr>
            <a:r>
              <a:rPr lang="pt-PT" b="1" cap="small" dirty="0" smtClean="0"/>
              <a:t>Desistência</a:t>
            </a:r>
            <a:r>
              <a:rPr lang="pt-PT" cap="small" dirty="0" smtClean="0"/>
              <a:t> de propostas</a:t>
            </a:r>
          </a:p>
          <a:p>
            <a:pPr marL="0" indent="0" algn="ctr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7356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0F6A4C"/>
                </a:solidFill>
              </a:rPr>
              <a:t>DIVULGAÇÃO DA LISTA DE PROPOSTAS</a:t>
            </a:r>
            <a:endParaRPr lang="pt-PT" dirty="0">
              <a:solidFill>
                <a:srgbClr val="0F6A4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endParaRPr lang="pt-PT" sz="2400" b="1" cap="small" dirty="0" smtClean="0"/>
          </a:p>
          <a:p>
            <a:pPr marL="0" indent="0" algn="ctr">
              <a:buNone/>
            </a:pPr>
            <a:r>
              <a:rPr lang="pt-PT" sz="3600" b="1" cap="small" dirty="0" smtClean="0"/>
              <a:t>8 </a:t>
            </a:r>
            <a:r>
              <a:rPr lang="pt-PT" sz="3600" b="1" cap="small" dirty="0" smtClean="0"/>
              <a:t>de </a:t>
            </a:r>
            <a:r>
              <a:rPr lang="pt-PT" sz="3600" b="1" cap="small" dirty="0" smtClean="0"/>
              <a:t>Abril</a:t>
            </a:r>
            <a:endParaRPr lang="pt-PT" sz="3600" b="1" cap="small" dirty="0" smtClean="0"/>
          </a:p>
          <a:p>
            <a:pPr marL="0" indent="0" algn="ctr">
              <a:buNone/>
            </a:pPr>
            <a:endParaRPr lang="pt-PT" sz="2000" dirty="0"/>
          </a:p>
          <a:p>
            <a:pPr marL="0" indent="0" algn="ctr">
              <a:buNone/>
            </a:pPr>
            <a:r>
              <a:rPr lang="pt-PT" cap="small" dirty="0" smtClean="0"/>
              <a:t>Afixação em local próprio </a:t>
            </a:r>
            <a:r>
              <a:rPr lang="pt-PT" dirty="0" smtClean="0"/>
              <a:t>nas escolas</a:t>
            </a:r>
          </a:p>
          <a:p>
            <a:pPr marL="0" indent="0" algn="ctr">
              <a:buNone/>
            </a:pPr>
            <a:r>
              <a:rPr lang="pt-PT" cap="small" dirty="0" smtClean="0"/>
              <a:t>Publicação na página web do AEMT</a:t>
            </a:r>
          </a:p>
          <a:p>
            <a:pPr marL="0" indent="0" algn="ctr">
              <a:buNone/>
            </a:pPr>
            <a:endParaRPr lang="pt-PT" sz="100" cap="small" dirty="0" smtClean="0"/>
          </a:p>
          <a:p>
            <a:pPr marL="0" indent="0" algn="ctr">
              <a:buNone/>
            </a:pPr>
            <a:r>
              <a:rPr lang="pt-PT" dirty="0"/>
              <a:t>d</a:t>
            </a:r>
            <a:r>
              <a:rPr lang="pt-PT" dirty="0" smtClean="0"/>
              <a:t>a lista das propostas aprovadas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cap="small" dirty="0"/>
          </a:p>
        </p:txBody>
      </p:sp>
    </p:spTree>
    <p:extLst>
      <p:ext uri="{BB962C8B-B14F-4D97-AF65-F5344CB8AC3E}">
        <p14:creationId xmlns:p14="http://schemas.microsoft.com/office/powerpoint/2010/main" val="96749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E87114"/>
                </a:solidFill>
              </a:rPr>
              <a:t>PROMOÇÃO E DIVULGAÇÃO</a:t>
            </a:r>
            <a:br>
              <a:rPr lang="pt-PT" dirty="0" smtClean="0">
                <a:solidFill>
                  <a:srgbClr val="E87114"/>
                </a:solidFill>
              </a:rPr>
            </a:br>
            <a:r>
              <a:rPr lang="pt-PT" dirty="0" smtClean="0">
                <a:solidFill>
                  <a:srgbClr val="E87114"/>
                </a:solidFill>
              </a:rPr>
              <a:t> DAS PROPOSTAS APROVADAS</a:t>
            </a:r>
            <a:endParaRPr lang="pt-PT" dirty="0">
              <a:solidFill>
                <a:srgbClr val="E87114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 algn="ctr">
              <a:buNone/>
            </a:pPr>
            <a:r>
              <a:rPr lang="pt-PT" b="1" cap="small" dirty="0" smtClean="0"/>
              <a:t>Entre </a:t>
            </a:r>
            <a:r>
              <a:rPr lang="pt-PT" b="1" cap="small" dirty="0" smtClean="0"/>
              <a:t>9 </a:t>
            </a:r>
            <a:r>
              <a:rPr lang="pt-PT" b="1" cap="small" dirty="0" smtClean="0"/>
              <a:t>e </a:t>
            </a:r>
            <a:r>
              <a:rPr lang="pt-PT" b="1" cap="small" dirty="0" smtClean="0"/>
              <a:t>10 </a:t>
            </a:r>
            <a:r>
              <a:rPr lang="pt-PT" b="1" cap="small" dirty="0" smtClean="0"/>
              <a:t>de </a:t>
            </a:r>
            <a:r>
              <a:rPr lang="pt-PT" b="1" cap="small" dirty="0" smtClean="0"/>
              <a:t>Abril</a:t>
            </a:r>
            <a:endParaRPr lang="pt-PT" b="1" cap="small" dirty="0" smtClean="0"/>
          </a:p>
          <a:p>
            <a:pPr marL="0" indent="0" algn="ctr">
              <a:buNone/>
            </a:pPr>
            <a:endParaRPr lang="pt-PT" sz="2000" b="1" cap="small" dirty="0" smtClean="0"/>
          </a:p>
          <a:p>
            <a:pPr marL="0" indent="0" algn="ctr">
              <a:buNone/>
            </a:pPr>
            <a:r>
              <a:rPr lang="pt-PT" dirty="0" smtClean="0"/>
              <a:t>Os proponentes das propostas aprovadas devem</a:t>
            </a:r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pt-PT" b="1" cap="small" dirty="0" smtClean="0"/>
              <a:t>promover</a:t>
            </a:r>
            <a:r>
              <a:rPr lang="pt-PT" dirty="0" smtClean="0"/>
              <a:t> e </a:t>
            </a:r>
            <a:r>
              <a:rPr lang="pt-PT" b="1" cap="small" dirty="0" smtClean="0"/>
              <a:t>divulgar</a:t>
            </a:r>
            <a:r>
              <a:rPr lang="pt-PT" dirty="0" smtClean="0"/>
              <a:t> </a:t>
            </a:r>
          </a:p>
          <a:p>
            <a:pPr marL="0" indent="0" algn="ctr">
              <a:buNone/>
            </a:pPr>
            <a:r>
              <a:rPr lang="pt-PT" dirty="0" smtClean="0"/>
              <a:t>as suas propostas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0107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dirty="0" smtClean="0">
                <a:solidFill>
                  <a:srgbClr val="0F6A4C"/>
                </a:solidFill>
              </a:rPr>
              <a:t>          VOTAÇÃO DAS </a:t>
            </a:r>
            <a:r>
              <a:rPr lang="pt-PT" sz="2800" dirty="0">
                <a:solidFill>
                  <a:srgbClr val="0F6A4C"/>
                </a:solidFill>
              </a:rPr>
              <a:t>PROPOSTAS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cap="small" dirty="0" smtClean="0"/>
              <a:t>11 </a:t>
            </a:r>
            <a:r>
              <a:rPr lang="pt-PT" cap="small" dirty="0"/>
              <a:t>de </a:t>
            </a:r>
            <a:r>
              <a:rPr lang="pt-PT" cap="small" dirty="0" smtClean="0"/>
              <a:t>Abril</a:t>
            </a:r>
            <a:endParaRPr lang="pt-PT" sz="2400" dirty="0"/>
          </a:p>
          <a:p>
            <a:pPr marL="0" indent="0" algn="ctr">
              <a:buNone/>
            </a:pPr>
            <a:r>
              <a:rPr lang="pt-PT" dirty="0"/>
              <a:t>O </a:t>
            </a:r>
            <a:r>
              <a:rPr lang="pt-PT" cap="small" dirty="0"/>
              <a:t>Conselho Geral </a:t>
            </a:r>
            <a:r>
              <a:rPr lang="pt-PT" dirty="0"/>
              <a:t>nomeia uma </a:t>
            </a:r>
          </a:p>
          <a:p>
            <a:pPr marL="0" indent="0" algn="ctr">
              <a:buNone/>
            </a:pPr>
            <a:r>
              <a:rPr lang="pt-PT" cap="small" dirty="0"/>
              <a:t>comissão eleitoral para cada escola</a:t>
            </a:r>
            <a:r>
              <a:rPr lang="pt-PT" dirty="0"/>
              <a:t> que:</a:t>
            </a:r>
          </a:p>
          <a:p>
            <a:pPr marL="0" indent="0" algn="ctr">
              <a:buNone/>
            </a:pPr>
            <a:endParaRPr lang="pt-PT" sz="2200" dirty="0"/>
          </a:p>
          <a:p>
            <a:pPr marL="0" indent="0" algn="ctr">
              <a:buNone/>
            </a:pPr>
            <a:r>
              <a:rPr lang="pt-PT" dirty="0"/>
              <a:t> </a:t>
            </a:r>
            <a:r>
              <a:rPr lang="pt-PT" cap="small" dirty="0"/>
              <a:t>Garante</a:t>
            </a:r>
            <a:r>
              <a:rPr lang="pt-PT" dirty="0"/>
              <a:t> a possibilidade de </a:t>
            </a:r>
            <a:r>
              <a:rPr lang="pt-PT" cap="small" dirty="0"/>
              <a:t>todos os alunos </a:t>
            </a:r>
            <a:r>
              <a:rPr lang="pt-PT" dirty="0"/>
              <a:t>do 3º ciclo e secundário </a:t>
            </a:r>
            <a:r>
              <a:rPr lang="pt-PT" cap="small" dirty="0"/>
              <a:t>votarem</a:t>
            </a:r>
            <a:r>
              <a:rPr lang="pt-PT" dirty="0"/>
              <a:t>,</a:t>
            </a:r>
          </a:p>
          <a:p>
            <a:pPr marL="0" indent="0" algn="ctr">
              <a:buNone/>
            </a:pPr>
            <a:r>
              <a:rPr lang="pt-PT" dirty="0"/>
              <a:t>Procede à </a:t>
            </a:r>
            <a:r>
              <a:rPr lang="pt-PT" cap="small" dirty="0"/>
              <a:t>contagem dos votos</a:t>
            </a:r>
          </a:p>
        </p:txBody>
      </p:sp>
      <p:pic>
        <p:nvPicPr>
          <p:cNvPr id="4" name="Picture 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2688"/>
            <a:ext cx="1506471" cy="1035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3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>
                <a:solidFill>
                  <a:srgbClr val="E87114"/>
                </a:solidFill>
              </a:rPr>
              <a:t/>
            </a:r>
            <a:br>
              <a:rPr lang="pt-PT" dirty="0">
                <a:solidFill>
                  <a:srgbClr val="E87114"/>
                </a:solidFill>
              </a:rPr>
            </a:br>
            <a:r>
              <a:rPr lang="pt-PT" dirty="0" smtClean="0">
                <a:solidFill>
                  <a:srgbClr val="E87114"/>
                </a:solidFill>
              </a:rPr>
              <a:t>DIVILGAÇÃO DE RESULTADOS</a:t>
            </a:r>
            <a:r>
              <a:rPr lang="pt-PT" dirty="0" smtClean="0">
                <a:solidFill>
                  <a:srgbClr val="0F6A4C"/>
                </a:solidFill>
              </a:rPr>
              <a:t> </a:t>
            </a:r>
            <a:endParaRPr lang="pt-PT" dirty="0">
              <a:solidFill>
                <a:srgbClr val="E87114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PT" dirty="0" smtClean="0"/>
              <a:t>14 </a:t>
            </a:r>
            <a:r>
              <a:rPr lang="pt-PT" dirty="0"/>
              <a:t>de </a:t>
            </a:r>
            <a:r>
              <a:rPr lang="pt-PT" dirty="0" smtClean="0"/>
              <a:t>Abril</a:t>
            </a:r>
            <a:endParaRPr lang="pt-PT" dirty="0"/>
          </a:p>
          <a:p>
            <a:pPr marL="0" indent="0" algn="ctr">
              <a:buNone/>
            </a:pPr>
            <a:r>
              <a:rPr lang="pt-PT" dirty="0"/>
              <a:t>São divulgados publicamente os resultados eleitorais de cada escola</a:t>
            </a:r>
          </a:p>
          <a:p>
            <a:pPr marL="0" indent="0" algn="ctr">
              <a:buNone/>
            </a:pPr>
            <a:endParaRPr lang="pt-PT" sz="2400" dirty="0"/>
          </a:p>
          <a:p>
            <a:pPr marL="0" indent="0" algn="ctr">
              <a:buNone/>
            </a:pPr>
            <a:r>
              <a:rPr lang="pt-PT" dirty="0"/>
              <a:t>Será conhecida a </a:t>
            </a:r>
          </a:p>
          <a:p>
            <a:pPr marL="0" indent="0" algn="ctr">
              <a:buNone/>
            </a:pPr>
            <a:r>
              <a:rPr lang="pt-PT" sz="5400" b="1" cap="small" dirty="0">
                <a:solidFill>
                  <a:srgbClr val="E87114"/>
                </a:solidFill>
              </a:rPr>
              <a:t>proposta vencedora </a:t>
            </a:r>
          </a:p>
          <a:p>
            <a:pPr marL="0" indent="0" algn="ctr">
              <a:buNone/>
            </a:pPr>
            <a:r>
              <a:rPr lang="pt-PT" dirty="0"/>
              <a:t>de cada escola!</a:t>
            </a:r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/>
              <a:t>[se só houver uma proposta a votação, a mesma só é considerada aprovada se obtiver 50% ou mais dos votos – ponto 3, do artigo7º, do Despacho nº436-A/2017  ]</a:t>
            </a:r>
          </a:p>
        </p:txBody>
      </p:sp>
    </p:spTree>
    <p:extLst>
      <p:ext uri="{BB962C8B-B14F-4D97-AF65-F5344CB8AC3E}">
        <p14:creationId xmlns:p14="http://schemas.microsoft.com/office/powerpoint/2010/main" val="240976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0F6A4C"/>
                </a:solidFill>
              </a:rPr>
              <a:t>PLANEAMENTO </a:t>
            </a:r>
            <a:r>
              <a:rPr lang="pt-PT" dirty="0">
                <a:solidFill>
                  <a:srgbClr val="0F6A4C"/>
                </a:solidFill>
              </a:rPr>
              <a:t/>
            </a:r>
            <a:br>
              <a:rPr lang="pt-PT" dirty="0">
                <a:solidFill>
                  <a:srgbClr val="0F6A4C"/>
                </a:solidFill>
              </a:rPr>
            </a:br>
            <a:r>
              <a:rPr lang="pt-PT" dirty="0">
                <a:solidFill>
                  <a:srgbClr val="0F6A4C"/>
                </a:solidFill>
              </a:rPr>
              <a:t>DA EXECUÇÃO DA MEDIDA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600200"/>
            <a:ext cx="799288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2400" b="1" cap="small" dirty="0"/>
              <a:t>Até 31 de Maio de </a:t>
            </a:r>
            <a:r>
              <a:rPr lang="pt-PT" sz="2400" b="1" cap="small" dirty="0" smtClean="0"/>
              <a:t>2025</a:t>
            </a:r>
            <a:endParaRPr lang="pt-PT" sz="2400" b="1" cap="small" dirty="0"/>
          </a:p>
          <a:p>
            <a:pPr marL="0" indent="0" algn="ctr">
              <a:buNone/>
            </a:pPr>
            <a:endParaRPr lang="pt-PT" sz="1800" b="1" cap="small" dirty="0"/>
          </a:p>
          <a:p>
            <a:pPr marL="0" indent="0" algn="ctr">
              <a:buNone/>
            </a:pPr>
            <a:r>
              <a:rPr lang="pt-PT" dirty="0"/>
              <a:t>a </a:t>
            </a:r>
            <a:r>
              <a:rPr lang="pt-PT" cap="small" dirty="0"/>
              <a:t>Diretora</a:t>
            </a:r>
            <a:r>
              <a:rPr lang="pt-PT" dirty="0"/>
              <a:t> e o </a:t>
            </a:r>
            <a:r>
              <a:rPr lang="pt-PT" cap="small" dirty="0"/>
              <a:t>Conselho Administrativo </a:t>
            </a:r>
          </a:p>
          <a:p>
            <a:pPr marL="0" indent="0" algn="ctr">
              <a:buNone/>
            </a:pPr>
            <a:r>
              <a:rPr lang="pt-PT" dirty="0"/>
              <a:t>incluem a </a:t>
            </a:r>
            <a:r>
              <a:rPr lang="pt-PT" cap="small" dirty="0"/>
              <a:t>proposta vencedora </a:t>
            </a:r>
            <a:r>
              <a:rPr lang="pt-PT" dirty="0"/>
              <a:t>de cada escola na sua </a:t>
            </a:r>
            <a:r>
              <a:rPr lang="pt-PT" cap="small" dirty="0"/>
              <a:t>programação de atividades</a:t>
            </a:r>
          </a:p>
          <a:p>
            <a:pPr marL="0" indent="0" algn="ctr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095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E87114"/>
                </a:solidFill>
              </a:rPr>
              <a:t>EXECUÇÃO DA MEDIDA </a:t>
            </a:r>
            <a:r>
              <a:rPr lang="pt-PT" dirty="0">
                <a:solidFill>
                  <a:srgbClr val="E87114"/>
                </a:solidFill>
              </a:rPr>
              <a:t>V</a:t>
            </a:r>
            <a:r>
              <a:rPr lang="pt-PT" dirty="0" smtClean="0">
                <a:solidFill>
                  <a:srgbClr val="E87114"/>
                </a:solidFill>
              </a:rPr>
              <a:t>ENCEDORA</a:t>
            </a:r>
            <a:endParaRPr lang="pt-PT" dirty="0">
              <a:solidFill>
                <a:srgbClr val="E87114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3921299"/>
          </a:xfrm>
        </p:spPr>
        <p:txBody>
          <a:bodyPr/>
          <a:lstStyle/>
          <a:p>
            <a:pPr marL="0" indent="0" algn="ctr">
              <a:buNone/>
            </a:pPr>
            <a:r>
              <a:rPr lang="pt-PT" b="1" cap="small" dirty="0" smtClean="0"/>
              <a:t>Até 31 de DEZEMBRO de 2025</a:t>
            </a:r>
            <a:endParaRPr lang="pt-PT" sz="2400" b="1" cap="small" dirty="0" smtClean="0"/>
          </a:p>
          <a:p>
            <a:pPr marL="0" indent="0" algn="ctr">
              <a:buNone/>
            </a:pPr>
            <a:r>
              <a:rPr lang="pt-PT" dirty="0" smtClean="0"/>
              <a:t>a </a:t>
            </a:r>
            <a:r>
              <a:rPr lang="pt-PT" cap="small" dirty="0" smtClean="0"/>
              <a:t>Diretora</a:t>
            </a:r>
            <a:r>
              <a:rPr lang="pt-PT" dirty="0" smtClean="0"/>
              <a:t> e o </a:t>
            </a:r>
            <a:r>
              <a:rPr lang="pt-PT" cap="small" dirty="0" smtClean="0"/>
              <a:t>Conselho Administrativo </a:t>
            </a:r>
          </a:p>
          <a:p>
            <a:pPr marL="0" indent="0" algn="ctr">
              <a:buNone/>
            </a:pPr>
            <a:r>
              <a:rPr lang="pt-PT" dirty="0" smtClean="0"/>
              <a:t>incluem a </a:t>
            </a:r>
            <a:r>
              <a:rPr lang="pt-PT" cap="small" dirty="0" smtClean="0"/>
              <a:t>proposta vencedora </a:t>
            </a:r>
            <a:r>
              <a:rPr lang="pt-PT" dirty="0" smtClean="0"/>
              <a:t>de cada escola na sua </a:t>
            </a:r>
            <a:r>
              <a:rPr lang="pt-PT" cap="small" dirty="0" smtClean="0"/>
              <a:t>programação de atividades</a:t>
            </a:r>
            <a:endParaRPr lang="pt-PT" cap="small" dirty="0"/>
          </a:p>
        </p:txBody>
      </p:sp>
    </p:spTree>
    <p:extLst>
      <p:ext uri="{BB962C8B-B14F-4D97-AF65-F5344CB8AC3E}">
        <p14:creationId xmlns:p14="http://schemas.microsoft.com/office/powerpoint/2010/main" val="282871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568961"/>
              </p:ext>
            </p:extLst>
          </p:nvPr>
        </p:nvGraphicFramePr>
        <p:xfrm>
          <a:off x="251520" y="849288"/>
          <a:ext cx="8496944" cy="5125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679"/>
                <a:gridCol w="4366265"/>
              </a:tblGrid>
              <a:tr h="690342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Sessão Pública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Divulgação</a:t>
                      </a:r>
                      <a:r>
                        <a:rPr lang="pt-PT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página web </a:t>
                      </a:r>
                      <a:r>
                        <a:rPr lang="pt-PT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AEMT</a:t>
                      </a:r>
                      <a:endParaRPr lang="pt-PT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90342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Desenvolvimento e apresentação das propostas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Até </a:t>
                      </a:r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de abril</a:t>
                      </a:r>
                      <a:r>
                        <a:rPr lang="pt-PT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para o email: geral @madeira torres.com  ou em</a:t>
                      </a:r>
                      <a:r>
                        <a:rPr lang="pt-PT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https://opescolas.pt</a:t>
                      </a:r>
                      <a:r>
                        <a:rPr lang="pt-PT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90342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Reunião da coordenação local – análise das propostas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de abril</a:t>
                      </a:r>
                      <a:endParaRPr lang="pt-PT" sz="1800" b="0" kern="1200" cap="small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90342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Reunião entre coordenação local e os proponentes 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e 7 de abril</a:t>
                      </a:r>
                      <a:endParaRPr lang="pt-PT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90342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Divulgação da lista das propostas aprovadas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de abril</a:t>
                      </a:r>
                      <a:endParaRPr lang="pt-PT" sz="1800" b="0" kern="1200" cap="small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4720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Promoção e divulgação das propostas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Entre 9 e 10 de abril</a:t>
                      </a:r>
                      <a:endParaRPr lang="pt-PT" sz="1800" b="0" kern="1200" cap="small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4720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Votação das propostas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t-PT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 de abril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4720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Divulgação dos resultados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de abril</a:t>
                      </a:r>
                      <a:endParaRPr lang="pt-PT" sz="1800" b="0" kern="1200" cap="small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4720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Planeamento da execução da medida 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Até 31 de maio 2025</a:t>
                      </a:r>
                      <a:endParaRPr lang="pt-PT" sz="1800" b="0" kern="1200" cap="small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4720"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Execução da medida vencedora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t-PT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Até 31 de </a:t>
                      </a:r>
                      <a:r>
                        <a:rPr lang="pt-PT" sz="1800" b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dezembro 2025</a:t>
                      </a:r>
                      <a:endParaRPr lang="pt-PT" sz="1800" b="0" kern="1200" cap="small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85923" y="202957"/>
            <a:ext cx="812158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PT" sz="2400" dirty="0">
                <a:solidFill>
                  <a:srgbClr val="E87114"/>
                </a:solidFill>
                <a:latin typeface="+mj-lt"/>
                <a:ea typeface="+mj-ea"/>
                <a:cs typeface="+mj-cs"/>
              </a:rPr>
              <a:t>ORÇAMENTO PARTICIPATIVO </a:t>
            </a:r>
            <a:r>
              <a:rPr lang="pt-PT" altLang="pt-PT" sz="2400" dirty="0" smtClean="0">
                <a:solidFill>
                  <a:srgbClr val="E87114"/>
                </a:solidFill>
                <a:latin typeface="+mj-lt"/>
                <a:ea typeface="+mj-ea"/>
                <a:cs typeface="+mj-cs"/>
              </a:rPr>
              <a:t>2025- </a:t>
            </a:r>
            <a:r>
              <a:rPr lang="pt-PT" altLang="pt-PT" sz="2400" dirty="0">
                <a:solidFill>
                  <a:srgbClr val="E87114"/>
                </a:solidFill>
                <a:latin typeface="+mj-lt"/>
                <a:ea typeface="+mj-ea"/>
                <a:cs typeface="+mj-cs"/>
              </a:rPr>
              <a:t>CRONOGRAMA (PFS e MT)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1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712968" cy="4878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963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Autofit/>
          </a:bodyPr>
          <a:lstStyle/>
          <a:p>
            <a:r>
              <a:rPr lang="pt-PT" sz="3600" dirty="0" smtClean="0">
                <a:solidFill>
                  <a:srgbClr val="0F6A4C"/>
                </a:solidFill>
              </a:rPr>
              <a:t>ORÇAMENTO PARTICIPATIVO DAS ESCOLAS 2025</a:t>
            </a:r>
            <a:endParaRPr lang="pt-PT" sz="3600" dirty="0">
              <a:solidFill>
                <a:srgbClr val="0F6A4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0" indent="0" algn="ctr">
              <a:buNone/>
            </a:pPr>
            <a:r>
              <a:rPr lang="pt-PT" sz="3600" dirty="0" smtClean="0">
                <a:solidFill>
                  <a:srgbClr val="E87114"/>
                </a:solidFill>
              </a:rPr>
              <a:t>ESCOLA PADRE FRANCISCO SOARES</a:t>
            </a:r>
          </a:p>
          <a:p>
            <a:pPr marL="0" indent="0" algn="ctr">
              <a:buNone/>
            </a:pPr>
            <a:r>
              <a:rPr lang="pt-PT" sz="3600" dirty="0" smtClean="0">
                <a:solidFill>
                  <a:srgbClr val="E87114"/>
                </a:solidFill>
              </a:rPr>
              <a:t>ESCOLA MADEIRA TORRES</a:t>
            </a:r>
          </a:p>
          <a:p>
            <a:pPr marL="0" indent="0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b="1" dirty="0" smtClean="0">
                <a:solidFill>
                  <a:srgbClr val="0F6A4C"/>
                </a:solidFill>
              </a:rPr>
              <a:t>Participa no desenvolvimento de um projeto que contribua para a melhoria da tua escola</a:t>
            </a:r>
            <a:endParaRPr lang="pt-PT" b="1" dirty="0">
              <a:solidFill>
                <a:srgbClr val="0F6A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32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0F6A4C"/>
                </a:solidFill>
              </a:rPr>
              <a:t>DESENVOLVIMENTO DAS PROPOSTAS</a:t>
            </a:r>
            <a:endParaRPr lang="pt-PT" dirty="0">
              <a:solidFill>
                <a:srgbClr val="0F6A4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dirty="0" smtClean="0"/>
              <a:t>NA ESCOLA PADRE FRANCISCO SOARES</a:t>
            </a:r>
          </a:p>
          <a:p>
            <a:pPr marL="0" indent="0">
              <a:buNone/>
            </a:pPr>
            <a:endParaRPr lang="pt-PT" sz="1200" dirty="0" smtClean="0"/>
          </a:p>
          <a:p>
            <a:pPr marL="0" indent="0" algn="ctr">
              <a:buNone/>
            </a:pPr>
            <a:r>
              <a:rPr lang="pt-PT" b="1" cap="small" dirty="0" smtClean="0"/>
              <a:t>Alunos do 7º e 8º anos</a:t>
            </a:r>
            <a:r>
              <a:rPr lang="pt-PT" dirty="0" smtClean="0"/>
              <a:t> </a:t>
            </a:r>
          </a:p>
          <a:p>
            <a:pPr marL="0" indent="0" algn="ctr">
              <a:buNone/>
            </a:pPr>
            <a:endParaRPr lang="pt-PT" sz="1800" dirty="0" smtClean="0"/>
          </a:p>
          <a:p>
            <a:pPr marL="0" indent="0" algn="ctr">
              <a:buNone/>
            </a:pPr>
            <a:r>
              <a:rPr lang="pt-PT" dirty="0" smtClean="0"/>
              <a:t>com o apoio do </a:t>
            </a:r>
            <a:r>
              <a:rPr lang="pt-PT" b="1" cap="small" dirty="0"/>
              <a:t>D</a:t>
            </a:r>
            <a:r>
              <a:rPr lang="pt-PT" b="1" cap="small" dirty="0" smtClean="0"/>
              <a:t>iretor de Turma</a:t>
            </a:r>
            <a:r>
              <a:rPr lang="pt-PT" dirty="0" smtClean="0"/>
              <a:t>, </a:t>
            </a:r>
          </a:p>
          <a:p>
            <a:pPr marL="0" indent="0" algn="ctr">
              <a:buNone/>
            </a:pPr>
            <a:r>
              <a:rPr lang="pt-PT" dirty="0" smtClean="0"/>
              <a:t>bem como da </a:t>
            </a:r>
            <a:r>
              <a:rPr lang="pt-PT" b="1" cap="small" dirty="0" smtClean="0"/>
              <a:t>coordenadora local da medida</a:t>
            </a:r>
            <a:r>
              <a:rPr lang="pt-PT" dirty="0" smtClean="0"/>
              <a:t>, professora </a:t>
            </a:r>
            <a:r>
              <a:rPr lang="pt-PT" b="1" cap="small" dirty="0" smtClean="0"/>
              <a:t>Paula Martins </a:t>
            </a:r>
            <a:r>
              <a:rPr lang="pt-PT" sz="1800" dirty="0" smtClean="0"/>
              <a:t>(paula.martins@madeiratorres.com</a:t>
            </a:r>
            <a:r>
              <a:rPr lang="pt-PT" sz="1800" dirty="0"/>
              <a:t>)</a:t>
            </a:r>
            <a:r>
              <a:rPr lang="pt-PT" sz="1800" b="1" cap="small" dirty="0"/>
              <a:t> </a:t>
            </a:r>
            <a:r>
              <a:rPr lang="pt-PT" dirty="0" smtClean="0"/>
              <a:t>, </a:t>
            </a:r>
          </a:p>
          <a:p>
            <a:pPr marL="0" indent="0" algn="ctr">
              <a:buNone/>
            </a:pPr>
            <a:r>
              <a:rPr lang="pt-PT" dirty="0" smtClean="0"/>
              <a:t>coadjuvada pelo professora </a:t>
            </a:r>
            <a:r>
              <a:rPr lang="pt-PT" b="1" cap="small" dirty="0" smtClean="0"/>
              <a:t>Paula Matos </a:t>
            </a:r>
            <a:r>
              <a:rPr lang="pt-PT" sz="1800" dirty="0" smtClean="0"/>
              <a:t>(paula.matos@madeiratorres.com</a:t>
            </a:r>
            <a:r>
              <a:rPr lang="pt-PT" sz="1800" dirty="0"/>
              <a:t>)</a:t>
            </a:r>
            <a:r>
              <a:rPr lang="pt-PT" sz="1800" b="1" cap="small" dirty="0"/>
              <a:t> </a:t>
            </a:r>
            <a:endParaRPr lang="pt-PT" sz="1800" b="1" cap="small" dirty="0" smtClean="0"/>
          </a:p>
        </p:txBody>
      </p:sp>
    </p:spTree>
    <p:extLst>
      <p:ext uri="{BB962C8B-B14F-4D97-AF65-F5344CB8AC3E}">
        <p14:creationId xmlns:p14="http://schemas.microsoft.com/office/powerpoint/2010/main" val="283649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0F6A4C"/>
                </a:solidFill>
              </a:rPr>
              <a:t>DESENVOLVIMENTO DAS PROPOSTAS</a:t>
            </a:r>
            <a:endParaRPr lang="pt-PT" dirty="0">
              <a:solidFill>
                <a:srgbClr val="0F6A4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dirty="0" smtClean="0"/>
              <a:t>NA ESCOLA MADEIRA TORRES</a:t>
            </a:r>
          </a:p>
          <a:p>
            <a:pPr marL="0" indent="0">
              <a:buNone/>
            </a:pPr>
            <a:endParaRPr lang="pt-PT" sz="1200" dirty="0" smtClean="0"/>
          </a:p>
          <a:p>
            <a:pPr marL="0" indent="0" algn="ctr">
              <a:buNone/>
            </a:pPr>
            <a:r>
              <a:rPr lang="pt-PT" b="1" cap="small" dirty="0" smtClean="0"/>
              <a:t>Alunos do 9º Ano e do Ensino </a:t>
            </a:r>
            <a:r>
              <a:rPr lang="pt-PT" b="1" cap="small" dirty="0"/>
              <a:t>S</a:t>
            </a:r>
            <a:r>
              <a:rPr lang="pt-PT" b="1" cap="small" dirty="0" smtClean="0"/>
              <a:t>ecundário</a:t>
            </a:r>
            <a:endParaRPr lang="pt-PT" dirty="0" smtClean="0"/>
          </a:p>
          <a:p>
            <a:pPr marL="0" indent="0" algn="ctr">
              <a:buNone/>
            </a:pPr>
            <a:endParaRPr lang="pt-PT" sz="1800" dirty="0" smtClean="0"/>
          </a:p>
          <a:p>
            <a:pPr marL="0" indent="0" algn="ctr">
              <a:buNone/>
            </a:pPr>
            <a:r>
              <a:rPr lang="pt-PT" dirty="0" smtClean="0"/>
              <a:t>com o apoio do </a:t>
            </a:r>
          </a:p>
          <a:p>
            <a:pPr marL="0" indent="0" algn="ctr">
              <a:buNone/>
            </a:pPr>
            <a:r>
              <a:rPr lang="pt-PT" b="1" cap="small" dirty="0" smtClean="0"/>
              <a:t>Diretor </a:t>
            </a:r>
            <a:r>
              <a:rPr lang="pt-PT" b="1" cap="small" dirty="0"/>
              <a:t>de Turma </a:t>
            </a:r>
            <a:r>
              <a:rPr lang="pt-PT" dirty="0" smtClean="0"/>
              <a:t> </a:t>
            </a:r>
          </a:p>
          <a:p>
            <a:pPr marL="0" indent="0" algn="ctr">
              <a:buNone/>
            </a:pPr>
            <a:endParaRPr lang="pt-PT" sz="800" dirty="0" smtClean="0"/>
          </a:p>
          <a:p>
            <a:pPr marL="0" indent="0" algn="ctr">
              <a:buNone/>
            </a:pPr>
            <a:r>
              <a:rPr lang="pt-PT" dirty="0" smtClean="0"/>
              <a:t>bem como da </a:t>
            </a:r>
            <a:r>
              <a:rPr lang="pt-PT" b="1" cap="small" dirty="0" smtClean="0"/>
              <a:t>coordenadora local da medida</a:t>
            </a:r>
            <a:r>
              <a:rPr lang="pt-PT" dirty="0" smtClean="0"/>
              <a:t>, professora </a:t>
            </a:r>
            <a:r>
              <a:rPr lang="pt-PT" b="1" cap="small" dirty="0" smtClean="0"/>
              <a:t>Rita Santos </a:t>
            </a:r>
            <a:r>
              <a:rPr lang="pt-PT" sz="1900" dirty="0" smtClean="0"/>
              <a:t>(rita.santos@madeiratorres.com), </a:t>
            </a:r>
          </a:p>
          <a:p>
            <a:pPr marL="0" indent="0" algn="ctr">
              <a:buNone/>
            </a:pPr>
            <a:r>
              <a:rPr lang="pt-PT" dirty="0" smtClean="0"/>
              <a:t>coadjuvada pelo professora Palmira Galvão </a:t>
            </a:r>
            <a:r>
              <a:rPr lang="pt-PT" sz="1900" dirty="0" smtClean="0"/>
              <a:t>(palmira.galvão@madeiratorres.com</a:t>
            </a:r>
            <a:r>
              <a:rPr lang="pt-PT" sz="1900" dirty="0"/>
              <a:t>)</a:t>
            </a:r>
            <a:r>
              <a:rPr lang="pt-PT" sz="1900" b="1" cap="smal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588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0F6A4C"/>
                </a:solidFill>
              </a:rPr>
              <a:t>DESENVOLVIMENTO DAS PROPOSTAS</a:t>
            </a:r>
            <a:endParaRPr lang="pt-PT" dirty="0">
              <a:solidFill>
                <a:srgbClr val="0F6A4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dirty="0" smtClean="0"/>
              <a:t>Devem </a:t>
            </a:r>
            <a:r>
              <a:rPr lang="pt-PT" b="1" cap="small" dirty="0" smtClean="0"/>
              <a:t>identificar</a:t>
            </a:r>
            <a:r>
              <a:rPr lang="pt-PT" cap="small" dirty="0" smtClean="0"/>
              <a:t> </a:t>
            </a:r>
            <a:r>
              <a:rPr lang="pt-PT" dirty="0" smtClean="0"/>
              <a:t>claramente a </a:t>
            </a:r>
          </a:p>
          <a:p>
            <a:pPr marL="0" indent="0" algn="ctr">
              <a:buNone/>
            </a:pPr>
            <a:r>
              <a:rPr lang="pt-PT" b="1" cap="small" dirty="0" smtClean="0"/>
              <a:t>melhoria pretendida na escola</a:t>
            </a:r>
          </a:p>
          <a:p>
            <a:pPr marL="0" indent="0" algn="ctr">
              <a:buNone/>
            </a:pPr>
            <a:endParaRPr lang="pt-PT" sz="2000" b="1" cap="small" dirty="0" smtClean="0"/>
          </a:p>
          <a:p>
            <a:pPr marL="0" indent="0" algn="ctr">
              <a:buNone/>
            </a:pPr>
            <a:r>
              <a:rPr lang="pt-PT" dirty="0" smtClean="0"/>
              <a:t>Através da aquisição de bens ou serviços que </a:t>
            </a:r>
            <a:r>
              <a:rPr lang="pt-PT" b="1" cap="small" dirty="0" smtClean="0"/>
              <a:t>beneficiem o espaço escolar </a:t>
            </a:r>
            <a:r>
              <a:rPr lang="pt-PT" dirty="0" smtClean="0"/>
              <a:t>ou a </a:t>
            </a:r>
            <a:r>
              <a:rPr lang="pt-PT" b="1" cap="small" dirty="0" smtClean="0"/>
              <a:t>sua utilização </a:t>
            </a:r>
          </a:p>
          <a:p>
            <a:pPr marL="0" indent="0" algn="ctr">
              <a:buNone/>
            </a:pPr>
            <a:r>
              <a:rPr lang="pt-PT" dirty="0" smtClean="0"/>
              <a:t>ou que se destinem a</a:t>
            </a:r>
          </a:p>
          <a:p>
            <a:pPr marL="0" indent="0">
              <a:buNone/>
            </a:pPr>
            <a:r>
              <a:rPr lang="pt-PT" dirty="0" smtClean="0"/>
              <a:t> </a:t>
            </a:r>
            <a:r>
              <a:rPr lang="pt-PT" b="1" cap="small" dirty="0" smtClean="0"/>
              <a:t>melhorar os processos de ensino e aprendizage</a:t>
            </a:r>
            <a:r>
              <a:rPr lang="pt-PT" b="1" cap="small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97758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0F6A4C"/>
                </a:solidFill>
              </a:rPr>
              <a:t>DESENVOLVIMENTO DAS PROPOSTAS</a:t>
            </a:r>
            <a:endParaRPr lang="pt-PT" dirty="0">
              <a:solidFill>
                <a:srgbClr val="0F6A4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4968552"/>
          </a:xfrm>
          <a:ln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PT" cap="small" dirty="0" smtClean="0"/>
              <a:t>FINANCIAMENTO</a:t>
            </a:r>
          </a:p>
          <a:p>
            <a:pPr marL="0" indent="0" algn="ctr">
              <a:buNone/>
            </a:pPr>
            <a:endParaRPr lang="pt-PT" sz="1100" cap="small" dirty="0" smtClean="0">
              <a:solidFill>
                <a:srgbClr val="0F6A4C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t-PT" sz="2800" b="1" cap="small" dirty="0" smtClean="0">
                <a:solidFill>
                  <a:srgbClr val="0F6A4C"/>
                </a:solidFill>
              </a:rPr>
              <a:t>Ministério da Educação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t-PT" b="1" cap="small" dirty="0" smtClean="0"/>
              <a:t> </a:t>
            </a:r>
            <a:r>
              <a:rPr lang="pt-PT" sz="2400" cap="small" dirty="0" smtClean="0"/>
              <a:t>1 € </a:t>
            </a:r>
            <a:r>
              <a:rPr lang="pt-PT" sz="2400" dirty="0" smtClean="0"/>
              <a:t>por cada aluno do 3º ciclo e/ou ensino secundário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t-PT" sz="2400" b="1" cap="small" dirty="0" smtClean="0"/>
              <a:t>Padre Francisco Soares            Madeira Torres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t-PT" sz="2400" b="1" cap="small" dirty="0" smtClean="0"/>
              <a:t>         500 €                                   1126 €</a:t>
            </a:r>
          </a:p>
          <a:p>
            <a:pPr marL="0" indent="0" algn="ctr">
              <a:spcBef>
                <a:spcPts val="0"/>
              </a:spcBef>
              <a:buNone/>
            </a:pPr>
            <a:endParaRPr lang="pt-PT" sz="1300" dirty="0" smtClean="0"/>
          </a:p>
          <a:p>
            <a:pPr marL="0" indent="0" algn="ctr">
              <a:spcBef>
                <a:spcPts val="0"/>
              </a:spcBef>
              <a:buNone/>
            </a:pPr>
            <a:endParaRPr lang="pt-PT" sz="1400" cap="sm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pt-PT" sz="2800" b="1" cap="small" dirty="0" smtClean="0">
                <a:solidFill>
                  <a:srgbClr val="0F6A4C"/>
                </a:solidFill>
              </a:rPr>
              <a:t>Direção da Escola e o Conselho Administrativo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t-PT" sz="2400" dirty="0" smtClean="0"/>
              <a:t>Deliberaram atribuir um financiamento suplementar de igual valor, perfaz um total:</a:t>
            </a:r>
          </a:p>
          <a:p>
            <a:pPr marL="0" indent="0" algn="ctr">
              <a:spcBef>
                <a:spcPts val="0"/>
              </a:spcBef>
              <a:buNone/>
            </a:pPr>
            <a:endParaRPr lang="pt-PT" sz="2400" dirty="0" smtClean="0"/>
          </a:p>
          <a:p>
            <a:pPr marL="0" indent="0" algn="ctr">
              <a:spcBef>
                <a:spcPts val="0"/>
              </a:spcBef>
              <a:buNone/>
            </a:pPr>
            <a:endParaRPr lang="pt-PT" sz="1600" cap="small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pt-PT" b="1" cap="small" dirty="0" smtClean="0">
                <a:solidFill>
                  <a:srgbClr val="E87114"/>
                </a:solidFill>
              </a:rPr>
              <a:t>Padre Francisco Soares            Madeira Torres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t-PT" b="1" cap="small" dirty="0" smtClean="0">
                <a:solidFill>
                  <a:srgbClr val="E87114"/>
                </a:solidFill>
              </a:rPr>
              <a:t>  </a:t>
            </a:r>
            <a:r>
              <a:rPr lang="pt-PT" b="1" cap="small" dirty="0" smtClean="0"/>
              <a:t>1000 €                                      2252 </a:t>
            </a:r>
            <a:r>
              <a:rPr lang="pt-PT" b="1" cap="small" dirty="0"/>
              <a:t>€</a:t>
            </a:r>
          </a:p>
          <a:p>
            <a:pPr marL="0" indent="0" algn="ctr">
              <a:spcBef>
                <a:spcPts val="0"/>
              </a:spcBef>
              <a:buNone/>
            </a:pPr>
            <a:endParaRPr lang="pt-PT" sz="2400" cap="small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pt-PT" sz="2800" b="1" dirty="0" smtClean="0"/>
              <a:t>Os proponentes podem angariar fundos para complementar o valor disponível para cada escola</a:t>
            </a:r>
            <a:r>
              <a:rPr lang="pt-PT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296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0F6A4C"/>
                </a:solidFill>
              </a:rPr>
              <a:t>DESENVOLVIMENTO DAS PROPOSTAS</a:t>
            </a:r>
            <a:endParaRPr lang="pt-PT" dirty="0">
              <a:solidFill>
                <a:srgbClr val="0F6A4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b="1" cap="small" dirty="0" smtClean="0"/>
              <a:t>Produção de um texto </a:t>
            </a:r>
          </a:p>
          <a:p>
            <a:pPr marL="0" indent="0" algn="ctr">
              <a:buNone/>
            </a:pPr>
            <a:r>
              <a:rPr lang="pt-PT" sz="2800" dirty="0" smtClean="0"/>
              <a:t>[até 1000 palavras, com ou sem imagens]</a:t>
            </a:r>
          </a:p>
          <a:p>
            <a:pPr marL="0" indent="0" algn="ctr">
              <a:buNone/>
            </a:pPr>
            <a:endParaRPr lang="pt-PT" sz="1100" dirty="0" smtClean="0"/>
          </a:p>
          <a:p>
            <a:pPr marL="0" indent="0" algn="ctr">
              <a:buNone/>
            </a:pPr>
            <a:r>
              <a:rPr lang="pt-PT" dirty="0" smtClean="0"/>
              <a:t>No </a:t>
            </a:r>
            <a:r>
              <a:rPr lang="pt-PT" smtClean="0"/>
              <a:t>texto devem estar referidas expressamente:</a:t>
            </a:r>
            <a:endParaRPr lang="pt-PT" dirty="0" smtClean="0"/>
          </a:p>
          <a:p>
            <a:pPr marL="0" indent="0" algn="ctr">
              <a:buNone/>
            </a:pPr>
            <a:r>
              <a:rPr lang="pt-PT" dirty="0"/>
              <a:t>a</a:t>
            </a:r>
            <a:r>
              <a:rPr lang="pt-PT" dirty="0" smtClean="0"/>
              <a:t> </a:t>
            </a:r>
            <a:r>
              <a:rPr lang="pt-PT" b="1" cap="small" dirty="0" smtClean="0"/>
              <a:t>compatibilidade</a:t>
            </a:r>
            <a:r>
              <a:rPr lang="pt-PT" dirty="0" smtClean="0"/>
              <a:t> da proposta com outras medidas em curso na escola</a:t>
            </a:r>
          </a:p>
          <a:p>
            <a:pPr marL="0" indent="0" algn="ctr">
              <a:buNone/>
            </a:pPr>
            <a:r>
              <a:rPr lang="pt-PT" dirty="0"/>
              <a:t>a</a:t>
            </a:r>
            <a:r>
              <a:rPr lang="pt-PT" dirty="0" smtClean="0"/>
              <a:t> estimativa dos custos/orçamento</a:t>
            </a:r>
          </a:p>
          <a:p>
            <a:pPr marL="0" indent="0" algn="ctr">
              <a:buNone/>
            </a:pPr>
            <a:r>
              <a:rPr lang="pt-PT" dirty="0"/>
              <a:t>a</a:t>
            </a:r>
            <a:r>
              <a:rPr lang="pt-PT" dirty="0" smtClean="0"/>
              <a:t> sua </a:t>
            </a:r>
            <a:r>
              <a:rPr lang="pt-PT" b="1" cap="small" dirty="0" smtClean="0"/>
              <a:t>exequibilidade</a:t>
            </a:r>
            <a:r>
              <a:rPr lang="pt-PT" dirty="0" smtClean="0"/>
              <a:t> com o financiamento disponibilizado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9173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0F6A4C"/>
                </a:solidFill>
              </a:rPr>
              <a:t>DESENVOLVIMENTO DAS PROPOSTAS</a:t>
            </a:r>
            <a:endParaRPr lang="pt-PT" dirty="0">
              <a:solidFill>
                <a:srgbClr val="0F6A4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t-PT" dirty="0" smtClean="0"/>
              <a:t>Cada proposta é </a:t>
            </a:r>
            <a:r>
              <a:rPr lang="pt-PT" b="1" cap="small" dirty="0" smtClean="0"/>
              <a:t>subscrita individualmente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t-PT" b="1" cap="small" dirty="0" smtClean="0"/>
              <a:t> </a:t>
            </a:r>
            <a:r>
              <a:rPr lang="pt-PT" dirty="0" smtClean="0"/>
              <a:t>ou em </a:t>
            </a:r>
            <a:r>
              <a:rPr lang="pt-PT" b="1" cap="small" dirty="0" smtClean="0"/>
              <a:t>grupo </a:t>
            </a:r>
            <a:r>
              <a:rPr lang="pt-PT" sz="2800" dirty="0" smtClean="0"/>
              <a:t>(máximo de 5 alunos)</a:t>
            </a:r>
          </a:p>
          <a:p>
            <a:pPr marL="0" indent="0" algn="ctr">
              <a:spcBef>
                <a:spcPts val="0"/>
              </a:spcBef>
              <a:buNone/>
            </a:pPr>
            <a:endParaRPr lang="pt-PT" sz="18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pt-PT" dirty="0" smtClean="0"/>
              <a:t>E tem de </a:t>
            </a:r>
            <a:r>
              <a:rPr lang="pt-PT" b="1" cap="small" dirty="0" smtClean="0"/>
              <a:t>ser apoiada </a:t>
            </a:r>
            <a:r>
              <a:rPr lang="pt-PT" dirty="0" smtClean="0"/>
              <a:t>por, pelo menos,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t-PT" b="1" cap="small" dirty="0" smtClean="0"/>
              <a:t>5% dos alunos da escola</a:t>
            </a:r>
          </a:p>
          <a:p>
            <a:pPr marL="0" indent="0" algn="ctr">
              <a:spcBef>
                <a:spcPts val="0"/>
              </a:spcBef>
              <a:buNone/>
            </a:pPr>
            <a:endParaRPr lang="pt-PT" sz="2400" b="1" cap="small" dirty="0" smtClean="0"/>
          </a:p>
          <a:p>
            <a:pPr marL="0" indent="0" algn="ctr">
              <a:buNone/>
            </a:pPr>
            <a:r>
              <a:rPr lang="pt-PT" sz="2500" b="1" dirty="0" smtClean="0">
                <a:solidFill>
                  <a:srgbClr val="E87114"/>
                </a:solidFill>
              </a:rPr>
              <a:t>PADRE FRANCISCO SOARES              MADEIRA TORRES</a:t>
            </a:r>
          </a:p>
          <a:p>
            <a:pPr marL="0" indent="0" algn="ctr">
              <a:buNone/>
            </a:pPr>
            <a:r>
              <a:rPr lang="pt-PT" sz="2500" b="1" dirty="0"/>
              <a:t>          </a:t>
            </a:r>
            <a:r>
              <a:rPr lang="pt-PT" sz="2500" b="1" dirty="0" smtClean="0"/>
              <a:t>[391 </a:t>
            </a:r>
            <a:r>
              <a:rPr lang="pt-PT" sz="2500" b="1" dirty="0"/>
              <a:t>* 5% = </a:t>
            </a:r>
            <a:r>
              <a:rPr lang="pt-PT" sz="2500" b="1" dirty="0" smtClean="0"/>
              <a:t>20 ALUNOS]         [1126 * 5% = 57 ALUNOS]</a:t>
            </a:r>
            <a:endParaRPr lang="pt-PT" sz="2500" b="1" dirty="0"/>
          </a:p>
        </p:txBody>
      </p:sp>
    </p:spTree>
    <p:extLst>
      <p:ext uri="{BB962C8B-B14F-4D97-AF65-F5344CB8AC3E}">
        <p14:creationId xmlns:p14="http://schemas.microsoft.com/office/powerpoint/2010/main" val="267526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790</Words>
  <Application>Microsoft Office PowerPoint</Application>
  <PresentationFormat>Apresentação no Ecrã (4:3)</PresentationFormat>
  <Paragraphs>157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0" baseType="lpstr">
      <vt:lpstr>Tema do Office</vt:lpstr>
      <vt:lpstr> MARÇO 2025</vt:lpstr>
      <vt:lpstr>Apresentação do PowerPoint</vt:lpstr>
      <vt:lpstr>ORÇAMENTO PARTICIPATIVO DAS ESCOLAS 2025</vt:lpstr>
      <vt:lpstr>DESENVOLVIMENTO DAS PROPOSTAS</vt:lpstr>
      <vt:lpstr>DESENVOLVIMENTO DAS PROPOSTAS</vt:lpstr>
      <vt:lpstr>DESENVOLVIMENTO DAS PROPOSTAS</vt:lpstr>
      <vt:lpstr>DESENVOLVIMENTO DAS PROPOSTAS</vt:lpstr>
      <vt:lpstr>DESENVOLVIMENTO DAS PROPOSTAS</vt:lpstr>
      <vt:lpstr>DESENVOLVIMENTO DAS PROPOSTAS</vt:lpstr>
      <vt:lpstr> ENTREGA DAS PROPOSTAS 2 de Abril </vt:lpstr>
      <vt:lpstr>ANÁLISE DAS PROPOSTAS</vt:lpstr>
      <vt:lpstr>DISCUSSÃO DAS PROPOSTAS  </vt:lpstr>
      <vt:lpstr>DIVULGAÇÃO DA LISTA DE PROPOSTAS</vt:lpstr>
      <vt:lpstr>PROMOÇÃO E DIVULGAÇÃO  DAS PROPOSTAS APROVADAS</vt:lpstr>
      <vt:lpstr>          VOTAÇÃO DAS PROPOSTAS</vt:lpstr>
      <vt:lpstr> DIVILGAÇÃO DE RESULTADOS </vt:lpstr>
      <vt:lpstr>PLANEAMENTO  DA EXECUÇÃO DA MEDIDA</vt:lpstr>
      <vt:lpstr>EXECUÇÃO DA MEDIDA VENCEDORA</vt:lpstr>
      <vt:lpstr>Apresentação do PowerPoint</vt:lpstr>
    </vt:vector>
  </TitlesOfParts>
  <Company>AEMT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Constança</dc:creator>
  <cp:lastModifiedBy>Rita Santos</cp:lastModifiedBy>
  <cp:revision>101</cp:revision>
  <cp:lastPrinted>2025-03-21T15:41:53Z</cp:lastPrinted>
  <dcterms:created xsi:type="dcterms:W3CDTF">2017-01-29T14:22:49Z</dcterms:created>
  <dcterms:modified xsi:type="dcterms:W3CDTF">2025-03-21T15:45:38Z</dcterms:modified>
</cp:coreProperties>
</file>