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67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69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47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3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6/11/2024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9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7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40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0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8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0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7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97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tonerd.it/venezia-festival-cinema-202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B7274-7850-5568-2CE0-04F6DD716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r>
              <a:rPr lang="pt-PT" dirty="0"/>
              <a:t>Plano Nacional de Cinema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6D9A2-CC88-182A-7260-99EFA7E62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369" y="4630739"/>
            <a:ext cx="5617794" cy="865494"/>
          </a:xfrm>
        </p:spPr>
        <p:txBody>
          <a:bodyPr anchor="t">
            <a:normAutofit/>
          </a:bodyPr>
          <a:lstStyle/>
          <a:p>
            <a:pPr algn="ctr"/>
            <a:r>
              <a:rPr lang="pt-PT" dirty="0"/>
              <a:t>2023-2024</a:t>
            </a: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8919A838-2215-628A-259C-919FFB8B5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0" r="40816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3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Content Placeholder 4" descr="A red carpet on a building&#10;&#10;Description automatically generated">
            <a:extLst>
              <a:ext uri="{FF2B5EF4-FFF2-40B4-BE49-F238E27FC236}">
                <a16:creationId xmlns:a16="http://schemas.microsoft.com/office/drawing/2014/main" id="{8472D839-3603-D7DC-8D9E-29E681A54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448" r="8544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59809-4530-DF28-891E-7ED8639F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pt-PT" dirty="0"/>
              <a:t>Atividades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26CEB8-3CD0-0EBA-6D9F-3F24155DC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525" y="1949193"/>
            <a:ext cx="5368525" cy="3989489"/>
          </a:xfrm>
        </p:spPr>
        <p:txBody>
          <a:bodyPr>
            <a:normAutofit/>
          </a:bodyPr>
          <a:lstStyle/>
          <a:p>
            <a:r>
              <a:rPr lang="pt-PT" b="1" i="1" dirty="0"/>
              <a:t>Festival Cinanima: </a:t>
            </a:r>
            <a:r>
              <a:rPr lang="pt-PT" dirty="0"/>
              <a:t>exibição de filmes de animação com a participação de 350 alunos do 1º e 2º ciclo do agrupamento.</a:t>
            </a:r>
          </a:p>
          <a:p>
            <a:endParaRPr lang="pt-PT" dirty="0"/>
          </a:p>
          <a:p>
            <a:r>
              <a:rPr lang="pt-PT" b="1" dirty="0"/>
              <a:t>Teatro Interativo </a:t>
            </a:r>
            <a:r>
              <a:rPr lang="pt-PT" b="1" i="1" dirty="0"/>
              <a:t>Lanterna Mágica</a:t>
            </a:r>
            <a:r>
              <a:rPr lang="pt-PT" dirty="0"/>
              <a:t>: alunos com Programa Educativo Individual</a:t>
            </a:r>
          </a:p>
          <a:p>
            <a:r>
              <a:rPr lang="pt-PT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7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2B7FB50A-E1BD-855D-C43A-DE067070E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r="12425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10BD4-E192-27FE-A21A-82C37EE8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pt-PT" dirty="0" err="1"/>
              <a:t>CineClub</a:t>
            </a:r>
            <a:r>
              <a:rPr lang="pt-PT" dirty="0"/>
              <a:t> IndieLisboa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D9C0A-34E7-E15D-F171-43492D72B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t-PT" sz="1500"/>
              <a:t>Exibição do filme </a:t>
            </a:r>
            <a:r>
              <a:rPr lang="fr-FR" sz="1500" b="1" i="1" err="1"/>
              <a:t>Bostofrio</a:t>
            </a:r>
            <a:r>
              <a:rPr lang="fr-FR" sz="1500" b="1" i="1"/>
              <a:t>, où le ciel rejoint la terre </a:t>
            </a:r>
            <a:r>
              <a:rPr lang="fr-FR" sz="1500"/>
              <a:t>do </a:t>
            </a:r>
            <a:r>
              <a:rPr lang="pt-PT" sz="1500"/>
              <a:t>realizador </a:t>
            </a:r>
            <a:r>
              <a:rPr lang="pt-BR" sz="1500"/>
              <a:t>Paulo Carneiro, com a presença do mesmo. </a:t>
            </a:r>
          </a:p>
          <a:p>
            <a:pPr>
              <a:lnSpc>
                <a:spcPct val="130000"/>
              </a:lnSpc>
            </a:pPr>
            <a:r>
              <a:rPr lang="pt-BR" sz="1500"/>
              <a:t> Documentário | 2018 |Portugal | 70’</a:t>
            </a:r>
            <a:endParaRPr lang="fr-FR" sz="1500" b="1" i="1"/>
          </a:p>
          <a:p>
            <a:pPr>
              <a:lnSpc>
                <a:spcPct val="13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7231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0ACA6C3-F2FA-4894-85C1-9FA60510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6922BA5-6683-4195-97C3-F3D2A0BB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26626" y="-5026319"/>
            <a:ext cx="2138900" cy="12191541"/>
          </a:xfrm>
          <a:custGeom>
            <a:avLst/>
            <a:gdLst>
              <a:gd name="connsiteX0" fmla="*/ 0 w 2382867"/>
              <a:gd name="connsiteY0" fmla="*/ 12191541 h 12191541"/>
              <a:gd name="connsiteX1" fmla="*/ 0 w 2382867"/>
              <a:gd name="connsiteY1" fmla="*/ 0 h 12191541"/>
              <a:gd name="connsiteX2" fmla="*/ 1758230 w 2382867"/>
              <a:gd name="connsiteY2" fmla="*/ 0 h 12191541"/>
              <a:gd name="connsiteX3" fmla="*/ 1849759 w 2382867"/>
              <a:gd name="connsiteY3" fmla="*/ 405062 h 12191541"/>
              <a:gd name="connsiteX4" fmla="*/ 2382867 w 2382867"/>
              <a:gd name="connsiteY4" fmla="*/ 6524518 h 12191541"/>
              <a:gd name="connsiteX5" fmla="*/ 1334945 w 2382867"/>
              <a:gd name="connsiteY5" fmla="*/ 12017007 h 12191541"/>
              <a:gd name="connsiteX6" fmla="*/ 1268170 w 2382867"/>
              <a:gd name="connsiteY6" fmla="*/ 12191541 h 1219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67" h="12191541">
                <a:moveTo>
                  <a:pt x="0" y="12191541"/>
                </a:moveTo>
                <a:lnTo>
                  <a:pt x="0" y="0"/>
                </a:lnTo>
                <a:lnTo>
                  <a:pt x="1758230" y="0"/>
                </a:lnTo>
                <a:lnTo>
                  <a:pt x="1849759" y="405062"/>
                </a:lnTo>
                <a:cubicBezTo>
                  <a:pt x="2196195" y="2048010"/>
                  <a:pt x="2382867" y="4186399"/>
                  <a:pt x="2382867" y="6524518"/>
                </a:cubicBezTo>
                <a:cubicBezTo>
                  <a:pt x="2382867" y="9147937"/>
                  <a:pt x="1893395" y="10555417"/>
                  <a:pt x="1334945" y="12017007"/>
                </a:cubicBezTo>
                <a:lnTo>
                  <a:pt x="1268170" y="1219154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59169C9-0DBE-4B66-9C16-22A64324A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27211" y="-4339476"/>
            <a:ext cx="1137882" cy="12191694"/>
          </a:xfrm>
          <a:custGeom>
            <a:avLst/>
            <a:gdLst>
              <a:gd name="connsiteX0" fmla="*/ 0 w 1240954"/>
              <a:gd name="connsiteY0" fmla="*/ 12191694 h 12191694"/>
              <a:gd name="connsiteX1" fmla="*/ 72823 w 1240954"/>
              <a:gd name="connsiteY1" fmla="*/ 12017158 h 12191694"/>
              <a:gd name="connsiteX2" fmla="*/ 1215669 w 1240954"/>
              <a:gd name="connsiteY2" fmla="*/ 6524669 h 12191694"/>
              <a:gd name="connsiteX3" fmla="*/ 634271 w 1240954"/>
              <a:gd name="connsiteY3" fmla="*/ 405211 h 12191694"/>
              <a:gd name="connsiteX4" fmla="*/ 534414 w 1240954"/>
              <a:gd name="connsiteY4" fmla="*/ 0 h 12191694"/>
              <a:gd name="connsiteX5" fmla="*/ 559698 w 1240954"/>
              <a:gd name="connsiteY5" fmla="*/ 0 h 12191694"/>
              <a:gd name="connsiteX6" fmla="*/ 659555 w 1240954"/>
              <a:gd name="connsiteY6" fmla="*/ 405211 h 12191694"/>
              <a:gd name="connsiteX7" fmla="*/ 1240954 w 1240954"/>
              <a:gd name="connsiteY7" fmla="*/ 6524669 h 12191694"/>
              <a:gd name="connsiteX8" fmla="*/ 98108 w 1240954"/>
              <a:gd name="connsiteY8" fmla="*/ 12017158 h 12191694"/>
              <a:gd name="connsiteX9" fmla="*/ 25285 w 1240954"/>
              <a:gd name="connsiteY9" fmla="*/ 12191694 h 121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954" h="12191694">
                <a:moveTo>
                  <a:pt x="0" y="12191694"/>
                </a:moveTo>
                <a:lnTo>
                  <a:pt x="72823" y="12017158"/>
                </a:lnTo>
                <a:cubicBezTo>
                  <a:pt x="681859" y="10555569"/>
                  <a:pt x="1215669" y="9148088"/>
                  <a:pt x="1215669" y="6524669"/>
                </a:cubicBezTo>
                <a:cubicBezTo>
                  <a:pt x="1215670" y="4186551"/>
                  <a:pt x="1012087" y="2048160"/>
                  <a:pt x="634271" y="405211"/>
                </a:cubicBezTo>
                <a:lnTo>
                  <a:pt x="534414" y="0"/>
                </a:lnTo>
                <a:lnTo>
                  <a:pt x="559698" y="0"/>
                </a:lnTo>
                <a:lnTo>
                  <a:pt x="659555" y="405211"/>
                </a:lnTo>
                <a:cubicBezTo>
                  <a:pt x="1037372" y="2048160"/>
                  <a:pt x="1240954" y="4186551"/>
                  <a:pt x="1240954" y="6524669"/>
                </a:cubicBezTo>
                <a:cubicBezTo>
                  <a:pt x="1240954" y="9148088"/>
                  <a:pt x="707144" y="10555569"/>
                  <a:pt x="98108" y="12017158"/>
                </a:cubicBezTo>
                <a:lnTo>
                  <a:pt x="25285" y="121916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85903-C7D5-0CB3-C946-F6707136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44" y="543687"/>
            <a:ext cx="9756112" cy="1046868"/>
          </a:xfrm>
        </p:spPr>
        <p:txBody>
          <a:bodyPr anchor="ctr">
            <a:normAutofit/>
          </a:bodyPr>
          <a:lstStyle/>
          <a:p>
            <a:pPr algn="ctr"/>
            <a:r>
              <a:rPr lang="pt-PT" dirty="0"/>
              <a:t>Exibições de filmes em sala de aula</a:t>
            </a:r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0457BB4-CED7-4065-8959-D6B51491B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90529" y="-4583452"/>
            <a:ext cx="1011248" cy="12191695"/>
          </a:xfrm>
          <a:custGeom>
            <a:avLst/>
            <a:gdLst>
              <a:gd name="connsiteX0" fmla="*/ 0 w 1102849"/>
              <a:gd name="connsiteY0" fmla="*/ 12191695 h 12191695"/>
              <a:gd name="connsiteX1" fmla="*/ 65312 w 1102849"/>
              <a:gd name="connsiteY1" fmla="*/ 12017158 h 12191695"/>
              <a:gd name="connsiteX2" fmla="*/ 1090278 w 1102849"/>
              <a:gd name="connsiteY2" fmla="*/ 6524670 h 12191695"/>
              <a:gd name="connsiteX3" fmla="*/ 568848 w 1102849"/>
              <a:gd name="connsiteY3" fmla="*/ 405211 h 12191695"/>
              <a:gd name="connsiteX4" fmla="*/ 479291 w 1102849"/>
              <a:gd name="connsiteY4" fmla="*/ 0 h 12191695"/>
              <a:gd name="connsiteX5" fmla="*/ 491862 w 1102849"/>
              <a:gd name="connsiteY5" fmla="*/ 0 h 12191695"/>
              <a:gd name="connsiteX6" fmla="*/ 581419 w 1102849"/>
              <a:gd name="connsiteY6" fmla="*/ 405211 h 12191695"/>
              <a:gd name="connsiteX7" fmla="*/ 1102849 w 1102849"/>
              <a:gd name="connsiteY7" fmla="*/ 6524670 h 12191695"/>
              <a:gd name="connsiteX8" fmla="*/ 77883 w 1102849"/>
              <a:gd name="connsiteY8" fmla="*/ 12017158 h 12191695"/>
              <a:gd name="connsiteX9" fmla="*/ 12571 w 1102849"/>
              <a:gd name="connsiteY9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849" h="12191695">
                <a:moveTo>
                  <a:pt x="0" y="12191695"/>
                </a:moveTo>
                <a:lnTo>
                  <a:pt x="65312" y="12017158"/>
                </a:lnTo>
                <a:cubicBezTo>
                  <a:pt x="611528" y="10555569"/>
                  <a:pt x="1090278" y="9148088"/>
                  <a:pt x="1090278" y="6524670"/>
                </a:cubicBezTo>
                <a:cubicBezTo>
                  <a:pt x="1090278" y="4186551"/>
                  <a:pt x="907694" y="2048159"/>
                  <a:pt x="568848" y="405211"/>
                </a:cubicBezTo>
                <a:lnTo>
                  <a:pt x="479291" y="0"/>
                </a:lnTo>
                <a:lnTo>
                  <a:pt x="491862" y="0"/>
                </a:lnTo>
                <a:lnTo>
                  <a:pt x="581419" y="405211"/>
                </a:lnTo>
                <a:cubicBezTo>
                  <a:pt x="920265" y="2048159"/>
                  <a:pt x="1102849" y="4186551"/>
                  <a:pt x="1102849" y="6524670"/>
                </a:cubicBezTo>
                <a:cubicBezTo>
                  <a:pt x="1102849" y="9148088"/>
                  <a:pt x="624099" y="10555569"/>
                  <a:pt x="77883" y="12017158"/>
                </a:cubicBezTo>
                <a:lnTo>
                  <a:pt x="12571" y="121916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2FC0E-3436-A77F-BE80-7159824D06A6}"/>
              </a:ext>
            </a:extLst>
          </p:cNvPr>
          <p:cNvSpPr>
            <a:spLocks/>
          </p:cNvSpPr>
          <p:nvPr/>
        </p:nvSpPr>
        <p:spPr>
          <a:xfrm>
            <a:off x="3008455" y="2812010"/>
            <a:ext cx="6530665" cy="2718951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</a:pPr>
            <a:r>
              <a:rPr lang="pt-PT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ano letivo foram exibidos e explorados de forma didática 16 filmes a 600 alunos do agrupamento. 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  <p:pic>
        <p:nvPicPr>
          <p:cNvPr id="4" name="Picture 3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AC3B1FDC-4755-AF1C-9FA0-3E1C5F2D4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19" y="3850358"/>
            <a:ext cx="2282363" cy="1362431"/>
          </a:xfrm>
          <a:prstGeom prst="rect">
            <a:avLst/>
          </a:prstGeom>
        </p:spPr>
      </p:pic>
      <p:pic>
        <p:nvPicPr>
          <p:cNvPr id="5" name="Picture 4" descr="A movie cover with a couple of people&#10;&#10;Description automatically generated">
            <a:extLst>
              <a:ext uri="{FF2B5EF4-FFF2-40B4-BE49-F238E27FC236}">
                <a16:creationId xmlns:a16="http://schemas.microsoft.com/office/drawing/2014/main" id="{EC9D6BDB-66FB-41C4-C451-556A2B152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809" y="3531201"/>
            <a:ext cx="1056771" cy="1659627"/>
          </a:xfrm>
          <a:prstGeom prst="rect">
            <a:avLst/>
          </a:prstGeom>
        </p:spPr>
      </p:pic>
      <p:pic>
        <p:nvPicPr>
          <p:cNvPr id="6" name="Picture 5" descr="A person tying his shoelaces&#10;&#10;Description automatically generated">
            <a:extLst>
              <a:ext uri="{FF2B5EF4-FFF2-40B4-BE49-F238E27FC236}">
                <a16:creationId xmlns:a16="http://schemas.microsoft.com/office/drawing/2014/main" id="{659BEB8C-1853-1614-907C-B5743D3C1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345" y="3343365"/>
            <a:ext cx="1205712" cy="1680904"/>
          </a:xfrm>
          <a:prstGeom prst="rect">
            <a:avLst/>
          </a:prstGeom>
        </p:spPr>
      </p:pic>
      <p:pic>
        <p:nvPicPr>
          <p:cNvPr id="9" name="Picture 8" descr="A poster of children sitting at a table&#10;&#10;Description automatically generated">
            <a:extLst>
              <a:ext uri="{FF2B5EF4-FFF2-40B4-BE49-F238E27FC236}">
                <a16:creationId xmlns:a16="http://schemas.microsoft.com/office/drawing/2014/main" id="{BF753B39-B6AC-DE71-14D8-49B283EF2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969" y="3504432"/>
            <a:ext cx="1113510" cy="1659627"/>
          </a:xfrm>
          <a:prstGeom prst="rect">
            <a:avLst/>
          </a:prstGeom>
        </p:spPr>
      </p:pic>
      <p:pic>
        <p:nvPicPr>
          <p:cNvPr id="10" name="Picture 9" descr="A child with his hand on his head&#10;&#10;Description automatically generated">
            <a:extLst>
              <a:ext uri="{FF2B5EF4-FFF2-40B4-BE49-F238E27FC236}">
                <a16:creationId xmlns:a16="http://schemas.microsoft.com/office/drawing/2014/main" id="{B473EF21-F9C7-759E-D5CD-8669E2A9C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384" y="4889971"/>
            <a:ext cx="1651793" cy="12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1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BF28E-ECDB-A8C2-3E7E-D65CA56CC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4" r="-1" b="-1"/>
          <a:stretch/>
        </p:blipFill>
        <p:spPr>
          <a:xfrm>
            <a:off x="0" y="10"/>
            <a:ext cx="9947062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4F6DED-CDB9-7676-B798-15B48745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 fontScale="90000"/>
          </a:bodyPr>
          <a:lstStyle/>
          <a:p>
            <a:r>
              <a:rPr lang="pt-PT" dirty="0"/>
              <a:t>Formação de professores – CEFTVL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2179F-55A1-8AA5-C0D2-E887F089B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687" y="3161285"/>
            <a:ext cx="3633747" cy="2592125"/>
          </a:xfrm>
        </p:spPr>
        <p:txBody>
          <a:bodyPr>
            <a:normAutofit/>
          </a:bodyPr>
          <a:lstStyle/>
          <a:p>
            <a:pPr algn="ctr"/>
            <a:endParaRPr lang="pt-BR" i="1" dirty="0"/>
          </a:p>
          <a:p>
            <a:pPr algn="ctr"/>
            <a:r>
              <a:rPr lang="pt-BR" i="1" dirty="0"/>
              <a:t>Aprender através da Arte Cinematográfica</a:t>
            </a:r>
          </a:p>
          <a:p>
            <a:pPr algn="ctr"/>
            <a:r>
              <a:rPr lang="pt-BR" dirty="0"/>
              <a:t>Oficina de 50h</a:t>
            </a:r>
          </a:p>
          <a:p>
            <a:r>
              <a:rPr lang="en-US" dirty="0"/>
              <a:t>(</a:t>
            </a:r>
            <a:r>
              <a:rPr lang="pt-PT" dirty="0"/>
              <a:t>grupos</a:t>
            </a:r>
            <a:r>
              <a:rPr lang="en-US" dirty="0"/>
              <a:t>: 240, 530, 600)</a:t>
            </a:r>
          </a:p>
        </p:txBody>
      </p:sp>
    </p:spTree>
    <p:extLst>
      <p:ext uri="{BB962C8B-B14F-4D97-AF65-F5344CB8AC3E}">
        <p14:creationId xmlns:p14="http://schemas.microsoft.com/office/powerpoint/2010/main" val="404655213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119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Meiryo</vt:lpstr>
      <vt:lpstr>Corbel</vt:lpstr>
      <vt:lpstr>SketchLinesVTI</vt:lpstr>
      <vt:lpstr>Plano Nacional de Cinema</vt:lpstr>
      <vt:lpstr>Atividades</vt:lpstr>
      <vt:lpstr>CineClub IndieLisboa</vt:lpstr>
      <vt:lpstr>Exibições de filmes em sala de aula</vt:lpstr>
      <vt:lpstr>Formação de professores – CEFTVL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Niki Paterianaki</dc:creator>
  <cp:lastModifiedBy>Niki Paterianaki</cp:lastModifiedBy>
  <cp:revision>4</cp:revision>
  <dcterms:created xsi:type="dcterms:W3CDTF">2024-06-11T09:36:37Z</dcterms:created>
  <dcterms:modified xsi:type="dcterms:W3CDTF">2024-06-11T10:38:58Z</dcterms:modified>
</cp:coreProperties>
</file>