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2"/>
  </p:notesMasterIdLst>
  <p:sldIdLst>
    <p:sldId id="256" r:id="rId2"/>
    <p:sldId id="264" r:id="rId3"/>
    <p:sldId id="257" r:id="rId4"/>
    <p:sldId id="299" r:id="rId5"/>
    <p:sldId id="300" r:id="rId6"/>
    <p:sldId id="301" r:id="rId7"/>
    <p:sldId id="262" r:id="rId8"/>
    <p:sldId id="295" r:id="rId9"/>
    <p:sldId id="278" r:id="rId10"/>
    <p:sldId id="284" r:id="rId11"/>
    <p:sldId id="263" r:id="rId12"/>
    <p:sldId id="265" r:id="rId13"/>
    <p:sldId id="266" r:id="rId14"/>
    <p:sldId id="267" r:id="rId15"/>
    <p:sldId id="268" r:id="rId16"/>
    <p:sldId id="269" r:id="rId17"/>
    <p:sldId id="285" r:id="rId18"/>
    <p:sldId id="270" r:id="rId19"/>
    <p:sldId id="272" r:id="rId20"/>
    <p:sldId id="271" r:id="rId21"/>
    <p:sldId id="280" r:id="rId22"/>
    <p:sldId id="290" r:id="rId23"/>
    <p:sldId id="291" r:id="rId24"/>
    <p:sldId id="286" r:id="rId25"/>
    <p:sldId id="287" r:id="rId26"/>
    <p:sldId id="273" r:id="rId27"/>
    <p:sldId id="277" r:id="rId28"/>
    <p:sldId id="288" r:id="rId29"/>
    <p:sldId id="289" r:id="rId30"/>
    <p:sldId id="298" r:id="rId31"/>
  </p:sldIdLst>
  <p:sldSz cx="9144000" cy="6858000" type="screen4x3"/>
  <p:notesSz cx="6858000" cy="9144000"/>
  <p:defaultTextStyle>
    <a:defPPr>
      <a:defRPr lang="pt-PT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35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D4B03FE-78A4-45E1-A74D-63538C96AAD4}" type="datetimeFigureOut">
              <a:rPr kumimoji="0" lang="pt-PT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Clique para editar os estilos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Segundo nível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Terceiro nível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Quarto nível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Quinto nível</a:t>
            </a:r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pt-PT" altLang="pt-PT" sz="1200" dirty="0">
                <a:latin typeface="Calibri" panose="020F0502020204030204" pitchFamily="34" charset="0"/>
              </a:rPr>
              <a:t>‹nº›</a:t>
            </a:fld>
            <a:endParaRPr lang="pt-PT" altLang="pt-PT" sz="1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38964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6388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005419-AD0C-4381-B677-1D82C9F5B382}" type="slidenum">
              <a:rPr lang="pt-PT" altLang="pt-PT"/>
              <a:t>6</a:t>
            </a:fld>
            <a:endParaRPr lang="pt-PT" alt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6"/>
          <p:cNvSpPr/>
          <p:nvPr/>
        </p:nvSpPr>
        <p:spPr bwMode="white">
          <a:xfrm>
            <a:off x="0" y="5970588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ângulo 9"/>
          <p:cNvSpPr/>
          <p:nvPr/>
        </p:nvSpPr>
        <p:spPr>
          <a:xfrm>
            <a:off x="-9525" y="6053138"/>
            <a:ext cx="2249488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ângulo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 hasCustomPrompt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13" name="Marcador de Posição da Data 27"/>
          <p:cNvSpPr>
            <a:spLocks noGrp="1"/>
          </p:cNvSpPr>
          <p:nvPr>
            <p:ph type="dt" sz="half" idx="2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F00F4A10-83D8-48B2-B814-DA01ACE2A406}" type="datetimeFigureOut">
              <a:rPr kumimoji="0" lang="pt-PT" sz="2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Marcador de Posição do Rodapé 16"/>
          <p:cNvSpPr>
            <a:spLocks noGrp="1"/>
          </p:cNvSpPr>
          <p:nvPr>
            <p:ph type="ftr" sz="quarter" idx="3"/>
          </p:nvPr>
        </p:nvSpPr>
        <p:spPr>
          <a:xfrm>
            <a:off x="2085975" y="236538"/>
            <a:ext cx="5867400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Marcador de Posição do Número do Diapositivo 28"/>
          <p:cNvSpPr>
            <a:spLocks noGrp="1"/>
          </p:cNvSpPr>
          <p:nvPr>
            <p:ph type="sldNum" sz="quarter" idx="4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pt-PT" altLang="pt-PT" dirty="0">
                <a:solidFill>
                  <a:schemeClr val="tx2"/>
                </a:solidFill>
                <a:latin typeface="Tw Cen MT" pitchFamily="34" charset="0"/>
              </a:rPr>
              <a:t>‹nº›</a:t>
            </a:fld>
            <a:endParaRPr lang="pt-PT" altLang="pt-PT" dirty="0">
              <a:solidFill>
                <a:schemeClr val="tx2"/>
              </a:solidFill>
              <a:latin typeface="Tw Cen MT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01F35-05C2-464C-8768-6E46BCB505A8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t-PT" altLang="pt-PT" dirty="0"/>
              <a:t>‹nº›</a:t>
            </a:fld>
            <a:endParaRPr lang="pt-PT" altLang="pt-PT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3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40DA748-859E-44C0-AB0E-EA7F19390E8B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55737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 rot="5400000">
            <a:off x="5989638" y="144463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pt-PT" altLang="pt-PT" dirty="0">
                <a:latin typeface="Tw Cen MT" pitchFamily="34" charset="0"/>
              </a:rPr>
              <a:t>‹nº›</a:t>
            </a:fld>
            <a:endParaRPr lang="pt-PT" altLang="pt-PT" dirty="0">
              <a:latin typeface="Tw Cen MT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 hasCustomPrompt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01F35-05C2-464C-8768-6E46BCB505A8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t-PT" altLang="pt-PT" dirty="0"/>
              <a:t>‹nº›</a:t>
            </a:fld>
            <a:endParaRPr lang="pt-PT" altLang="pt-PT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 hasCustomPrompt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3" name="Marcador de Posição da Data 1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97B7DB4-F415-4482-8BE7-40792506A26B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Marcador de Posição do Número do Diapositivo 12"/>
          <p:cNvSpPr>
            <a:spLocks noGrp="1"/>
          </p:cNvSpPr>
          <p:nvPr>
            <p:ph type="sldNum" sz="quarter" idx="4"/>
          </p:nvPr>
        </p:nvSpPr>
        <p:spPr>
          <a:xfrm>
            <a:off x="0" y="1752600"/>
            <a:ext cx="1295400" cy="701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algn="ctr" eaLnBrk="1" hangingPunct="1">
              <a:buNone/>
            </a:pPr>
            <a:fld id="{9A0DB2DC-4C9A-4742-B13C-FB6460FD3503}" type="slidenum">
              <a:rPr lang="pt-PT" altLang="pt-PT" sz="2400" dirty="0">
                <a:latin typeface="Tw Cen MT" pitchFamily="34" charset="0"/>
              </a:rPr>
              <a:t>‹nº›</a:t>
            </a:fld>
            <a:endParaRPr lang="pt-PT" altLang="pt-PT" sz="2400" dirty="0">
              <a:latin typeface="Tw Cen MT" pitchFamily="34" charset="0"/>
            </a:endParaRPr>
          </a:p>
        </p:txBody>
      </p:sp>
      <p:sp>
        <p:nvSpPr>
          <p:cNvPr id="16" name="Marcador de Posição do Rodapé 13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 hasCustomPrompt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 hasCustomPrompt="1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0" name="Marcador de Posição da Data 7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19FE60B-194D-4B79-BBE1-03834808F1FF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o Número do Diapositivo 9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pt-PT" altLang="pt-PT" dirty="0">
                <a:latin typeface="Tw Cen MT" pitchFamily="34" charset="0"/>
              </a:rPr>
              <a:t>‹nº›</a:t>
            </a:fld>
            <a:endParaRPr lang="pt-PT" altLang="pt-PT" dirty="0">
              <a:latin typeface="Tw Cen MT" pitchFamily="34" charset="0"/>
            </a:endParaRPr>
          </a:p>
        </p:txBody>
      </p:sp>
      <p:sp>
        <p:nvSpPr>
          <p:cNvPr id="12" name="Marcador de Posição do Rodapé 11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 hasCustomPrompt="1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 hasCustomPrompt="1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6" name="Marcador de Posição do Texto 15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5" name="Marcador de Posição do Texto 14"/>
          <p:cNvSpPr>
            <a:spLocks noGrp="1"/>
          </p:cNvSpPr>
          <p:nvPr>
            <p:ph type="body" sz="quarter" idx="3" hasCustomPrompt="1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1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3C16B66-76CB-41CC-A764-8E73ACD83980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o Número do Diapositivo 11"/>
          <p:cNvSpPr>
            <a:spLocks noGrp="1"/>
          </p:cNvSpPr>
          <p:nvPr>
            <p:ph type="sldNum" sz="quarter" idx="1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pt-PT" altLang="pt-PT" dirty="0">
                <a:latin typeface="Tw Cen MT" pitchFamily="34" charset="0"/>
              </a:rPr>
              <a:t>‹nº›</a:t>
            </a:fld>
            <a:endParaRPr lang="pt-PT" altLang="pt-PT" dirty="0">
              <a:latin typeface="Tw Cen MT" pitchFamily="34" charset="0"/>
            </a:endParaRPr>
          </a:p>
        </p:txBody>
      </p:sp>
      <p:sp>
        <p:nvSpPr>
          <p:cNvPr id="12" name="Marcador de Posição do Rodapé 13"/>
          <p:cNvSpPr>
            <a:spLocks noGrp="1"/>
          </p:cNvSpPr>
          <p:nvPr>
            <p:ph type="ftr" sz="quarter" idx="1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01F35-05C2-464C-8768-6E46BCB505A8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t-PT" altLang="pt-PT" dirty="0"/>
              <a:t>‹nº›</a:t>
            </a:fld>
            <a:endParaRPr lang="pt-PT" altLang="pt-PT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Posição da Data 1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779775B-81C6-43C4-AAA9-ECB3C43A12ED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Marcador de Posição do Número do Diapositivo 3"/>
          <p:cNvSpPr>
            <a:spLocks noGrp="1"/>
          </p:cNvSpPr>
          <p:nvPr>
            <p:ph type="sldNum" sz="quarter" idx="4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pt-PT" altLang="pt-PT" dirty="0">
                <a:solidFill>
                  <a:schemeClr val="tx2"/>
                </a:solidFill>
                <a:latin typeface="Tw Cen MT" pitchFamily="34" charset="0"/>
              </a:rPr>
              <a:t>‹nº›</a:t>
            </a:fld>
            <a:endParaRPr lang="pt-PT" altLang="pt-PT" dirty="0">
              <a:solidFill>
                <a:schemeClr val="tx2"/>
              </a:solidFill>
              <a:latin typeface="Tw Cen MT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 hasCustomPrompt="1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 hasCustomPrompt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01F35-05C2-464C-8768-6E46BCB505A8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t-PT" altLang="pt-PT" dirty="0"/>
              <a:t>‹nº›</a:t>
            </a:fld>
            <a:endParaRPr lang="pt-PT" altLang="pt-PT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ângulo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ângulo 9"/>
          <p:cNvSpPr/>
          <p:nvPr/>
        </p:nvSpPr>
        <p:spPr>
          <a:xfrm>
            <a:off x="1544638" y="4654550"/>
            <a:ext cx="7599363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Rectângulo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Clique no ícone para adicionar uma imagem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Marcador de Posição da Data 11"/>
          <p:cNvSpPr>
            <a:spLocks noGrp="1"/>
          </p:cNvSpPr>
          <p:nvPr>
            <p:ph type="dt" sz="half" idx="12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1E6ED723-04A6-4AEA-8A90-0B7579A196B5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Marcador de Posição do Número do Diapositivo 12"/>
          <p:cNvSpPr>
            <a:spLocks noGrp="1"/>
          </p:cNvSpPr>
          <p:nvPr>
            <p:ph type="sldNum" sz="quarter" idx="4"/>
          </p:nvPr>
        </p:nvSpPr>
        <p:spPr>
          <a:xfrm>
            <a:off x="0" y="4667250"/>
            <a:ext cx="1447800" cy="6635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>
              <a:buNone/>
            </a:pPr>
            <a:fld id="{9A0DB2DC-4C9A-4742-B13C-FB6460FD3503}" type="slidenum">
              <a:rPr lang="pt-PT" altLang="pt-PT" sz="2800" dirty="0">
                <a:latin typeface="Tw Cen MT" pitchFamily="34" charset="0"/>
              </a:rPr>
              <a:t>‹nº›</a:t>
            </a:fld>
            <a:endParaRPr lang="pt-PT" altLang="pt-PT" sz="2800" dirty="0">
              <a:latin typeface="Tw Cen MT" pitchFamily="34" charset="0"/>
            </a:endParaRPr>
          </a:p>
        </p:txBody>
      </p:sp>
      <p:sp>
        <p:nvSpPr>
          <p:cNvPr id="17" name="Marcador de Posição do Rodapé 13"/>
          <p:cNvSpPr>
            <a:spLocks noGrp="1"/>
          </p:cNvSpPr>
          <p:nvPr>
            <p:ph type="ftr" sz="quarter" idx="3"/>
          </p:nvPr>
        </p:nvSpPr>
        <p:spPr>
          <a:xfrm>
            <a:off x="1600200" y="6248400"/>
            <a:ext cx="4572000" cy="365125"/>
          </a:xfrm>
          <a:prstGeom prst="rect">
            <a:avLst/>
          </a:prstGeom>
        </p:spPr>
        <p:txBody>
          <a:bodyPr vert="horz" rtlCol="0" anchor="ctr"/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pt-PT" altLang="pt-PT" dirty="0"/>
              <a:t>Clique para editar o estilo</a:t>
            </a:r>
            <a:endParaRPr lang="en-US" altLang="pt-PT" dirty="0"/>
          </a:p>
        </p:txBody>
      </p:sp>
      <p:sp>
        <p:nvSpPr>
          <p:cNvPr id="1027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pt-PT" altLang="pt-PT" dirty="0"/>
              <a:t>Clique para editar os estilos</a:t>
            </a:r>
          </a:p>
          <a:p>
            <a:pPr lvl="1"/>
            <a:r>
              <a:rPr lang="pt-PT" altLang="pt-PT" dirty="0"/>
              <a:t>Segundo nível</a:t>
            </a:r>
          </a:p>
          <a:p>
            <a:pPr lvl="2"/>
            <a:r>
              <a:rPr lang="pt-PT" altLang="pt-PT" dirty="0"/>
              <a:t>Terceiro nível</a:t>
            </a:r>
          </a:p>
          <a:p>
            <a:pPr lvl="3"/>
            <a:r>
              <a:rPr lang="pt-PT" altLang="pt-PT" dirty="0"/>
              <a:t>Quarto nível</a:t>
            </a:r>
          </a:p>
          <a:p>
            <a:pPr lvl="4"/>
            <a:r>
              <a:rPr lang="pt-PT" altLang="pt-PT" dirty="0"/>
              <a:t>Quinto nível</a:t>
            </a:r>
            <a:endParaRPr lang="en-US" altLang="pt-PT" dirty="0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01F35-05C2-464C-8768-6E46BCB505A8}" type="datetimeFigureOut">
              <a:rPr kumimoji="0" lang="pt-PT" sz="14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12/05/2026</a:t>
            </a:fld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t-PT" sz="1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ângulo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  <a:latin typeface="Tw Cen MT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pt-PT" altLang="pt-PT" dirty="0"/>
              <a:t>‹nº›</a:t>
            </a:fld>
            <a:endParaRPr lang="pt-PT" altLang="pt-PT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405" indent="-319405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anose="05000000000000000000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 panose="05000000000000000000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dges.gov.pt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dges.gov.pt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dges.mctes.p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mailto:acesso@dges.gov.pt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://www.dge.mec.p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nspiringfuture.pt/" TargetMode="External"/><Relationship Id="rId5" Type="http://schemas.openxmlformats.org/officeDocument/2006/relationships/hyperlink" Target="mailto:cirep@sec-geral.mec.pt" TargetMode="External"/><Relationship Id="rId4" Type="http://schemas.openxmlformats.org/officeDocument/2006/relationships/hyperlink" Target="http://www.dges.gov.pt/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signthefuture.pt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orum.pt/" TargetMode="External"/><Relationship Id="rId4" Type="http://schemas.openxmlformats.org/officeDocument/2006/relationships/hyperlink" Target="http://www.programaescolhas.pt/recursosescolhas/orientacao-vocacional" TargetMode="Externa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piringfutures.pt/" TargetMode="External"/><Relationship Id="rId2" Type="http://schemas.openxmlformats.org/officeDocument/2006/relationships/hyperlink" Target="http://www.dges.gov.p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95513" y="4005263"/>
            <a:ext cx="6643688" cy="1609725"/>
          </a:xfrm>
        </p:spPr>
        <p:txBody>
          <a:bodyPr vert="horz" wrap="square" lIns="91440" tIns="45720" rIns="91440" bIns="45720" numCol="1" anchor="b" anchorCtr="0" compatLnSpc="1">
            <a:norm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pt-PT" sz="32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ENSINO  SECUNDÁRIO  E  ACESSO AO ENSINO SUPERIOR 2026</a:t>
            </a:r>
            <a:endParaRPr kumimoji="0" lang="pt-PT" sz="3200" b="1" i="0" u="none" strike="noStrike" kern="1200" cap="all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numCol="1" anchor="ctr" anchorCtr="0" compatLnSpc="1"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pt-PT" sz="2000" b="1" i="0" u="none" strike="noStrike" kern="120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haroni" pitchFamily="2" charset="-79"/>
              <a:ea typeface="+mn-ea"/>
              <a:cs typeface="Aharoni" pitchFamily="2" charset="-79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pt-PT" sz="7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haroni" pitchFamily="2" charset="-79"/>
                <a:ea typeface="+mn-ea"/>
                <a:cs typeface="Aharoni" pitchFamily="2" charset="-79"/>
              </a:rPr>
              <a:t> Agrupamento de Escolas   MADEIRA TORRES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r>
              <a:rPr kumimoji="0" lang="pt-PT" sz="5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SPO  - SERVIÇO DE PSICOLOGIA E ORIENTAÇÃO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220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714375"/>
            <a:ext cx="2571750" cy="20097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vert="horz" wrap="square" lIns="91440" tIns="45720" rIns="91440" bIns="45720" numCol="1" anchor="b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4400" b="0" i="0" u="none" strike="noStrike" kern="1200" cap="all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3" name="Subtítulo 2"/>
          <p:cNvSpPr>
            <a:spLocks noGrp="1"/>
          </p:cNvSpPr>
          <p:nvPr>
            <p:ph type="subTitle" idx="1"/>
          </p:nvPr>
        </p:nvSpPr>
        <p:spPr/>
        <p:txBody>
          <a:bodyPr vert="horz" wrap="square" lIns="91440" tIns="45720" rIns="91440" bIns="45720" anchor="ctr" anchorCtr="0"/>
          <a:lstStyle/>
          <a:p>
            <a:pPr>
              <a:buSzPct val="60000"/>
            </a:pPr>
            <a:endParaRPr lang="pt-PT" altLang="pt-PT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0484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675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3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pt-PT" altLang="pt-PT" sz="3600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ACESSO AO ENSINO SUPERIOR</a:t>
            </a:r>
          </a:p>
        </p:txBody>
      </p:sp>
      <p:pic>
        <p:nvPicPr>
          <p:cNvPr id="21507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88" y="4286250"/>
            <a:ext cx="2571750" cy="20097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ítulo 4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QUAIS AS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CONDIÇÕES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PARA INGRESSAR NO ENSINO SUPERIOR?</a:t>
            </a:r>
            <a:endParaRPr lang="pt-PT" altLang="pt-PT" sz="2400" dirty="0"/>
          </a:p>
        </p:txBody>
      </p:sp>
      <p:sp>
        <p:nvSpPr>
          <p:cNvPr id="22531" name="Marcador de Posição de Conteúdo 5"/>
          <p:cNvSpPr>
            <a:spLocks noGrp="1"/>
          </p:cNvSpPr>
          <p:nvPr>
            <p:ph sz="quarter" idx="1"/>
          </p:nvPr>
        </p:nvSpPr>
        <p:spPr>
          <a:xfrm>
            <a:off x="568325" y="1484784"/>
            <a:ext cx="8153400" cy="449580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b="1" dirty="0">
                <a:latin typeface="Calibri" panose="020F0502020204030204" pitchFamily="34" charset="0"/>
              </a:rPr>
              <a:t>Curso de Ensino Secundário</a:t>
            </a:r>
            <a:r>
              <a:rPr lang="pt-PT" altLang="pt-PT" sz="2000" dirty="0">
                <a:latin typeface="Calibri" panose="020F0502020204030204" pitchFamily="34" charset="0"/>
              </a:rPr>
              <a:t>;</a:t>
            </a: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1100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b="1" dirty="0">
                <a:latin typeface="Calibri" panose="020F0502020204030204" pitchFamily="34" charset="0"/>
              </a:rPr>
              <a:t>Provas de Ingresso </a:t>
            </a:r>
            <a:r>
              <a:rPr lang="pt-PT" altLang="pt-PT" sz="2000" dirty="0">
                <a:latin typeface="Calibri" panose="020F0502020204030204" pitchFamily="34" charset="0"/>
              </a:rPr>
              <a:t>exigidas para o curso/instituição de ensino superior pretendida e satisfazer a </a:t>
            </a:r>
            <a:r>
              <a:rPr lang="pt-PT" altLang="pt-PT" sz="2000" b="1" dirty="0">
                <a:latin typeface="Calibri" panose="020F0502020204030204" pitchFamily="34" charset="0"/>
              </a:rPr>
              <a:t>classificação mínima </a:t>
            </a:r>
            <a:r>
              <a:rPr lang="pt-PT" altLang="pt-PT" sz="2000" dirty="0">
                <a:latin typeface="Calibri" panose="020F0502020204030204" pitchFamily="34" charset="0"/>
              </a:rPr>
              <a:t>por essa fixada;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1100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Satisfazer </a:t>
            </a:r>
            <a:r>
              <a:rPr lang="pt-PT" altLang="pt-PT" sz="2000" b="1" dirty="0">
                <a:latin typeface="Calibri" panose="020F0502020204030204" pitchFamily="34" charset="0"/>
              </a:rPr>
              <a:t>Pré-Requisitos,</a:t>
            </a:r>
            <a:r>
              <a:rPr lang="pt-PT" altLang="pt-PT" sz="2000" dirty="0">
                <a:latin typeface="Calibri" panose="020F0502020204030204" pitchFamily="34" charset="0"/>
              </a:rPr>
              <a:t> se solicitados para o curso/instituição pretendida;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1100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b="1" dirty="0">
                <a:latin typeface="Calibri" panose="020F0502020204030204" pitchFamily="34" charset="0"/>
              </a:rPr>
              <a:t>Nota de Candidatura </a:t>
            </a:r>
            <a:r>
              <a:rPr lang="pt-PT" altLang="pt-PT" sz="2000" dirty="0">
                <a:latin typeface="Calibri" panose="020F0502020204030204" pitchFamily="34" charset="0"/>
              </a:rPr>
              <a:t>≥ ao </a:t>
            </a:r>
            <a:r>
              <a:rPr lang="pt-PT" altLang="pt-PT" sz="2000" b="1" dirty="0">
                <a:latin typeface="Calibri" panose="020F0502020204030204" pitchFamily="34" charset="0"/>
              </a:rPr>
              <a:t>valor mínimo </a:t>
            </a:r>
            <a:r>
              <a:rPr lang="pt-PT" altLang="pt-PT" sz="2000" dirty="0">
                <a:latin typeface="Calibri" panose="020F0502020204030204" pitchFamily="34" charset="0"/>
              </a:rPr>
              <a:t>fixado pela instituição pretendida</a:t>
            </a:r>
            <a:r>
              <a:rPr lang="pt-PT" altLang="pt-PT" sz="2000" dirty="0" smtClean="0">
                <a:latin typeface="Calibri" panose="020F0502020204030204" pitchFamily="34" charset="0"/>
              </a:rPr>
              <a:t>.</a:t>
            </a:r>
          </a:p>
          <a:p>
            <a:pPr algn="just" eaLnBrk="1" hangingPunct="1"/>
            <a:r>
              <a:rPr lang="pt-PT" sz="2000" dirty="0"/>
              <a:t>Não estar abrangido pelo estatuto do estudante internacional -todos os estudantes nacionais de país não pertencente à União Europeia – EU </a:t>
            </a:r>
            <a:r>
              <a:rPr lang="pt-PT" sz="2000" dirty="0" smtClean="0"/>
              <a:t>ou que residam </a:t>
            </a:r>
            <a:r>
              <a:rPr lang="pt-PT" sz="2000" dirty="0"/>
              <a:t>legalmente em Portugal há mais de dois anos, de forma </a:t>
            </a:r>
            <a:r>
              <a:rPr lang="pt-PT" sz="2000" dirty="0" smtClean="0"/>
              <a:t>ininterrupta.</a:t>
            </a:r>
            <a:r>
              <a:rPr lang="pt-PT" altLang="pt-PT" sz="2000" dirty="0" smtClean="0">
                <a:latin typeface="Calibri" panose="020F0502020204030204" pitchFamily="34" charset="0"/>
              </a:rPr>
              <a:t>          </a:t>
            </a:r>
          </a:p>
          <a:p>
            <a:pPr algn="ctr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 smtClean="0">
                <a:latin typeface="Calibri" panose="020F0502020204030204" pitchFamily="34" charset="0"/>
              </a:rPr>
              <a:t>(</a:t>
            </a:r>
            <a:r>
              <a:rPr lang="pt-PT" altLang="pt-PT" sz="2000" dirty="0">
                <a:latin typeface="Calibri" panose="020F0502020204030204" pitchFamily="34" charset="0"/>
              </a:rPr>
              <a:t>ver Guia de Candidatura no site </a:t>
            </a:r>
            <a:r>
              <a:rPr lang="pt-PT" altLang="pt-PT" sz="2000" b="1" u="sng" dirty="0">
                <a:latin typeface="Calibri" panose="020F0502020204030204" pitchFamily="34" charset="0"/>
              </a:rPr>
              <a:t>www.dges.gov.pt);</a:t>
            </a:r>
            <a:endParaRPr lang="pt-PT" altLang="pt-PT" sz="2000" dirty="0">
              <a:latin typeface="Calibri" panose="020F0502020204030204" pitchFamily="34" charset="0"/>
            </a:endParaRPr>
          </a:p>
        </p:txBody>
      </p:sp>
      <p:pic>
        <p:nvPicPr>
          <p:cNvPr id="22532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6171" y="6093295"/>
            <a:ext cx="705554" cy="551979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QUAIS OS EXAMES 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A REALIZAR PARA CONCORRER AO ENSINO SUPERIOR </a:t>
            </a:r>
            <a:r>
              <a:rPr lang="pt-PT" altLang="pt-PT" sz="2400" b="1" dirty="0" smtClean="0">
                <a:solidFill>
                  <a:schemeClr val="accent2"/>
                </a:solidFill>
                <a:ea typeface="Aharoni" pitchFamily="2" charset="-79"/>
              </a:rPr>
              <a:t>? – 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CONCURSO NACIONAL</a:t>
            </a:r>
            <a:endParaRPr lang="pt-PT" altLang="pt-PT" sz="2400" dirty="0"/>
          </a:p>
        </p:txBody>
      </p:sp>
      <p:sp>
        <p:nvSpPr>
          <p:cNvPr id="23555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395605" y="1600200"/>
            <a:ext cx="8370570" cy="4495800"/>
          </a:xfrm>
        </p:spPr>
        <p:txBody>
          <a:bodyPr vert="horz" wrap="square" lIns="91440" tIns="45720" rIns="91440" bIns="45720" anchor="t" anchorCtr="0"/>
          <a:lstStyle/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u="sng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</a:pPr>
            <a:r>
              <a:rPr lang="pt-PT" altLang="pt-PT" sz="2000" dirty="0">
                <a:latin typeface="Calibri" panose="020F0502020204030204" pitchFamily="34" charset="0"/>
              </a:rPr>
              <a:t>Os exames finais nacionais para </a:t>
            </a:r>
            <a:r>
              <a:rPr lang="pt-PT" altLang="pt-PT" sz="2000" b="1" u="sng" dirty="0">
                <a:latin typeface="Calibri" panose="020F0502020204030204" pitchFamily="34" charset="0"/>
              </a:rPr>
              <a:t>efeitos de </a:t>
            </a:r>
            <a:r>
              <a:rPr lang="pt-PT" altLang="pt-PT" sz="2000" b="1" u="sng" dirty="0" smtClean="0">
                <a:latin typeface="Calibri" panose="020F0502020204030204" pitchFamily="34" charset="0"/>
              </a:rPr>
              <a:t>aprovação</a:t>
            </a:r>
            <a:r>
              <a:rPr lang="pt-PT" altLang="pt-PT" sz="2000" dirty="0" smtClean="0">
                <a:latin typeface="Calibri" panose="020F0502020204030204" pitchFamily="34" charset="0"/>
              </a:rPr>
              <a:t> </a:t>
            </a:r>
            <a:r>
              <a:rPr lang="pt-PT" altLang="pt-PT" sz="2000" dirty="0">
                <a:latin typeface="Calibri" panose="020F0502020204030204" pitchFamily="34" charset="0"/>
              </a:rPr>
              <a:t>de disciplinas e conclusão de ensino secundário;</a:t>
            </a:r>
          </a:p>
          <a:p>
            <a:pPr marL="0" indent="0" algn="just" eaLnBrk="1" hangingPunct="1">
              <a:buClr>
                <a:schemeClr val="accent2"/>
              </a:buClr>
              <a:buSzPct val="60000"/>
              <a:buNone/>
            </a:pPr>
            <a:endParaRPr lang="pt-PT" altLang="pt-PT" sz="2000" dirty="0">
              <a:latin typeface="Calibri" panose="020F0502020204030204" pitchFamily="34" charset="0"/>
            </a:endParaRPr>
          </a:p>
          <a:p>
            <a:pPr algn="just" eaLnBrk="1" hangingPunct="1"/>
            <a:r>
              <a:rPr lang="pt-PT" sz="2000" dirty="0"/>
              <a:t>Os exames finais nacionais correspondentes às </a:t>
            </a:r>
            <a:r>
              <a:rPr lang="pt-PT" sz="2000" b="1" u="sng" dirty="0"/>
              <a:t>provas de ingresso </a:t>
            </a:r>
            <a:r>
              <a:rPr lang="pt-PT" sz="2000" dirty="0"/>
              <a:t>para os cursos de ensino superior a que pretendem </a:t>
            </a:r>
            <a:r>
              <a:rPr lang="pt-PT" sz="2000" dirty="0" smtClean="0"/>
              <a:t>concorrer</a:t>
            </a:r>
            <a:r>
              <a:rPr lang="pt-PT" sz="2000" dirty="0"/>
              <a:t>.</a:t>
            </a:r>
            <a:endParaRPr lang="pt-PT" altLang="pt-PT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</a:pPr>
            <a:endParaRPr lang="pt-PT" altLang="pt-PT" sz="2000" dirty="0">
              <a:latin typeface="Calibri" panose="020F0502020204030204" pitchFamily="34" charset="0"/>
            </a:endParaRPr>
          </a:p>
          <a:p>
            <a:pPr marL="0" indent="0" algn="just" eaLnBrk="1" hangingPunct="1">
              <a:buClr>
                <a:schemeClr val="accent2"/>
              </a:buClr>
              <a:buSzPct val="60000"/>
              <a:buNone/>
            </a:pPr>
            <a:endParaRPr lang="pt-PT" altLang="pt-PT" sz="2000" dirty="0">
              <a:latin typeface="Calibri" panose="020F0502020204030204" pitchFamily="34" charset="0"/>
              <a:sym typeface="+mn-ea"/>
            </a:endParaRPr>
          </a:p>
          <a:p>
            <a:pPr algn="just" eaLnBrk="1" hangingPunct="1">
              <a:buClr>
                <a:schemeClr val="accent2"/>
              </a:buClr>
              <a:buSzPct val="60000"/>
            </a:pPr>
            <a:r>
              <a:rPr lang="pt-PT" altLang="pt-PT" sz="2000" dirty="0">
                <a:latin typeface="Calibri" panose="020F0502020204030204" pitchFamily="34" charset="0"/>
                <a:sym typeface="+mn-ea"/>
              </a:rPr>
              <a:t>Ver Guias das Provas de Ingresso no site </a:t>
            </a:r>
            <a:r>
              <a:rPr lang="pt-PT" altLang="pt-PT" sz="2000" u="sng" dirty="0">
                <a:solidFill>
                  <a:srgbClr val="00B0F0"/>
                </a:solidFill>
                <a:latin typeface="Calibri" panose="020F0502020204030204" pitchFamily="34" charset="0"/>
                <a:sym typeface="+mn-ea"/>
              </a:rPr>
              <a:t>www.dges.gov.pt</a:t>
            </a:r>
            <a:endParaRPr lang="pt-PT" altLang="pt-PT" sz="2000" u="sng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2000" u="sng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3556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063" y="5500688"/>
            <a:ext cx="1292225" cy="1009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EM  QUE  CONSISTE  A 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CANDIDATURA  AO ENSINO </a:t>
            </a:r>
            <a:r>
              <a:rPr lang="pt-PT" altLang="pt-PT" sz="2400" b="1" u="sng" dirty="0" smtClean="0">
                <a:solidFill>
                  <a:schemeClr val="accent2"/>
                </a:solidFill>
                <a:ea typeface="Aharoni" pitchFamily="2" charset="-79"/>
              </a:rPr>
              <a:t>SUPERIOR – CONCURSO NACIONAL </a:t>
            </a:r>
            <a:r>
              <a:rPr lang="pt-PT" altLang="pt-PT" sz="2400" b="1" dirty="0" smtClean="0">
                <a:solidFill>
                  <a:schemeClr val="accent2"/>
                </a:solidFill>
                <a:ea typeface="Aharoni" pitchFamily="2" charset="-79"/>
              </a:rPr>
              <a:t>?</a:t>
            </a:r>
            <a:endParaRPr lang="pt-PT" altLang="pt-PT" sz="2400" dirty="0"/>
          </a:p>
        </p:txBody>
      </p:sp>
      <p:sp>
        <p:nvSpPr>
          <p:cNvPr id="24579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 vert="horz" wrap="square" lIns="91440" tIns="45720" rIns="91440" bIns="45720" anchor="t" anchorCtr="0"/>
          <a:lstStyle/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O ingresso no ensino superior está dependente do </a:t>
            </a:r>
            <a:r>
              <a:rPr lang="pt-PT" altLang="pt-PT" sz="2000" b="1" dirty="0">
                <a:latin typeface="Calibri" panose="020F0502020204030204" pitchFamily="34" charset="0"/>
              </a:rPr>
              <a:t>nº de Vagas </a:t>
            </a:r>
            <a:r>
              <a:rPr lang="pt-PT" altLang="pt-PT" sz="2000" dirty="0">
                <a:latin typeface="Calibri" panose="020F0502020204030204" pitchFamily="34" charset="0"/>
              </a:rPr>
              <a:t>fixado anualmente para cada curso/instituição;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2000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O preenchimento das vagas  é feito por </a:t>
            </a:r>
            <a:r>
              <a:rPr lang="pt-PT" altLang="pt-PT" sz="2000" b="1" dirty="0">
                <a:latin typeface="Calibri" panose="020F0502020204030204" pitchFamily="34" charset="0"/>
              </a:rPr>
              <a:t>concurso nacional</a:t>
            </a:r>
            <a:r>
              <a:rPr lang="pt-PT" altLang="pt-PT" sz="2000" dirty="0">
                <a:latin typeface="Calibri" panose="020F0502020204030204" pitchFamily="34" charset="0"/>
              </a:rPr>
              <a:t>, no </a:t>
            </a:r>
            <a:r>
              <a:rPr lang="pt-PT" altLang="pt-PT" sz="2000" b="1" dirty="0">
                <a:latin typeface="Calibri" panose="020F0502020204030204" pitchFamily="34" charset="0"/>
              </a:rPr>
              <a:t>ensino superior público</a:t>
            </a:r>
            <a:r>
              <a:rPr lang="pt-PT" altLang="pt-PT" sz="2000" dirty="0">
                <a:latin typeface="Calibri" panose="020F0502020204030204" pitchFamily="34" charset="0"/>
              </a:rPr>
              <a:t>, organizado pela DGES;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Em algumas instituições são feitos </a:t>
            </a:r>
            <a:r>
              <a:rPr lang="pt-PT" altLang="pt-PT" sz="2000" b="1" dirty="0">
                <a:latin typeface="Calibri" panose="020F0502020204030204" pitchFamily="34" charset="0"/>
              </a:rPr>
              <a:t>concursos locais</a:t>
            </a:r>
            <a:r>
              <a:rPr lang="pt-PT" altLang="pt-PT" sz="2000" dirty="0">
                <a:latin typeface="Calibri" panose="020F0502020204030204" pitchFamily="34" charset="0"/>
              </a:rPr>
              <a:t>, organizados pelas próprias instituições ( Ex. Escola Superior de Teatro e Cinema, Cursos Militares e Policiais);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No </a:t>
            </a:r>
            <a:r>
              <a:rPr lang="pt-PT" altLang="pt-PT" sz="2000" b="1" dirty="0">
                <a:latin typeface="Calibri" panose="020F0502020204030204" pitchFamily="34" charset="0"/>
              </a:rPr>
              <a:t>ensino superior privado</a:t>
            </a:r>
            <a:r>
              <a:rPr lang="pt-PT" altLang="pt-PT" sz="2000" dirty="0">
                <a:latin typeface="Calibri" panose="020F0502020204030204" pitchFamily="34" charset="0"/>
              </a:rPr>
              <a:t>, as vagas são colocadas a concurso através de </a:t>
            </a:r>
            <a:r>
              <a:rPr lang="pt-PT" altLang="pt-PT" sz="2000" b="1" dirty="0">
                <a:latin typeface="Calibri" panose="020F0502020204030204" pitchFamily="34" charset="0"/>
              </a:rPr>
              <a:t>concursos institucionais.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dirty="0"/>
          </a:p>
        </p:txBody>
      </p:sp>
      <p:pic>
        <p:nvPicPr>
          <p:cNvPr id="24580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063" y="5572125"/>
            <a:ext cx="1292225" cy="1009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A 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QUANTOS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 CURSOS  SE  PODE  CONCORRER  NO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CONCURSO  NACIONAL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?</a:t>
            </a:r>
            <a:endParaRPr lang="pt-PT" altLang="pt-PT" sz="2400" dirty="0"/>
          </a:p>
        </p:txBody>
      </p:sp>
      <p:sp>
        <p:nvSpPr>
          <p:cNvPr id="27651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altLang="pt-PT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just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Microsoft YaHei Light" panose="020B0502040204020203" charset="-122"/>
                <a:cs typeface="Calibri" panose="020F0502020204030204" pitchFamily="34" charset="0"/>
              </a:rPr>
              <a:t>Na candidatura ao ensino </a:t>
            </a:r>
            <a:r>
              <a:rPr kumimoji="0" lang="pt-PT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Microsoft YaHei Light" panose="020B0502040204020203" charset="-122"/>
                <a:cs typeface="Calibri" panose="020F0502020204030204" pitchFamily="34" charset="0"/>
              </a:rPr>
              <a:t>superior público,</a:t>
            </a:r>
            <a:r>
              <a:rPr kumimoji="0" 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Microsoft YaHei Light" panose="020B0502040204020203" charset="-122"/>
                <a:cs typeface="Calibri" panose="020F0502020204030204" pitchFamily="34" charset="0"/>
              </a:rPr>
              <a:t> cada estudante pode, em cada fase do concurso nacional, concorrer a um máximo:</a:t>
            </a:r>
            <a:endParaRPr kumimoji="0" lang="pt-P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icrosoft YaHei Light" panose="020B0502040204020203" charset="-122"/>
              <a:ea typeface="Microsoft YaHei Light" panose="020B0502040204020203" charset="-122"/>
              <a:cs typeface="+mn-cs"/>
            </a:endParaRPr>
          </a:p>
          <a:p>
            <a:pPr marL="319405" marR="0" lvl="0" indent="-319405" algn="just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pt-PT" altLang="pt-P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alt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pt-PT" alt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 pares instituição/curso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altLang="pt-PT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indicados por ordem de preferência.</a:t>
            </a:r>
          </a:p>
        </p:txBody>
      </p:sp>
      <p:pic>
        <p:nvPicPr>
          <p:cNvPr id="25604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1725" y="5516563"/>
            <a:ext cx="1292225" cy="1009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COMO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 E 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ONDE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 SE  APRESENTA   A  CANDIDATURA AO 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CONCURSO  NACIONAL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(</a:t>
            </a:r>
            <a:r>
              <a:rPr lang="pt-PT" altLang="pt-PT" sz="2400" b="1" dirty="0" smtClean="0">
                <a:solidFill>
                  <a:schemeClr val="accent2"/>
                </a:solidFill>
                <a:ea typeface="Aharoni" pitchFamily="2" charset="-79"/>
              </a:rPr>
              <a:t>Ensino 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Superior Público)?</a:t>
            </a:r>
            <a:endParaRPr lang="pt-PT" altLang="pt-PT" sz="2400" dirty="0"/>
          </a:p>
        </p:txBody>
      </p:sp>
      <p:sp>
        <p:nvSpPr>
          <p:cNvPr id="26627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Apresentada através do </a:t>
            </a:r>
            <a:r>
              <a:rPr lang="pt-PT" altLang="pt-PT" sz="2000" b="1" dirty="0">
                <a:latin typeface="Calibri" panose="020F0502020204030204" pitchFamily="34" charset="0"/>
              </a:rPr>
              <a:t>Sistema Online</a:t>
            </a:r>
            <a:r>
              <a:rPr lang="pt-PT" altLang="pt-PT" sz="2000" dirty="0">
                <a:latin typeface="Calibri" panose="020F0502020204030204" pitchFamily="34" charset="0"/>
              </a:rPr>
              <a:t>, no site </a:t>
            </a:r>
            <a:r>
              <a:rPr lang="pt-PT" altLang="pt-PT" sz="2000" dirty="0">
                <a:latin typeface="Calibri" panose="020F0502020204030204" pitchFamily="34" charset="0"/>
                <a:hlinkClick r:id="rId2"/>
              </a:rPr>
              <a:t>www.dges.gov.pt</a:t>
            </a:r>
            <a:r>
              <a:rPr lang="pt-PT" altLang="pt-PT" sz="2000" dirty="0">
                <a:latin typeface="Calibri" panose="020F0502020204030204" pitchFamily="34" charset="0"/>
              </a:rPr>
              <a:t>;</a:t>
            </a: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2000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Para aceder ao sistema  online, pedir </a:t>
            </a:r>
            <a:r>
              <a:rPr lang="pt-PT" altLang="pt-PT" sz="2000" b="1" dirty="0">
                <a:latin typeface="Calibri" panose="020F0502020204030204" pitchFamily="34" charset="0"/>
              </a:rPr>
              <a:t>senha de acesso </a:t>
            </a:r>
            <a:r>
              <a:rPr lang="pt-PT" altLang="pt-PT" sz="2000" dirty="0">
                <a:latin typeface="Calibri" panose="020F0502020204030204" pitchFamily="34" charset="0"/>
              </a:rPr>
              <a:t>na página da Internet </a:t>
            </a:r>
            <a:r>
              <a:rPr lang="pt-PT" altLang="pt-PT" sz="2000" dirty="0">
                <a:latin typeface="Calibri" panose="020F0502020204030204" pitchFamily="34" charset="0"/>
                <a:hlinkClick r:id="rId2"/>
              </a:rPr>
              <a:t>www.dges.gov.pt</a:t>
            </a:r>
            <a:r>
              <a:rPr lang="pt-PT" altLang="pt-PT" sz="2000" dirty="0">
                <a:latin typeface="Calibri" panose="020F0502020204030204" pitchFamily="34" charset="0"/>
              </a:rPr>
              <a:t> e apresentar o </a:t>
            </a:r>
            <a:r>
              <a:rPr lang="pt-PT" altLang="pt-PT" sz="2000" b="1" dirty="0">
                <a:latin typeface="Calibri" panose="020F0502020204030204" pitchFamily="34" charset="0"/>
              </a:rPr>
              <a:t>recibo de pedido da atribuição da senha </a:t>
            </a:r>
            <a:r>
              <a:rPr lang="pt-PT" altLang="pt-PT" sz="2000" dirty="0">
                <a:latin typeface="Calibri" panose="020F0502020204030204" pitchFamily="34" charset="0"/>
              </a:rPr>
              <a:t>na escola secundária, onde se inscreveram para os exames nacionais, juntamente com o boletim de inscrição nos exames;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b="1" dirty="0">
                <a:latin typeface="Calibri" panose="020F0502020204030204" pitchFamily="34" charset="0"/>
              </a:rPr>
              <a:t>Senhas de acesso - </a:t>
            </a:r>
            <a:r>
              <a:rPr lang="pt-PT" altLang="pt-PT" sz="2000" dirty="0">
                <a:latin typeface="Calibri" panose="020F0502020204030204" pitchFamily="34" charset="0"/>
              </a:rPr>
              <a:t>são enviadas no mês de </a:t>
            </a:r>
            <a:r>
              <a:rPr lang="pt-PT" altLang="pt-PT" sz="2000" b="1" dirty="0">
                <a:latin typeface="Calibri" panose="020F0502020204030204" pitchFamily="34" charset="0"/>
              </a:rPr>
              <a:t>Maio</a:t>
            </a:r>
            <a:r>
              <a:rPr lang="pt-PT" altLang="pt-PT" sz="2000" dirty="0">
                <a:latin typeface="Calibri" panose="020F0502020204030204" pitchFamily="34" charset="0"/>
              </a:rPr>
              <a:t> para os contactos eletrónicos, fornecidos nos pedidos de atribuição de senha, apresentados nas escolas durante as inscrições para a 1ª fase dos exames nacionais.</a:t>
            </a:r>
          </a:p>
        </p:txBody>
      </p:sp>
      <p:pic>
        <p:nvPicPr>
          <p:cNvPr id="26628" name="Imagem 1" descr="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0" y="5500688"/>
            <a:ext cx="1292225" cy="1009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ctr"/>
            <a:r>
              <a:rPr lang="pt-PT" altLang="pt-PT" sz="2800" u="sng" dirty="0">
                <a:solidFill>
                  <a:schemeClr val="accent2"/>
                </a:solidFill>
                <a:latin typeface="Arial Black" panose="020B0A04020102020204" pitchFamily="34" charset="0"/>
              </a:rPr>
              <a:t>FICHA ENES- Concurso Nacional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pt-P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Ficha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ENES </a:t>
            </a: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deve ser requerida pelos alunos na escola onde realizaram os exames 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finais nacionais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, em data posterior à da afixação das pautas com os resultados dos exames, até ao início 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do período 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 inscrições do ano letivo seguinte. </a:t>
            </a:r>
            <a:endParaRPr kumimoji="0" lang="pt-P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pt-P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pt-P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não titularidade da ficha ENES </a:t>
            </a: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impede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a realização da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candidatura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ao ensino 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superior.  Este documento contém informação 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sobre as provas de ingresso válidas, bem como sobre a conclusão e classificação 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do ensino 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secundário para as várias fases de 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acesso.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ítulo 1"/>
          <p:cNvSpPr>
            <a:spLocks noGrp="1"/>
          </p:cNvSpPr>
          <p:nvPr>
            <p:ph type="title"/>
          </p:nvPr>
        </p:nvSpPr>
        <p:spPr>
          <a:xfrm>
            <a:off x="714375" y="228600"/>
            <a:ext cx="8429625" cy="990600"/>
          </a:xfrm>
        </p:spPr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O  QUE  SÃO  OS 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PRÉ-REQUISITOS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 E COMO PROCEDER ?</a:t>
            </a:r>
            <a:endParaRPr lang="pt-PT" altLang="pt-PT" sz="2400" dirty="0"/>
          </a:p>
        </p:txBody>
      </p:sp>
      <p:sp>
        <p:nvSpPr>
          <p:cNvPr id="28675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500063" y="1600200"/>
            <a:ext cx="8266112" cy="4495800"/>
          </a:xfrm>
        </p:spPr>
        <p:txBody>
          <a:bodyPr vert="horz" wrap="square" lIns="91440" tIns="45720" rIns="91440" bIns="45720" anchor="t" anchorCtr="0"/>
          <a:lstStyle/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b="1" dirty="0">
                <a:latin typeface="Calibri" panose="020F0502020204030204" pitchFamily="34" charset="0"/>
              </a:rPr>
              <a:t>Condições de natureza física, funcional ou vocacional </a:t>
            </a:r>
            <a:r>
              <a:rPr lang="pt-PT" altLang="pt-PT" sz="2000" dirty="0">
                <a:latin typeface="Calibri" panose="020F0502020204030204" pitchFamily="34" charset="0"/>
              </a:rPr>
              <a:t>relevantes para acesso a alguns cursos de ensino superior;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Podem ser </a:t>
            </a:r>
            <a:r>
              <a:rPr lang="pt-PT" altLang="pt-PT" sz="2000" b="1" dirty="0">
                <a:latin typeface="Calibri" panose="020F0502020204030204" pitchFamily="34" charset="0"/>
              </a:rPr>
              <a:t>eliminatórios</a:t>
            </a:r>
            <a:r>
              <a:rPr lang="pt-PT" altLang="pt-PT" sz="2000" dirty="0">
                <a:latin typeface="Calibri" panose="020F0502020204030204" pitchFamily="34" charset="0"/>
              </a:rPr>
              <a:t>, destinam-se à seleção e/ou seriação dos candidatos;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Pré-Requisitos que exijam provas carecem de </a:t>
            </a:r>
            <a:r>
              <a:rPr lang="pt-PT" altLang="pt-PT" sz="2000" b="1" dirty="0">
                <a:latin typeface="Calibri" panose="020F0502020204030204" pitchFamily="34" charset="0"/>
              </a:rPr>
              <a:t>inscrição</a:t>
            </a:r>
            <a:r>
              <a:rPr lang="pt-PT" altLang="pt-PT" sz="2000" dirty="0">
                <a:latin typeface="Calibri" panose="020F0502020204030204" pitchFamily="34" charset="0"/>
              </a:rPr>
              <a:t> na Instituição de Ensino Superior pretendida e implicam confirmação através de </a:t>
            </a:r>
            <a:r>
              <a:rPr lang="pt-PT" altLang="pt-PT" sz="2000" b="1" dirty="0">
                <a:latin typeface="Calibri" panose="020F0502020204030204" pitchFamily="34" charset="0"/>
              </a:rPr>
              <a:t>impresso próprio </a:t>
            </a:r>
            <a:r>
              <a:rPr lang="pt-PT" altLang="pt-PT" sz="2000" dirty="0">
                <a:latin typeface="Calibri" panose="020F0502020204030204" pitchFamily="34" charset="0"/>
              </a:rPr>
              <a:t>– modelo nº1547 da INCM, autenticada pela instituição que os comprovou, entregue no ato da formalização da candidatura ou assinalada no formulário online;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Pré-Requisitos que não exijam provas e que sejam de </a:t>
            </a:r>
            <a:r>
              <a:rPr lang="pt-PT" altLang="pt-PT" sz="2000" b="1" dirty="0">
                <a:latin typeface="Calibri" panose="020F0502020204030204" pitchFamily="34" charset="0"/>
              </a:rPr>
              <a:t>comprovação documental </a:t>
            </a:r>
            <a:r>
              <a:rPr lang="pt-PT" altLang="pt-PT" sz="2000" dirty="0">
                <a:latin typeface="Calibri" panose="020F0502020204030204" pitchFamily="34" charset="0"/>
              </a:rPr>
              <a:t>são entregues no acto da matrícula no par/instituição em que obteve colocação. 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Consultar </a:t>
            </a:r>
            <a:r>
              <a:rPr lang="pt-PT" altLang="pt-PT" sz="2000" dirty="0">
                <a:latin typeface="Calibri" panose="020F0502020204030204" pitchFamily="34" charset="0"/>
                <a:hlinkClick r:id="rId2"/>
              </a:rPr>
              <a:t>www.dges.gov.pt</a:t>
            </a:r>
            <a:r>
              <a:rPr lang="pt-PT" altLang="pt-PT" sz="2000" dirty="0">
                <a:latin typeface="Calibri" panose="020F0502020204030204" pitchFamily="34" charset="0"/>
              </a:rPr>
              <a:t> 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dirty="0"/>
          </a:p>
        </p:txBody>
      </p:sp>
      <p:pic>
        <p:nvPicPr>
          <p:cNvPr id="28676" name="Imagem 1" descr="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3813" y="5715000"/>
            <a:ext cx="1189037" cy="92868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É EXIGIDA UMA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CLASSIFICAÇÃO MINIMA NA NOTA DE  CANDIDATURA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?</a:t>
            </a:r>
            <a:endParaRPr lang="pt-PT" altLang="pt-PT" sz="2400" dirty="0"/>
          </a:p>
        </p:txBody>
      </p:sp>
      <p:sp>
        <p:nvSpPr>
          <p:cNvPr id="29699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571500" y="1785938"/>
            <a:ext cx="8153400" cy="4495800"/>
          </a:xfrm>
        </p:spPr>
        <p:txBody>
          <a:bodyPr vert="horz" wrap="square" lIns="91440" tIns="45720" rIns="91440" bIns="45720" anchor="t" anchorCtr="0"/>
          <a:lstStyle/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Só podem concorrer a um determinado par instituição/curso os estudantes cuja nota de candidatura seja </a:t>
            </a:r>
            <a:r>
              <a:rPr lang="pt-PT" altLang="pt-PT" sz="2000" b="1" dirty="0">
                <a:latin typeface="Calibri" panose="020F0502020204030204" pitchFamily="34" charset="0"/>
              </a:rPr>
              <a:t>≥ a esse mínimo;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b="1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Consultar</a:t>
            </a:r>
            <a:r>
              <a:rPr lang="pt-PT" altLang="pt-PT" sz="2000" b="1" dirty="0">
                <a:latin typeface="Calibri" panose="020F0502020204030204" pitchFamily="34" charset="0"/>
              </a:rPr>
              <a:t> Guia de Candidatura ao Ensino Superior Público e Guia de Candidatura ao Ensino Superior Privado </a:t>
            </a:r>
            <a:r>
              <a:rPr lang="pt-PT" altLang="pt-PT" sz="2000" dirty="0">
                <a:latin typeface="Calibri" panose="020F0502020204030204" pitchFamily="34" charset="0"/>
              </a:rPr>
              <a:t>no site </a:t>
            </a:r>
            <a:r>
              <a:rPr lang="pt-PT" altLang="pt-PT" sz="2000" b="1" dirty="0">
                <a:latin typeface="Calibri" panose="020F0502020204030204" pitchFamily="34" charset="0"/>
                <a:hlinkClick r:id="rId2"/>
              </a:rPr>
              <a:t>www.dges.gov.pt</a:t>
            </a:r>
            <a:r>
              <a:rPr lang="pt-PT" altLang="pt-PT" sz="2000" b="1" dirty="0">
                <a:latin typeface="Calibri" panose="020F0502020204030204" pitchFamily="34" charset="0"/>
              </a:rPr>
              <a:t>;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b="1" dirty="0">
              <a:latin typeface="Calibri" panose="020F0502020204030204" pitchFamily="34" charset="0"/>
            </a:endParaRP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A classificação mínima na nota de candidatura é </a:t>
            </a:r>
            <a:r>
              <a:rPr lang="pt-PT" altLang="pt-PT" sz="2000" b="1" dirty="0">
                <a:latin typeface="Calibri" panose="020F0502020204030204" pitchFamily="34" charset="0"/>
              </a:rPr>
              <a:t>independente</a:t>
            </a:r>
            <a:r>
              <a:rPr lang="pt-PT" altLang="pt-PT" sz="2000" dirty="0">
                <a:latin typeface="Calibri" panose="020F0502020204030204" pitchFamily="34" charset="0"/>
              </a:rPr>
              <a:t> de um mínimo na classificação das provas de ingresso</a:t>
            </a:r>
          </a:p>
          <a:p>
            <a:pPr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b="1" dirty="0">
              <a:latin typeface="Calibri" panose="020F0502020204030204" pitchFamily="34" charset="0"/>
            </a:endParaRPr>
          </a:p>
        </p:txBody>
      </p:sp>
      <p:pic>
        <p:nvPicPr>
          <p:cNvPr id="29700" name="Imagem 1" descr="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0" y="5572125"/>
            <a:ext cx="1292225" cy="1009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3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pt-PT" altLang="pt-PT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PT" altLang="pt-PT" b="1" kern="1200" dirty="0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ENSINO SECUNDÁRIO</a:t>
            </a:r>
          </a:p>
        </p:txBody>
      </p:sp>
      <p:pic>
        <p:nvPicPr>
          <p:cNvPr id="10243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3625" y="4357688"/>
            <a:ext cx="2571750" cy="20097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ítulo 1"/>
          <p:cNvSpPr>
            <a:spLocks noGrp="1"/>
          </p:cNvSpPr>
          <p:nvPr>
            <p:ph type="title"/>
          </p:nvPr>
        </p:nvSpPr>
        <p:spPr>
          <a:xfrm>
            <a:off x="571500" y="214313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COM QUE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CRITÉRIOS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SÃO ORDENADOS OS CANDIDATOS   A   CADA   CURSO?</a:t>
            </a:r>
            <a:endParaRPr lang="pt-PT" alt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714375" y="1714500"/>
            <a:ext cx="8123238" cy="4495800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 ordenação dos candidatos a cada curso é feita pela </a:t>
            </a: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ordem decrescente 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 uma nota de candidatura, calculada utilizando as seguintes classificações: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None/>
              <a:defRPr/>
            </a:pPr>
            <a:endParaRPr kumimoji="0" lang="pt-PT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Classificação Ensino Secundário 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– não inferior a 40%</a:t>
            </a:r>
          </a:p>
          <a:p>
            <a:pPr marL="320040" marR="0" lvl="0" indent="-32004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Provas de Ingresso 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- não inferior a 45% 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Pré-Requisitos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– não superior a 15%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30724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7625" y="5759450"/>
            <a:ext cx="1054100" cy="822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just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QUE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OUTRAS FORMAÇÕES 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EXISTEM  APÓS O 12º ANO ?</a:t>
            </a:r>
            <a:endParaRPr lang="pt-PT" altLang="pt-PT" sz="2400" dirty="0"/>
          </a:p>
        </p:txBody>
      </p:sp>
      <p:sp>
        <p:nvSpPr>
          <p:cNvPr id="31747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775" y="2071688"/>
            <a:ext cx="8153400" cy="4024312"/>
          </a:xfrm>
        </p:spPr>
        <p:txBody>
          <a:bodyPr vert="horz" wrap="square" lIns="91440" tIns="45720" rIns="91440" bIns="45720" anchor="t" anchorCtr="0"/>
          <a:lstStyle/>
          <a:p>
            <a:pPr algn="just">
              <a:buClr>
                <a:srgbClr val="DD8047"/>
              </a:buClr>
              <a:buSzPct val="60000"/>
              <a:buFont typeface="Wingdings" panose="05000000000000000000" pitchFamily="2" charset="2"/>
            </a:pPr>
            <a:r>
              <a:rPr lang="pt-PT" altLang="pt-PT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CET – Cursos de Especialização Tecnológica- </a:t>
            </a:r>
            <a:r>
              <a:rPr lang="pt-PT" altLang="pt-PT" sz="2400" dirty="0">
                <a:solidFill>
                  <a:srgbClr val="000000"/>
                </a:solidFill>
                <a:latin typeface="Calibri" panose="020F0502020204030204" pitchFamily="34" charset="0"/>
              </a:rPr>
              <a:t>Instituições de ensino e formação profissional não superiores </a:t>
            </a:r>
            <a:r>
              <a:rPr lang="pt-PT" altLang="pt-PT" sz="1600" dirty="0">
                <a:solidFill>
                  <a:srgbClr val="000000"/>
                </a:solidFill>
                <a:latin typeface="Calibri" panose="020F0502020204030204" pitchFamily="34" charset="0"/>
              </a:rPr>
              <a:t>(Portaria nº782/2009, de 23/07)</a:t>
            </a:r>
          </a:p>
          <a:p>
            <a:pPr algn="just">
              <a:buClr>
                <a:srgbClr val="DD8047"/>
              </a:buClr>
              <a:buSzPct val="60000"/>
              <a:buFont typeface="Wingdings" panose="05000000000000000000" pitchFamily="2" charset="2"/>
            </a:pPr>
            <a:endParaRPr lang="pt-PT" altLang="pt-PT" sz="16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buClr>
                <a:srgbClr val="DD8047"/>
              </a:buClr>
              <a:buSzPct val="60000"/>
              <a:buFont typeface="Wingdings" panose="05000000000000000000" pitchFamily="2" charset="2"/>
            </a:pPr>
            <a:r>
              <a:rPr lang="pt-PT" altLang="pt-PT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Cursos Técnicos Superiores Profissionais </a:t>
            </a:r>
            <a:r>
              <a:rPr lang="pt-PT" altLang="pt-PT" sz="2400" dirty="0">
                <a:solidFill>
                  <a:srgbClr val="000000"/>
                </a:solidFill>
                <a:latin typeface="Calibri" panose="020F0502020204030204" pitchFamily="34" charset="0"/>
              </a:rPr>
              <a:t>– Institutos Politécnicos – diploma de técnico superior profissional </a:t>
            </a:r>
            <a:r>
              <a:rPr lang="pt-PT" altLang="pt-PT" sz="1600" dirty="0">
                <a:solidFill>
                  <a:srgbClr val="000000"/>
                </a:solidFill>
                <a:latin typeface="Calibri" panose="020F0502020204030204" pitchFamily="34" charset="0"/>
              </a:rPr>
              <a:t>(Dec. Lei nº43/2014, de 18/03)</a:t>
            </a:r>
          </a:p>
          <a:p>
            <a:pPr algn="just">
              <a:buClr>
                <a:srgbClr val="DD8047"/>
              </a:buClr>
              <a:buSzPct val="60000"/>
              <a:buFont typeface="Wingdings" panose="05000000000000000000" pitchFamily="2" charset="2"/>
            </a:pPr>
            <a:endParaRPr lang="pt-PT" altLang="pt-PT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>
              <a:buClr>
                <a:srgbClr val="DD8047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800" dirty="0">
                <a:solidFill>
                  <a:srgbClr val="000000"/>
                </a:solidFill>
                <a:latin typeface="Calibri" panose="020F0502020204030204" pitchFamily="34" charset="0"/>
              </a:rPr>
              <a:t>   </a:t>
            </a:r>
            <a:r>
              <a:rPr lang="pt-PT" altLang="pt-PT" sz="2400" b="1" dirty="0">
                <a:solidFill>
                  <a:srgbClr val="000000"/>
                </a:solidFill>
                <a:latin typeface="Calibri" panose="020F0502020204030204" pitchFamily="34" charset="0"/>
              </a:rPr>
              <a:t>Certificação Profissional de nível  V </a:t>
            </a:r>
            <a:r>
              <a:rPr lang="pt-PT" altLang="pt-PT" sz="2400" dirty="0">
                <a:solidFill>
                  <a:srgbClr val="000000"/>
                </a:solidFill>
                <a:latin typeface="Calibri" panose="020F0502020204030204" pitchFamily="34" charset="0"/>
              </a:rPr>
              <a:t>em várias áreas profissionais.                                                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dirty="0"/>
          </a:p>
        </p:txBody>
      </p:sp>
      <p:pic>
        <p:nvPicPr>
          <p:cNvPr id="31748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4438" y="5732463"/>
            <a:ext cx="893762" cy="700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Seta para Baixo 4"/>
          <p:cNvSpPr/>
          <p:nvPr/>
        </p:nvSpPr>
        <p:spPr>
          <a:xfrm>
            <a:off x="3851275" y="4508500"/>
            <a:ext cx="1441450" cy="576263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ítulo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pt-PT" altLang="pt-PT" sz="3600" b="1" dirty="0">
                <a:solidFill>
                  <a:schemeClr val="accent2"/>
                </a:solidFill>
                <a:ea typeface="Aharoni" pitchFamily="2" charset="-79"/>
              </a:rPr>
              <a:t>CTeSP</a:t>
            </a:r>
            <a:endParaRPr lang="pt-PT" altLang="pt-PT" sz="3600" dirty="0"/>
          </a:p>
        </p:txBody>
      </p:sp>
      <p:sp>
        <p:nvSpPr>
          <p:cNvPr id="18435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1188" y="1484313"/>
            <a:ext cx="8153400" cy="514191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just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Um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 Curso Técnico Superior Profissional (</a:t>
            </a:r>
            <a:r>
              <a:rPr kumimoji="0" lang="pt-PT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CTeSP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) é uma formação de ensino superior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com a duração de 4 semestres, correspondentes a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2 anos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letivos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, não conferente de grau (DL nº 43/2014 de 18 de março) a que correspondem 120 ECTS. </a:t>
            </a:r>
            <a:endParaRPr kumimoji="0" lang="pt-PT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9405" marR="0" lvl="0" indent="-319405" algn="just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Integra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formação técnica em contexto de trabalho (Estágio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), correspondente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 1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Semestre</a:t>
            </a: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pt-PT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Porquê frequentar um </a:t>
            </a:r>
            <a:r>
              <a:rPr kumimoji="0" lang="pt-PT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CTeSP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?</a:t>
            </a:r>
          </a:p>
          <a:p>
            <a:pPr marL="0" marR="0" lvl="0" indent="0" algn="just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Permite prosseguir estudos para uma licenciatura</a:t>
            </a:r>
          </a:p>
          <a:p>
            <a:pPr marL="0" marR="0" lvl="0" indent="0" algn="l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Permite uma formação técnica especializada                      Mercado de Trabalho</a:t>
            </a:r>
          </a:p>
          <a:p>
            <a:pPr marL="319405" marR="0" lvl="0" indent="-319405" algn="l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9405" marR="0" lvl="0" indent="-319405" algn="l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E depois do </a:t>
            </a:r>
            <a:r>
              <a:rPr kumimoji="0" lang="pt-PT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CTeSP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?</a:t>
            </a:r>
          </a:p>
          <a:p>
            <a:pPr marL="0" marR="0" lvl="0" indent="0" algn="just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O Curso Técnico Superior Profissional (</a:t>
            </a:r>
            <a:r>
              <a:rPr kumimoji="0" lang="pt-PT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CTeSP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) confere um </a:t>
            </a:r>
            <a:r>
              <a:rPr kumimoji="0" lang="pt-PT" sz="18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diploma de técnico superior profissional de nível 5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do Quadro Nacional de Qualificações nas áreas de formação que ministra.</a:t>
            </a:r>
          </a:p>
          <a:p>
            <a:pPr marL="0" marR="0" lvl="0" indent="0" algn="just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Acesso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 uma Licenciatura sem a realização de exames nacionais (se prosseguir os estudos numa instituição de ensino superior politécnica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); Possibilidade de Equivalências numa Licenciatura.</a:t>
            </a:r>
          </a:p>
          <a:p>
            <a:pPr marL="319405" marR="0" lvl="0" indent="-319405" algn="l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ctr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alt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</a:t>
            </a:r>
          </a:p>
        </p:txBody>
      </p:sp>
      <p:pic>
        <p:nvPicPr>
          <p:cNvPr id="32772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0" y="357188"/>
            <a:ext cx="1000125" cy="781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Divisa 5"/>
          <p:cNvSpPr/>
          <p:nvPr/>
        </p:nvSpPr>
        <p:spPr>
          <a:xfrm>
            <a:off x="5148064" y="4265452"/>
            <a:ext cx="785813" cy="17938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pt-PT" altLang="pt-PT" b="1" dirty="0">
                <a:solidFill>
                  <a:schemeClr val="accent2"/>
                </a:solidFill>
                <a:ea typeface="Aharoni" pitchFamily="2" charset="-79"/>
              </a:rPr>
              <a:t>CTeSP</a:t>
            </a:r>
            <a:endParaRPr lang="pt-PT" alt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250825" y="1484313"/>
            <a:ext cx="8513763" cy="5257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Quem pode ser admitido num </a:t>
            </a:r>
            <a:r>
              <a:rPr kumimoji="0" lang="pt-PT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CTeSP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Alunos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com o Ensino Secundário completo (qualquer que seja a via, com ou sem exames nacionais);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Razões para entrar num </a:t>
            </a:r>
            <a:r>
              <a:rPr kumimoji="0" lang="pt-PT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CTeSP</a:t>
            </a:r>
            <a:endParaRPr kumimoji="0" lang="pt-PT" sz="20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Dispensa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dos exames nacionais para ingresso no Ensino Superior;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Estágio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garantido em contexto real de trabalho (1 semestre);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Possibilidade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de prosseguimento de estudos para Licenciaturas (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com</a:t>
            </a:r>
            <a:r>
              <a:rPr kumimoji="0" lang="pt-PT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equivalências/creditações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Com um </a:t>
            </a:r>
            <a:r>
              <a:rPr kumimoji="0" lang="pt-PT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CTeSP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 posso prosseguir os estudos para licenciatura e mestrado?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Se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continuar os estudos no ensino superior politécnico tem apenas de realizar um exame a nível interno na instituição de ensino superior politécnico;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Se </a:t>
            </a:r>
            <a:r>
              <a:rPr kumimoji="0" lang="pt-PT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quiser prosseguir os estudos no ensino superior universitário tem sempre de realizar as provas de ingresso (exames nacionais) exigidos para ingressar no curso pretendido.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t-P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CALENDÁRIO  </a:t>
            </a:r>
            <a:r>
              <a:rPr lang="pt-PT" altLang="pt-PT" sz="2400" b="1" dirty="0" smtClean="0">
                <a:solidFill>
                  <a:schemeClr val="accent2"/>
                </a:solidFill>
                <a:ea typeface="Aharoni" pitchFamily="2" charset="-79"/>
              </a:rPr>
              <a:t>2026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/>
            </a:r>
            <a:b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</a:br>
            <a:endParaRPr lang="pt-PT" altLang="pt-PT" sz="2400" dirty="0"/>
          </a:p>
        </p:txBody>
      </p:sp>
      <p:graphicFrame>
        <p:nvGraphicFramePr>
          <p:cNvPr id="33843" name="Group 5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44750754"/>
              </p:ext>
            </p:extLst>
          </p:nvPr>
        </p:nvGraphicFramePr>
        <p:xfrm>
          <a:off x="635" y="1270000"/>
          <a:ext cx="9138920" cy="5567680"/>
        </p:xfrm>
        <a:graphic>
          <a:graphicData uri="http://schemas.openxmlformats.org/drawingml/2006/table">
            <a:tbl>
              <a:tblPr/>
              <a:tblGrid>
                <a:gridCol w="2402205"/>
                <a:gridCol w="6736715"/>
              </a:tblGrid>
              <a:tr h="4006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w Cen MT" pitchFamily="34" charset="0"/>
                        </a:rPr>
                        <a:t>PRAZOS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w Cen MT" pitchFamily="34" charset="0"/>
                        </a:rPr>
                        <a:t>AÇÃO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006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06/03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a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19/03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Inscrição p/1ª Fase de Exames Nacionais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4006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pt-PT" sz="1800" b="1" i="0" u="none" strike="noStrike" kern="1200" baseline="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06/04 </a:t>
                      </a:r>
                      <a:r>
                        <a:rPr kumimoji="0" lang="pt-PT" sz="1800" b="1" i="0" u="none" strike="noStrike" kern="1200" baseline="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pt-PT" sz="1800" b="1" i="0" u="none" strike="noStrike" kern="1200" baseline="0" dirty="0" smtClean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24/04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Inscrição para Realização de Pré-Requisitos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Até </a:t>
                      </a: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26/06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Realização Pré-Requisitos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006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Até 31/05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Anulação da Matrícula no Ensino Secundário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6902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16/06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a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26/06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1ª Fase Exames Nacionais do Ensino Secundário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14/07 </a:t>
                      </a: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a </a:t>
                      </a: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15/07  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Inscrição para 2ª fase dos exames nacionais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689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14/07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Afixação resultados da 1ª fase dos exames nacionais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6915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20/07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a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27/07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  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Candidatura 1ª Fase Concurso Nacional Ensino Superior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16/07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a </a:t>
                      </a:r>
                      <a:r>
                        <a:rPr lang="pt-PT" b="1" dirty="0" smtClean="0">
                          <a:solidFill>
                            <a:schemeClr val="accent2"/>
                          </a:solidFill>
                        </a:rPr>
                        <a:t>22/07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2ª Fase Exames Nacionais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6908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05/08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itchFamily="34" charset="0"/>
                        </a:rPr>
                        <a:t>Afixação resultados da 2ª fase dos exames nacionais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</a:tbl>
          </a:graphicData>
        </a:graphic>
      </p:graphicFrame>
      <p:pic>
        <p:nvPicPr>
          <p:cNvPr id="36905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50" y="285750"/>
            <a:ext cx="1077913" cy="8429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ítulo 1"/>
          <p:cNvSpPr>
            <a:spLocks noGrp="1"/>
          </p:cNvSpPr>
          <p:nvPr>
            <p:ph type="title"/>
          </p:nvPr>
        </p:nvSpPr>
        <p:spPr>
          <a:xfrm>
            <a:off x="612648" y="116205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CALENDÁRIO  </a:t>
            </a:r>
            <a:r>
              <a:rPr lang="pt-PT" altLang="pt-PT" sz="2400" b="1" dirty="0" smtClean="0">
                <a:solidFill>
                  <a:schemeClr val="accent2"/>
                </a:solidFill>
                <a:ea typeface="Aharoni" pitchFamily="2" charset="-79"/>
              </a:rPr>
              <a:t>2026</a:t>
            </a:r>
            <a:endParaRPr lang="pt-PT" altLang="pt-PT" sz="2400" dirty="0"/>
          </a:p>
        </p:txBody>
      </p:sp>
      <p:graphicFrame>
        <p:nvGraphicFramePr>
          <p:cNvPr id="34876" name="Group 60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97285292"/>
              </p:ext>
            </p:extLst>
          </p:nvPr>
        </p:nvGraphicFramePr>
        <p:xfrm>
          <a:off x="0" y="1024890"/>
          <a:ext cx="9144000" cy="4445000"/>
        </p:xfrm>
        <a:graphic>
          <a:graphicData uri="http://schemas.openxmlformats.org/drawingml/2006/table">
            <a:tbl>
              <a:tblPr/>
              <a:tblGrid>
                <a:gridCol w="2499995"/>
                <a:gridCol w="6644005"/>
              </a:tblGrid>
              <a:tr h="4070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w Cen MT" pitchFamily="34" charset="0"/>
                        </a:rPr>
                        <a:t>PRAZOS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w Cen MT" pitchFamily="34" charset="0"/>
                        </a:rPr>
                        <a:t>AÇÃO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629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06/08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w Cen MT" pitchFamily="34" charset="0"/>
                        </a:rPr>
                        <a:t>Afixação resultados da reapreciação dos exames 1ª fase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80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28/08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Afixação resultados da reapreciação dos exames 2ª fase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5911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 </a:t>
                      </a: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23/08  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Divulgação Resultado 1ª fase concurso nacional ensino superior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464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24/08  </a:t>
                      </a: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a </a:t>
                      </a: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02/09</a:t>
                      </a:r>
                      <a:r>
                        <a:rPr lang="pt-PT" sz="1800" b="1" baseline="0" dirty="0" smtClean="0">
                          <a:solidFill>
                            <a:schemeClr val="accent2"/>
                          </a:solidFill>
                        </a:rPr>
                        <a:t> </a:t>
                      </a: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  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Candidatura 2ª Fase Concurso Nacional Ensino Superior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5911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13/09   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Divulgação Resultado 2ª fase concurso nacional ensino superior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22/09 </a:t>
                      </a: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a </a:t>
                      </a: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24/09  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Candidatura 3ª Fase Concurso Nacional Ensino Superior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645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PT" sz="1800" b="1" dirty="0" smtClean="0">
                          <a:solidFill>
                            <a:schemeClr val="accent2"/>
                          </a:solidFill>
                        </a:rPr>
                        <a:t>30/09</a:t>
                      </a: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w Cen MT" pitchFamily="34" charset="0"/>
                        </a:rPr>
                        <a:t>Divulgação Resultado 3ª fase concurso nacional ensino superior</a:t>
                      </a: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3765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P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pt-PT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w Cen MT" pitchFamily="34" charset="0"/>
                      </a:endParaRPr>
                    </a:p>
                  </a:txBody>
                  <a:tcPr marT="50315" marB="5031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</a:tbl>
          </a:graphicData>
        </a:graphic>
      </p:graphicFrame>
      <p:pic>
        <p:nvPicPr>
          <p:cNvPr id="37923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5300" y="228600"/>
            <a:ext cx="650875" cy="50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ONDE  OBTER  MAIS  INFORMAÇÕES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?</a:t>
            </a:r>
            <a:endParaRPr lang="pt-PT" altLang="pt-PT" sz="2400" dirty="0"/>
          </a:p>
        </p:txBody>
      </p:sp>
      <p:sp>
        <p:nvSpPr>
          <p:cNvPr id="33795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568325" y="1484313"/>
            <a:ext cx="8153400" cy="5184775"/>
          </a:xfrm>
        </p:spPr>
        <p:txBody>
          <a:bodyPr vert="horz" wrap="square" lIns="91440" tIns="45720" rIns="91440" bIns="45720" numCol="1" anchor="t" anchorCtr="0" compatLnSpc="1"/>
          <a:lstStyle/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1800" b="1" dirty="0">
                <a:latin typeface="Calibri" panose="020F0502020204030204" pitchFamily="34" charset="0"/>
                <a:cs typeface="Calibri" panose="020F0502020204030204" pitchFamily="34" charset="0"/>
              </a:rPr>
              <a:t>À Direção-Geral da Educação - Júri Nacional de Exames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Av. 24 de Julho, 140-6.º, 1399-025 Lisboa      Telefone: 21 393 45 00</a:t>
            </a:r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</a:rPr>
              <a:t>Sítio de Internet: </a:t>
            </a: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http://www.dge.mec.pt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1800" b="1" dirty="0">
                <a:latin typeface="Calibri" panose="020F0502020204030204" pitchFamily="34" charset="0"/>
                <a:cs typeface="Calibri" panose="020F0502020204030204" pitchFamily="34" charset="0"/>
              </a:rPr>
              <a:t>À Direção-Geral do Ensino Superior - Direção de Serviços do Acesso ao Ensino Superior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Av. Duque D’Ávila, n.º 137, 1069-016 Lisboa     Telefone: 21 312 60 00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    Email: </a:t>
            </a: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acesso@dges.gov.pt</a:t>
            </a: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Sítio de Internet: </a:t>
            </a: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www.dges.gov.pt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1800" b="1" dirty="0">
                <a:latin typeface="Calibri" panose="020F0502020204030204" pitchFamily="34" charset="0"/>
                <a:cs typeface="Calibri" panose="020F0502020204030204" pitchFamily="34" charset="0"/>
              </a:rPr>
              <a:t>Aos gabinetes de acesso ao ensino superior 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sz="1800" b="1" dirty="0">
                <a:latin typeface="Calibri" panose="020F0502020204030204" pitchFamily="34" charset="0"/>
                <a:cs typeface="Calibri" panose="020F0502020204030204" pitchFamily="34" charset="0"/>
              </a:rPr>
              <a:t>Ao Centro de Informação e Relações Públicas - CIREP</a:t>
            </a:r>
            <a:endParaRPr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  Av. 24 julho, 148, 1350-346 Lisboa         Telefone: 21 781 16 90                         </a:t>
            </a:r>
          </a:p>
          <a:p>
            <a:pPr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   E-mail: </a:t>
            </a: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cirep@sec-geral.mec.pt</a:t>
            </a:r>
            <a:r>
              <a:rPr sz="1800" dirty="0">
                <a:latin typeface="Calibri" panose="020F0502020204030204" pitchFamily="34" charset="0"/>
                <a:cs typeface="Calibri" panose="020F0502020204030204" pitchFamily="34" charset="0"/>
              </a:rPr>
              <a:t>         </a:t>
            </a: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1800" dirty="0">
                <a:latin typeface="Calibri" panose="020F0502020204030204" pitchFamily="34" charset="0"/>
                <a:cs typeface="Calibri" panose="020F0502020204030204" pitchFamily="34" charset="0"/>
                <a:hlinkClick r:id="rId6"/>
              </a:rPr>
              <a:t>https://www.inspiringfuture.pt/</a:t>
            </a:r>
            <a:endParaRPr lang="pt-PT" altLang="pt-PT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1800" b="1" dirty="0">
                <a:latin typeface="Calibri" panose="020F0502020204030204" pitchFamily="34" charset="0"/>
                <a:cs typeface="Calibri" panose="020F0502020204030204" pitchFamily="34" charset="0"/>
              </a:rPr>
              <a:t>Planos de Estudo  </a:t>
            </a:r>
            <a:r>
              <a:rPr lang="pt-PT" altLang="pt-PT" sz="1800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pt-PT" altLang="pt-PT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ver diretamente </a:t>
            </a:r>
            <a:r>
              <a:rPr lang="pt-PT" altLang="pt-PT" sz="1800" dirty="0">
                <a:latin typeface="Calibri" panose="020F0502020204030204" pitchFamily="34" charset="0"/>
                <a:cs typeface="Calibri" panose="020F0502020204030204" pitchFamily="34" charset="0"/>
              </a:rPr>
              <a:t>nas instituições de ensino superior</a:t>
            </a:r>
            <a:endParaRPr lang="pt-PT" altLang="pt-PT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4036" name="Imagem 1" descr="es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31175" y="5876925"/>
            <a:ext cx="903288" cy="7048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ítulo 10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pt-PT" altLang="pt-PT" sz="2800" b="1" dirty="0">
                <a:solidFill>
                  <a:schemeClr val="accent2"/>
                </a:solidFill>
              </a:rPr>
              <a:t>QUE </a:t>
            </a:r>
            <a:r>
              <a:rPr lang="pt-PT" altLang="pt-PT" sz="2800" b="1" dirty="0" smtClean="0">
                <a:solidFill>
                  <a:schemeClr val="accent2"/>
                </a:solidFill>
              </a:rPr>
              <a:t>OUTRAS </a:t>
            </a:r>
            <a:r>
              <a:rPr lang="pt-PT" altLang="pt-PT" sz="2800" b="1" u="sng" dirty="0" smtClean="0">
                <a:solidFill>
                  <a:schemeClr val="accent2"/>
                </a:solidFill>
              </a:rPr>
              <a:t>PUBLICAÇÕES/SITES</a:t>
            </a:r>
            <a:r>
              <a:rPr lang="pt-PT" altLang="pt-PT" sz="2800" b="1" dirty="0" smtClean="0">
                <a:solidFill>
                  <a:schemeClr val="accent2"/>
                </a:solidFill>
              </a:rPr>
              <a:t> DEVERÃO </a:t>
            </a:r>
            <a:r>
              <a:rPr lang="pt-PT" altLang="pt-PT" sz="2800" b="1" dirty="0">
                <a:solidFill>
                  <a:schemeClr val="accent2"/>
                </a:solidFill>
              </a:rPr>
              <a:t>CONSULTAR?</a:t>
            </a:r>
          </a:p>
        </p:txBody>
      </p:sp>
      <p:pic>
        <p:nvPicPr>
          <p:cNvPr id="45059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3500" y="5786438"/>
            <a:ext cx="895350" cy="7000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Espaço Reservado para Conteúdo 1"/>
          <p:cNvSpPr>
            <a:spLocks noGrp="1"/>
          </p:cNvSpPr>
          <p:nvPr>
            <p:ph sz="quarter" idx="1"/>
          </p:nvPr>
        </p:nvSpPr>
        <p:spPr/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endParaRPr kumimoji="0" lang="pt-PT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Guia geral de Exames </a:t>
            </a: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2026</a:t>
            </a:r>
            <a:endParaRPr kumimoji="0" lang="pt-P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Provas de Ingresso - Ensino Superior Público – </a:t>
            </a: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2026</a:t>
            </a:r>
            <a:endParaRPr kumimoji="0" lang="pt-PT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Guia Candidatura</a:t>
            </a:r>
            <a:r>
              <a:rPr kumimoji="0" lang="pt-PT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26 </a:t>
            </a:r>
            <a:r>
              <a:rPr kumimoji="0" lang="pt-PT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Ensino Superior Público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None/>
              <a:defRPr/>
            </a:pPr>
            <a:endParaRPr kumimoji="0" lang="pt-PT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r>
              <a:rPr lang="pt-PT" u="sng" dirty="0" smtClean="0">
                <a:hlinkClick r:id="rId3"/>
              </a:rPr>
              <a:t>http</a:t>
            </a:r>
            <a:r>
              <a:rPr lang="pt-PT" u="sng" dirty="0">
                <a:hlinkClick r:id="rId3"/>
              </a:rPr>
              <a:t>://www.designthefuture.pt</a:t>
            </a:r>
            <a:endParaRPr lang="pt-PT" u="sng" dirty="0"/>
          </a:p>
          <a:p>
            <a:r>
              <a:rPr lang="pt-PT" u="sng" dirty="0" smtClean="0">
                <a:hlinkClick r:id="rId4"/>
              </a:rPr>
              <a:t>http</a:t>
            </a:r>
            <a:r>
              <a:rPr lang="pt-PT" u="sng" dirty="0">
                <a:hlinkClick r:id="rId4"/>
              </a:rPr>
              <a:t>://www.programaescolhas.pt/recursosescolhas/orientacao-vocacional</a:t>
            </a:r>
            <a:endParaRPr lang="pt-PT" dirty="0"/>
          </a:p>
          <a:p>
            <a:pPr>
              <a:defRPr/>
            </a:pPr>
            <a:r>
              <a:rPr lang="pt-PT" u="sng" dirty="0">
                <a:hlinkClick r:id="rId5"/>
              </a:rPr>
              <a:t>http://www.forum.pt/</a:t>
            </a:r>
            <a:endParaRPr lang="pt-PT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pt-PT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O QUE DEVES FAZER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PARA TOMAR A TUA DECISÃO?</a:t>
            </a:r>
            <a:endParaRPr lang="pt-PT" altLang="pt-PT" sz="2400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775" y="1484313"/>
            <a:ext cx="8153400" cy="51847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Desenvolver o teu </a:t>
            </a: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autoconhecimento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Interesses, personalidade, competências e aptidões. 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Procurar ter experiências diversificadas – lazer, trabalho, voluntariado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"/>
              <a:defRPr/>
            </a:pP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Pesquisar </a:t>
            </a: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Informação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através da:</a:t>
            </a:r>
          </a:p>
          <a:p>
            <a:pPr marL="539750" marR="0" lvl="0" indent="-319405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Análise dos  </a:t>
            </a:r>
            <a:r>
              <a:rPr kumimoji="0" lang="pt-PT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Planos de Estudo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nota mínima de acesso, provas de ingresso, pré-requisitos e zona geográfica dos cursos/instituições que te interessam, análise da situação legal dos cursos / instituições privadas;</a:t>
            </a:r>
          </a:p>
          <a:p>
            <a:pPr marL="539750" marR="0" lvl="0" indent="-319405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Análise dos </a:t>
            </a:r>
            <a:r>
              <a:rPr kumimoji="0" lang="pt-PT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Perfis Profissionais/Saídas Profissionais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dos cursos que te interessam;</a:t>
            </a:r>
          </a:p>
          <a:p>
            <a:pPr marL="539750" marR="0" lvl="0" indent="-319405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Análise das </a:t>
            </a:r>
            <a:r>
              <a:rPr kumimoji="0" lang="pt-PT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Notas dos últimos colocados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nos cursos/instituição pretendidas;</a:t>
            </a:r>
          </a:p>
          <a:p>
            <a:pPr marL="539750" marR="0" lvl="0" indent="-319405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Visita as Instituições de Ensino Superior (</a:t>
            </a:r>
            <a:r>
              <a:rPr kumimoji="0" lang="pt-PT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Dias Abertos, Semanas de Verão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e locais de trabalho que te interessam;</a:t>
            </a:r>
          </a:p>
          <a:p>
            <a:pPr marL="539750" marR="0" lvl="0" indent="-319405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Pesquisa na Net;</a:t>
            </a:r>
          </a:p>
          <a:p>
            <a:pPr marL="539750" marR="0" lvl="0" indent="-319405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Conversa com profissionais/estudantes da área pretendida;</a:t>
            </a:r>
          </a:p>
          <a:p>
            <a:pPr marL="539750" marR="0" lvl="0" indent="-319405" algn="just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Ø"/>
              <a:defRPr/>
            </a:pP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Conversa com familiares, professores e psicóloga.</a:t>
            </a: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pt-PT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405" marR="0" lvl="0" indent="-319405" algn="l" defTabSz="9144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None/>
              <a:defRPr/>
            </a:pPr>
            <a:endParaRPr kumimoji="0" lang="pt-PT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64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3888" y="6091238"/>
            <a:ext cx="769937" cy="6032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just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COMO TOMAR UMA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DECISÃO PLANEADA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?</a:t>
            </a:r>
            <a:endParaRPr lang="pt-PT" altLang="pt-PT" sz="2400" dirty="0"/>
          </a:p>
        </p:txBody>
      </p:sp>
      <p:sp>
        <p:nvSpPr>
          <p:cNvPr id="41987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500063" y="1643063"/>
            <a:ext cx="8153400" cy="4495800"/>
          </a:xfrm>
        </p:spPr>
        <p:txBody>
          <a:bodyPr vert="horz" wrap="square" lIns="91440" tIns="45720" rIns="91440" bIns="45720" anchor="t" anchorCtr="0"/>
          <a:lstStyle/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/>
              <a:t>Relacionando</a:t>
            </a:r>
            <a:r>
              <a:rPr lang="pt-PT" altLang="pt-PT" sz="2000" dirty="0"/>
              <a:t> os dados recolhidos sobre </a:t>
            </a:r>
            <a:r>
              <a:rPr lang="pt-PT" altLang="pt-PT" sz="2000" b="1" dirty="0"/>
              <a:t>ti próprio </a:t>
            </a:r>
            <a:r>
              <a:rPr lang="pt-PT" altLang="pt-PT" sz="2000" dirty="0"/>
              <a:t>(interesses, aptidões, personalidade) com a informação dos </a:t>
            </a:r>
            <a:r>
              <a:rPr lang="pt-PT" altLang="pt-PT" sz="2000" b="1" dirty="0"/>
              <a:t>cursos, profissões e condicionantes </a:t>
            </a:r>
            <a:r>
              <a:rPr lang="pt-PT" altLang="pt-PT" sz="2000" dirty="0"/>
              <a:t>(notas mínimas, provas de ingresso, notas do último colocado, no ano anterior, zona geográfica da instituição).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dirty="0"/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2000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/>
              <a:t>Análise </a:t>
            </a:r>
            <a:r>
              <a:rPr lang="pt-PT" altLang="pt-PT" sz="2000" dirty="0"/>
              <a:t>das diferentes </a:t>
            </a:r>
            <a:r>
              <a:rPr lang="pt-PT" altLang="pt-PT" sz="2000" b="1" dirty="0"/>
              <a:t>alternativas/opções</a:t>
            </a:r>
            <a:r>
              <a:rPr lang="pt-PT" altLang="pt-PT" sz="2000" dirty="0"/>
              <a:t> e ponderar as </a:t>
            </a:r>
            <a:r>
              <a:rPr lang="pt-PT" altLang="pt-PT" sz="2000" b="1" dirty="0"/>
              <a:t>consequências positivas e negativas </a:t>
            </a:r>
            <a:r>
              <a:rPr lang="pt-PT" altLang="pt-PT" sz="2000" dirty="0"/>
              <a:t>de cada uma delas  </a:t>
            </a:r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2000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2000" dirty="0"/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/>
              <a:t>Decidir pela </a:t>
            </a:r>
            <a:r>
              <a:rPr lang="pt-PT" altLang="pt-PT" sz="2000" b="1" dirty="0"/>
              <a:t>alternativa</a:t>
            </a:r>
            <a:r>
              <a:rPr lang="pt-PT" altLang="pt-PT" sz="2000" dirty="0"/>
              <a:t> considerada </a:t>
            </a:r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/>
              <a:t>mais adequada</a:t>
            </a:r>
          </a:p>
        </p:txBody>
      </p:sp>
      <p:pic>
        <p:nvPicPr>
          <p:cNvPr id="41988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7313" y="5805488"/>
            <a:ext cx="871537" cy="681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Seta para Baixo 4"/>
          <p:cNvSpPr/>
          <p:nvPr/>
        </p:nvSpPr>
        <p:spPr>
          <a:xfrm>
            <a:off x="3571875" y="3071813"/>
            <a:ext cx="1285875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3571875" y="4572000"/>
            <a:ext cx="1285875" cy="642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571500" y="214313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COMO OBTER APROVAÇÃO  NUM CURSO DE ENSINO SECUNDÁRIO?</a:t>
            </a:r>
          </a:p>
        </p:txBody>
      </p:sp>
      <p:sp>
        <p:nvSpPr>
          <p:cNvPr id="11267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571500" y="2071688"/>
            <a:ext cx="8153400" cy="4495800"/>
          </a:xfrm>
        </p:spPr>
        <p:txBody>
          <a:bodyPr vert="horz" wrap="square" lIns="91440" tIns="45720" rIns="91440" bIns="45720" anchor="t" anchorCtr="0"/>
          <a:lstStyle/>
          <a:p>
            <a:pPr indent="358775"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  <a:ea typeface="Aharoni" pitchFamily="2" charset="-79"/>
              </a:rPr>
              <a:t>Através da aprovação em </a:t>
            </a:r>
            <a:r>
              <a:rPr lang="pt-PT" altLang="pt-PT" sz="2000" u="sng" dirty="0">
                <a:latin typeface="Calibri" panose="020F0502020204030204" pitchFamily="34" charset="0"/>
                <a:ea typeface="Aharoni" pitchFamily="2" charset="-79"/>
              </a:rPr>
              <a:t>todas</a:t>
            </a:r>
            <a:r>
              <a:rPr lang="pt-PT" altLang="pt-PT" sz="2000" dirty="0">
                <a:latin typeface="Calibri" panose="020F0502020204030204" pitchFamily="34" charset="0"/>
                <a:ea typeface="Aharoni" pitchFamily="2" charset="-79"/>
              </a:rPr>
              <a:t> as disciplinas e áreas não disciplinares do plano de estudo do respetivo curso, com uma classificação mínima de 10 valores</a:t>
            </a:r>
          </a:p>
          <a:p>
            <a:pPr indent="358775"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2000" dirty="0">
              <a:latin typeface="Calibri" panose="020F0502020204030204" pitchFamily="34" charset="0"/>
              <a:ea typeface="Aharoni" pitchFamily="2" charset="-79"/>
            </a:endParaRPr>
          </a:p>
          <a:p>
            <a:pPr indent="358775"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  <a:ea typeface="Aharoni" pitchFamily="2" charset="-79"/>
              </a:rPr>
              <a:t>Pode obter-se por frequência (cursos profissionais), frequência mais exame (alunos internos dos cursos científico-humanísticos) ou apenas por exame (alunos autopropostos)</a:t>
            </a:r>
          </a:p>
          <a:p>
            <a:pPr indent="358775"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dirty="0">
              <a:latin typeface="Franklin Gothic Demi" pitchFamily="34" charset="0"/>
              <a:ea typeface="Aharoni" pitchFamily="2" charset="-79"/>
            </a:endParaRPr>
          </a:p>
          <a:p>
            <a:pPr indent="358775" algn="just" eaLnBrk="1" hangingPunct="1">
              <a:spcBef>
                <a:spcPct val="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dirty="0">
              <a:latin typeface="Franklin Gothic Demi" pitchFamily="34" charset="0"/>
              <a:ea typeface="Aharoni" pitchFamily="2" charset="-79"/>
            </a:endParaRPr>
          </a:p>
        </p:txBody>
      </p:sp>
      <p:pic>
        <p:nvPicPr>
          <p:cNvPr id="11268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38" y="5500688"/>
            <a:ext cx="1292225" cy="1009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ítulo 10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pt-PT" altLang="pt-PT" sz="3200" b="1" dirty="0">
                <a:solidFill>
                  <a:schemeClr val="accent2"/>
                </a:solidFill>
              </a:rPr>
              <a:t>EXPLORA</a:t>
            </a:r>
            <a:r>
              <a:rPr lang="pt-PT" altLang="pt-PT" sz="2400" b="1" dirty="0">
                <a:solidFill>
                  <a:schemeClr val="accent2"/>
                </a:solidFill>
              </a:rPr>
              <a:t>  OS  VÁRIOS  CAMINHOS E DESCOBRE  O TEU !!!</a:t>
            </a:r>
          </a:p>
        </p:txBody>
      </p:sp>
      <p:pic>
        <p:nvPicPr>
          <p:cNvPr id="43011" name="Marcador de Posição de Conteúdo 12" descr="sem título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14500" y="2143125"/>
            <a:ext cx="5572125" cy="3457575"/>
          </a:xfrm>
        </p:spPr>
      </p:pic>
      <p:pic>
        <p:nvPicPr>
          <p:cNvPr id="43012" name="Imagem 1" descr="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3500" y="5786438"/>
            <a:ext cx="895350" cy="7000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>
          <a:xfrm>
            <a:off x="431800" y="115888"/>
            <a:ext cx="8370888" cy="1152525"/>
          </a:xfrm>
        </p:spPr>
        <p:txBody>
          <a:bodyPr vert="horz" wrap="square" lIns="91440" tIns="45720" rIns="91440" bIns="45720" anchor="ctr" anchorCtr="0"/>
          <a:lstStyle/>
          <a:p>
            <a:pPr algn="ctr" eaLnBrk="1" hangingPunct="1"/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COMO  SE CALCULA  A 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CLASSIFICAÇÃO FINAL DOS CURSOS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?</a:t>
            </a:r>
            <a:b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</a:br>
            <a:r>
              <a:rPr lang="pt-PT" altLang="pt-PT" sz="2400" b="1" dirty="0" smtClean="0">
                <a:solidFill>
                  <a:schemeClr val="accent2"/>
                </a:solidFill>
                <a:ea typeface="Aharoni" pitchFamily="2" charset="-79"/>
              </a:rPr>
              <a:t>(</a:t>
            </a:r>
            <a:r>
              <a:rPr lang="pt-PT" altLang="pt-PT" sz="1600" b="1" dirty="0" smtClean="0">
                <a:solidFill>
                  <a:schemeClr val="accent2"/>
                </a:solidFill>
                <a:ea typeface="Aharoni" pitchFamily="2" charset="-79"/>
              </a:rPr>
              <a:t>DEC. LEI </a:t>
            </a:r>
            <a:r>
              <a:rPr lang="pt-PT" altLang="pt-PT" sz="1600" b="1" dirty="0">
                <a:solidFill>
                  <a:schemeClr val="accent2"/>
                </a:solidFill>
                <a:ea typeface="Aharoni" pitchFamily="2" charset="-79"/>
              </a:rPr>
              <a:t>N.º 55/2018, DE 6 DE </a:t>
            </a:r>
            <a:r>
              <a:rPr lang="pt-PT" altLang="pt-PT" sz="1600" b="1" dirty="0" smtClean="0">
                <a:solidFill>
                  <a:schemeClr val="accent2"/>
                </a:solidFill>
                <a:ea typeface="Aharoni" pitchFamily="2" charset="-79"/>
              </a:rPr>
              <a:t>JULHO; DEC. </a:t>
            </a:r>
            <a:r>
              <a:rPr lang="pt-PT" altLang="pt-PT" sz="1600" b="1" smtClean="0">
                <a:solidFill>
                  <a:schemeClr val="accent2"/>
                </a:solidFill>
                <a:ea typeface="Aharoni" pitchFamily="2" charset="-79"/>
              </a:rPr>
              <a:t>LEI Nº 62/2023, DE 25 DE JULHO;  </a:t>
            </a:r>
            <a:r>
              <a:rPr lang="pt-PT" altLang="pt-PT" sz="1600" b="1" dirty="0" smtClean="0">
                <a:solidFill>
                  <a:schemeClr val="accent2"/>
                </a:solidFill>
                <a:ea typeface="Aharoni" pitchFamily="2" charset="-79"/>
              </a:rPr>
              <a:t>e PORTARIA 278/2023, DE 8 DE SETEMBRO)</a:t>
            </a:r>
            <a:endParaRPr lang="pt-PT" altLang="pt-PT" sz="1600" u="sng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594519" y="1522412"/>
            <a:ext cx="8207375" cy="5068888"/>
          </a:xfrm>
          <a:ln>
            <a:miter lim="800000"/>
          </a:ln>
        </p:spPr>
        <p:txBody>
          <a:bodyPr vert="horz" wrap="square" lIns="91440" tIns="45720" rIns="91440" bIns="45720" numCol="1" anchor="t" anchorCtr="0" compatLnSpc="1">
            <a:normAutofit/>
          </a:bodyPr>
          <a:lstStyle/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r>
              <a:rPr kumimoji="0" lang="pt-P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Cursos Científico-Humanísticos</a:t>
            </a:r>
            <a:r>
              <a:rPr kumimoji="0" lang="pt-PT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: </a:t>
            </a:r>
            <a:r>
              <a:rPr kumimoji="0" lang="pt-PT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 CFC</a:t>
            </a:r>
            <a:r>
              <a:rPr kumimoji="0" lang="pt-PT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(Classificação Final do Curso) é a média aritmética ponderada, com arredondamento às unidades, da classificação final de todas as disciplinas do seu plano curricular, de acordo com a seguinte fórmula:</a:t>
            </a:r>
          </a:p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pt-PT" sz="1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pt-PT" sz="1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indent="0" algn="ctr">
              <a:buNone/>
            </a:pPr>
            <a:r>
              <a:rPr lang="pt-PT" sz="1400" dirty="0" smtClean="0"/>
              <a:t>         </a:t>
            </a:r>
            <a:r>
              <a:rPr lang="pt-PT" sz="2100" b="1" dirty="0" smtClean="0"/>
              <a:t>CFC</a:t>
            </a:r>
            <a:r>
              <a:rPr lang="pt-PT" sz="1800" dirty="0" smtClean="0"/>
              <a:t> </a:t>
            </a:r>
            <a:r>
              <a:rPr lang="pt-PT" sz="1800" dirty="0"/>
              <a:t>= </a:t>
            </a:r>
            <a:r>
              <a:rPr lang="pt-PT" sz="1800" dirty="0" smtClean="0"/>
              <a:t>  </a:t>
            </a:r>
            <a:r>
              <a:rPr lang="pt-PT" sz="1600" dirty="0"/>
              <a:t>3 x </a:t>
            </a:r>
            <a:r>
              <a:rPr lang="pt-PT" sz="1600" dirty="0" smtClean="0"/>
              <a:t> </a:t>
            </a:r>
            <a:r>
              <a:rPr lang="pt-PT" sz="1600" dirty="0"/>
              <a:t>(∑ CFD trienais)  </a:t>
            </a:r>
            <a:r>
              <a:rPr lang="pt-PT" sz="1600" dirty="0" smtClean="0"/>
              <a:t>    +   2 </a:t>
            </a:r>
            <a:r>
              <a:rPr lang="pt-PT" sz="1600" dirty="0"/>
              <a:t>x (∑ CFD bienais)   </a:t>
            </a:r>
            <a:r>
              <a:rPr lang="pt-PT" sz="1600" dirty="0" smtClean="0"/>
              <a:t>   +  1 </a:t>
            </a:r>
            <a:r>
              <a:rPr lang="pt-PT" sz="1600" dirty="0"/>
              <a:t>x (∑ CFD anuais</a:t>
            </a:r>
            <a:r>
              <a:rPr lang="pt-PT" sz="1600" dirty="0" smtClean="0"/>
              <a:t>)</a:t>
            </a:r>
          </a:p>
          <a:p>
            <a:pPr marL="0" indent="0" algn="ctr">
              <a:buNone/>
            </a:pPr>
            <a:r>
              <a:rPr lang="pt-PT" sz="1600" dirty="0" smtClean="0"/>
              <a:t>                            3 </a:t>
            </a:r>
            <a:r>
              <a:rPr lang="pt-PT" sz="1600" dirty="0"/>
              <a:t>x nº disciplinas trienais + 2 x nº disciplinas bienais + 1x nº disciplinas </a:t>
            </a:r>
            <a:r>
              <a:rPr lang="pt-PT" sz="1600" dirty="0" smtClean="0"/>
              <a:t>anuais</a:t>
            </a:r>
            <a:endParaRPr lang="pt-PT" sz="1600" dirty="0"/>
          </a:p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pt-PT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320040" marR="0" lvl="0" indent="-32004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anose="05000000000000000000"/>
              <a:buChar char=""/>
              <a:defRPr/>
            </a:pPr>
            <a:endParaRPr kumimoji="0" lang="pt-PT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pic>
        <p:nvPicPr>
          <p:cNvPr id="12292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9788" y="6324600"/>
            <a:ext cx="684212" cy="5334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" name="Conexão recta 3"/>
          <p:cNvCxnSpPr/>
          <p:nvPr/>
        </p:nvCxnSpPr>
        <p:spPr>
          <a:xfrm>
            <a:off x="2267744" y="3573016"/>
            <a:ext cx="6192044" cy="0"/>
          </a:xfrm>
          <a:prstGeom prst="line">
            <a:avLst/>
          </a:prstGeom>
          <a:ln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4049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571500" y="214313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400" b="1" dirty="0" smtClean="0">
                <a:solidFill>
                  <a:schemeClr val="accent2"/>
                </a:solidFill>
                <a:ea typeface="Aharoni" pitchFamily="2" charset="-79"/>
              </a:rPr>
              <a:t>EM QUE </a:t>
            </a:r>
            <a:r>
              <a:rPr lang="pt-PT" altLang="pt-PT" sz="2400" b="1" u="sng" dirty="0" smtClean="0">
                <a:solidFill>
                  <a:schemeClr val="accent2"/>
                </a:solidFill>
                <a:ea typeface="Aharoni" pitchFamily="2" charset="-79"/>
              </a:rPr>
              <a:t>DISCIPLINAS É OBRIGATÓRIO FAZER EXAME FINAL NACIONAL</a:t>
            </a:r>
            <a:r>
              <a:rPr lang="pt-PT" altLang="pt-PT" sz="2400" b="1" dirty="0" smtClean="0">
                <a:solidFill>
                  <a:schemeClr val="accent2"/>
                </a:solidFill>
                <a:ea typeface="Aharoni" pitchFamily="2" charset="-79"/>
              </a:rPr>
              <a:t> PARA EFEITOS DE CONCLUSÃO do ENSINO SECUNDÁRIO?</a:t>
            </a:r>
            <a:endParaRPr lang="pt-PT" altLang="pt-PT" sz="2400" b="1" dirty="0">
              <a:solidFill>
                <a:schemeClr val="accent2"/>
              </a:solidFill>
              <a:ea typeface="Aharoni" pitchFamily="2" charset="-79"/>
            </a:endParaRPr>
          </a:p>
        </p:txBody>
      </p:sp>
      <p:sp>
        <p:nvSpPr>
          <p:cNvPr id="11267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571500" y="1556792"/>
            <a:ext cx="8153400" cy="5010696"/>
          </a:xfrm>
        </p:spPr>
        <p:txBody>
          <a:bodyPr vert="horz" wrap="square" lIns="91440" tIns="45720" rIns="91440" bIns="45720" anchor="t" anchorCtr="0"/>
          <a:lstStyle/>
          <a:p>
            <a:pPr indent="358775" algn="just" eaLnBrk="1" hangingPunct="1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Os Exames são realizados no ano terminal da respetiva disciplina nos seguintes termos:</a:t>
            </a:r>
          </a:p>
          <a:p>
            <a:pPr marL="776605" indent="-457200" eaLnBrk="1" hangingPunct="1"/>
            <a:r>
              <a:rPr lang="pt-PT" altLang="pt-PT" sz="2000" b="1" u="sng" dirty="0" smtClean="0">
                <a:latin typeface="Calibri" panose="020F0502020204030204" pitchFamily="34" charset="0"/>
                <a:ea typeface="Aharoni" pitchFamily="2" charset="-79"/>
              </a:rPr>
              <a:t>Português </a:t>
            </a:r>
            <a:r>
              <a:rPr lang="pt-PT" altLang="pt-PT" sz="2000" b="1" dirty="0" smtClean="0">
                <a:latin typeface="Calibri" panose="020F0502020204030204" pitchFamily="34" charset="0"/>
                <a:ea typeface="Aharoni" pitchFamily="2" charset="-79"/>
              </a:rPr>
              <a:t> </a:t>
            </a:r>
          </a:p>
          <a:p>
            <a:pPr marL="776605" indent="-457200" eaLnBrk="1" hangingPunct="1"/>
            <a:endParaRPr lang="pt-PT" altLang="pt-PT" sz="2000" b="1" dirty="0" smtClean="0">
              <a:latin typeface="Calibri" panose="020F0502020204030204" pitchFamily="34" charset="0"/>
              <a:ea typeface="Aharoni" pitchFamily="2" charset="-79"/>
            </a:endParaRPr>
          </a:p>
          <a:p>
            <a:pPr indent="0" eaLnBrk="1" hangingPunct="1">
              <a:buNone/>
            </a:pPr>
            <a:r>
              <a:rPr lang="pt-PT" altLang="pt-PT" sz="2000" dirty="0">
                <a:latin typeface="Calibri" panose="020F0502020204030204" pitchFamily="34" charset="0"/>
                <a:ea typeface="Aharoni" pitchFamily="2" charset="-79"/>
              </a:rPr>
              <a:t> </a:t>
            </a: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            e</a:t>
            </a:r>
          </a:p>
          <a:p>
            <a:pPr indent="0" eaLnBrk="1" hangingPunct="1">
              <a:buNone/>
            </a:pPr>
            <a:endParaRPr lang="pt-PT" altLang="pt-PT" sz="2000" dirty="0" smtClean="0">
              <a:latin typeface="Calibri" panose="020F0502020204030204" pitchFamily="34" charset="0"/>
              <a:ea typeface="Aharoni" pitchFamily="2" charset="-79"/>
            </a:endParaRPr>
          </a:p>
          <a:p>
            <a:pPr marL="776605" indent="-457200" eaLnBrk="1" hangingPunct="1"/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Em </a:t>
            </a:r>
            <a:r>
              <a:rPr lang="pt-PT" altLang="pt-PT" sz="2000" b="1" u="sng" dirty="0" smtClean="0">
                <a:latin typeface="Calibri" panose="020F0502020204030204" pitchFamily="34" charset="0"/>
                <a:ea typeface="Aharoni" pitchFamily="2" charset="-79"/>
              </a:rPr>
              <a:t>2 disciplinas </a:t>
            </a: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de </a:t>
            </a:r>
            <a:r>
              <a:rPr lang="pt-PT" altLang="pt-PT" sz="2000" b="1" u="sng" dirty="0">
                <a:latin typeface="Calibri" panose="020F0502020204030204" pitchFamily="34" charset="0"/>
                <a:ea typeface="Aharoni" pitchFamily="2" charset="-79"/>
              </a:rPr>
              <a:t>F</a:t>
            </a:r>
            <a:r>
              <a:rPr lang="pt-PT" altLang="pt-PT" sz="2000" b="1" u="sng" dirty="0" smtClean="0">
                <a:latin typeface="Calibri" panose="020F0502020204030204" pitchFamily="34" charset="0"/>
                <a:ea typeface="Aharoni" pitchFamily="2" charset="-79"/>
              </a:rPr>
              <a:t>ormação </a:t>
            </a:r>
            <a:r>
              <a:rPr lang="pt-PT" altLang="pt-PT" sz="2000" b="1" u="sng" dirty="0">
                <a:latin typeface="Calibri" panose="020F0502020204030204" pitchFamily="34" charset="0"/>
                <a:ea typeface="Aharoni" pitchFamily="2" charset="-79"/>
              </a:rPr>
              <a:t>E</a:t>
            </a:r>
            <a:r>
              <a:rPr lang="pt-PT" altLang="pt-PT" sz="2000" b="1" u="sng" dirty="0" smtClean="0">
                <a:latin typeface="Calibri" panose="020F0502020204030204" pitchFamily="34" charset="0"/>
                <a:ea typeface="Aharoni" pitchFamily="2" charset="-79"/>
              </a:rPr>
              <a:t>specífica</a:t>
            </a: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, à escolha do aluno: </a:t>
            </a:r>
          </a:p>
          <a:p>
            <a:pPr indent="0" algn="ctr" eaLnBrk="1" hangingPunct="1">
              <a:buNone/>
            </a:pPr>
            <a:r>
              <a:rPr lang="pt-PT" altLang="pt-PT" sz="2000" dirty="0">
                <a:latin typeface="Calibri" panose="020F0502020204030204" pitchFamily="34" charset="0"/>
                <a:ea typeface="Aharoni" pitchFamily="2" charset="-79"/>
              </a:rPr>
              <a:t> </a:t>
            </a: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     2 disciplinas bienais    </a:t>
            </a:r>
          </a:p>
          <a:p>
            <a:pPr indent="0" algn="ctr" eaLnBrk="1" hangingPunct="1">
              <a:buNone/>
            </a:pPr>
            <a:r>
              <a:rPr lang="pt-PT" altLang="pt-PT" sz="2000" dirty="0">
                <a:latin typeface="Calibri" panose="020F0502020204030204" pitchFamily="34" charset="0"/>
                <a:ea typeface="Aharoni" pitchFamily="2" charset="-79"/>
              </a:rPr>
              <a:t> </a:t>
            </a: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       ou</a:t>
            </a:r>
          </a:p>
          <a:p>
            <a:pPr indent="0" algn="ctr" eaLnBrk="1" hangingPunct="1">
              <a:buNone/>
            </a:pPr>
            <a:r>
              <a:rPr lang="pt-PT" altLang="pt-PT" sz="2000" dirty="0">
                <a:latin typeface="Calibri" panose="020F0502020204030204" pitchFamily="34" charset="0"/>
                <a:ea typeface="Aharoni" pitchFamily="2" charset="-79"/>
              </a:rPr>
              <a:t> </a:t>
            </a: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     1 trienal  +  1 bienal</a:t>
            </a:r>
          </a:p>
          <a:p>
            <a:pPr indent="0" algn="ctr" eaLnBrk="1" hangingPunct="1">
              <a:buNone/>
            </a:pP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ou </a:t>
            </a:r>
          </a:p>
          <a:p>
            <a:pPr indent="0" algn="ctr" eaLnBrk="1" hangingPunct="1">
              <a:buNone/>
            </a:pPr>
            <a:r>
              <a:rPr lang="pt-PT" altLang="pt-PT" sz="2000" dirty="0" smtClean="0">
                <a:latin typeface="Calibri" panose="020F0502020204030204" pitchFamily="34" charset="0"/>
                <a:ea typeface="Aharoni" pitchFamily="2" charset="-79"/>
              </a:rPr>
              <a:t>Uma trienal ou bienal + Filosofia</a:t>
            </a:r>
          </a:p>
          <a:p>
            <a:pPr marL="776605" indent="-457200" eaLnBrk="1" hangingPunct="1"/>
            <a:endParaRPr lang="pt-PT" altLang="pt-PT" dirty="0">
              <a:latin typeface="Franklin Gothic Demi" pitchFamily="34" charset="0"/>
              <a:ea typeface="Aharoni" pitchFamily="2" charset="-79"/>
            </a:endParaRPr>
          </a:p>
          <a:p>
            <a:pPr indent="358775" algn="just" eaLnBrk="1" hangingPunct="1">
              <a:spcBef>
                <a:spcPct val="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dirty="0">
              <a:latin typeface="Franklin Gothic Demi" pitchFamily="34" charset="0"/>
              <a:ea typeface="Aharoni" pitchFamily="2" charset="-79"/>
            </a:endParaRPr>
          </a:p>
        </p:txBody>
      </p:sp>
      <p:pic>
        <p:nvPicPr>
          <p:cNvPr id="11268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38" y="5500688"/>
            <a:ext cx="1292225" cy="100965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53016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just" eaLnBrk="1" hangingPunct="1"/>
            <a:r>
              <a:rPr lang="pt-PT" altLang="pt-PT" sz="2400" b="1" dirty="0" smtClean="0">
                <a:solidFill>
                  <a:schemeClr val="accent2"/>
                </a:solidFill>
                <a:cs typeface="Aharoni" pitchFamily="2" charset="-79"/>
              </a:rPr>
              <a:t>COMO  SE CALCULA  A  CLASSIFICAÇÃO FINAL DE UMA DISCIPLINA  </a:t>
            </a:r>
            <a:r>
              <a:rPr lang="pt-PT" altLang="pt-PT" sz="2000" b="1" dirty="0" smtClean="0">
                <a:solidFill>
                  <a:schemeClr val="accent2"/>
                </a:solidFill>
                <a:cs typeface="Aharoni" pitchFamily="2" charset="-79"/>
              </a:rPr>
              <a:t>(cursos científico-humanísticos)?</a:t>
            </a:r>
            <a:endParaRPr lang="pt-PT" altLang="pt-PT" sz="2000" dirty="0" smtClean="0">
              <a:solidFill>
                <a:schemeClr val="accent2"/>
              </a:solidFill>
            </a:endParaRPr>
          </a:p>
        </p:txBody>
      </p:sp>
      <p:sp>
        <p:nvSpPr>
          <p:cNvPr id="15363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781550"/>
          </a:xfrm>
        </p:spPr>
        <p:txBody>
          <a:bodyPr/>
          <a:lstStyle/>
          <a:p>
            <a:pPr eaLnBrk="1" hangingPunct="1"/>
            <a:r>
              <a:rPr lang="pt-PT" altLang="pt-PT" sz="2000" b="1" dirty="0" smtClean="0"/>
              <a:t>Disciplinas Anuais</a:t>
            </a:r>
            <a:endParaRPr lang="pt-PT" altLang="pt-PT" sz="20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pt-PT" altLang="pt-PT" sz="2000" dirty="0" smtClean="0"/>
              <a:t>     </a:t>
            </a:r>
            <a:r>
              <a:rPr lang="pt-PT" altLang="pt-PT" sz="2000" b="1" dirty="0" smtClean="0"/>
              <a:t>CFD (</a:t>
            </a:r>
            <a:r>
              <a:rPr lang="pt-PT" altLang="pt-PT" sz="1800" b="1" dirty="0" smtClean="0"/>
              <a:t>Classificação final disciplina</a:t>
            </a:r>
            <a:r>
              <a:rPr lang="pt-PT" altLang="pt-PT" sz="2000" b="1" dirty="0" smtClean="0"/>
              <a:t>) = CI (</a:t>
            </a:r>
            <a:r>
              <a:rPr lang="pt-PT" altLang="pt-PT" sz="1800" b="1" dirty="0" smtClean="0"/>
              <a:t>classificação interna anual</a:t>
            </a:r>
            <a:r>
              <a:rPr lang="pt-PT" altLang="pt-PT" sz="2000" b="1" dirty="0" smtClean="0"/>
              <a:t>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pt-PT" altLang="pt-PT" sz="2000" dirty="0" smtClean="0"/>
          </a:p>
          <a:p>
            <a:pPr eaLnBrk="1" hangingPunct="1"/>
            <a:r>
              <a:rPr lang="pt-PT" altLang="pt-PT" sz="2000" b="1" dirty="0" smtClean="0"/>
              <a:t>Disciplinas Bienais e Trienais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pt-PT" altLang="pt-PT" sz="2000" b="1" dirty="0" smtClean="0"/>
              <a:t>     CFD = </a:t>
            </a:r>
            <a:r>
              <a:rPr lang="pt-PT" altLang="pt-PT" sz="2000" b="1" u="sng" dirty="0" smtClean="0"/>
              <a:t>CI10+CI11</a:t>
            </a:r>
            <a:r>
              <a:rPr lang="pt-PT" altLang="pt-PT" sz="2000" b="1" dirty="0" smtClean="0"/>
              <a:t>             ou 		</a:t>
            </a:r>
            <a:r>
              <a:rPr lang="pt-PT" altLang="pt-PT" sz="2000" b="1" dirty="0"/>
              <a:t>CFD= </a:t>
            </a:r>
            <a:r>
              <a:rPr lang="pt-PT" altLang="pt-PT" sz="2000" b="1" u="sng" dirty="0"/>
              <a:t>CI10+CI11+CI12</a:t>
            </a:r>
          </a:p>
          <a:p>
            <a:pPr eaLnBrk="1" hangingPunct="1">
              <a:spcBef>
                <a:spcPts val="0"/>
              </a:spcBef>
              <a:buNone/>
            </a:pPr>
            <a:r>
              <a:rPr lang="pt-PT" altLang="pt-PT" sz="2000" b="1" dirty="0" smtClean="0"/>
              <a:t>          	         2                                                                 3</a:t>
            </a:r>
            <a:endParaRPr lang="pt-PT" altLang="pt-PT" sz="2000" b="1" dirty="0"/>
          </a:p>
          <a:p>
            <a:pPr eaLnBrk="1" hangingPunct="1">
              <a:spcBef>
                <a:spcPts val="0"/>
              </a:spcBef>
              <a:buNone/>
            </a:pPr>
            <a:endParaRPr lang="pt-PT" altLang="pt-PT" sz="2000" b="1" dirty="0" smtClean="0"/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pt-PT" altLang="pt-PT" sz="2000" b="1" dirty="0" smtClean="0"/>
              <a:t>                      </a:t>
            </a:r>
          </a:p>
          <a:p>
            <a:pPr eaLnBrk="1" hangingPunct="1">
              <a:spcBef>
                <a:spcPts val="0"/>
              </a:spcBef>
            </a:pPr>
            <a:r>
              <a:rPr lang="pt-PT" altLang="pt-PT" sz="2000" b="1" dirty="0" smtClean="0"/>
              <a:t>Disciplinas com Exame Final Nacional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pt-PT" altLang="pt-PT" sz="2000" b="1" dirty="0"/>
              <a:t> </a:t>
            </a:r>
            <a:r>
              <a:rPr lang="pt-PT" altLang="pt-PT" sz="2000" b="1" dirty="0" smtClean="0"/>
              <a:t>       CFD = </a:t>
            </a:r>
            <a:r>
              <a:rPr lang="pt-PT" altLang="pt-PT" sz="2000" b="1" u="sng" dirty="0" smtClean="0"/>
              <a:t>(7,5CIF + 2,5 CE</a:t>
            </a:r>
            <a:r>
              <a:rPr lang="pt-PT" altLang="pt-PT" sz="2000" b="1" dirty="0" smtClean="0"/>
              <a:t>) </a:t>
            </a:r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pt-PT" altLang="pt-PT" sz="2000" b="1" dirty="0" smtClean="0"/>
              <a:t>                          10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pt-PT" altLang="pt-PT" sz="2000" b="1" dirty="0" smtClean="0"/>
          </a:p>
          <a:p>
            <a:pPr eaLnBrk="1" hangingPunct="1"/>
            <a:r>
              <a:rPr lang="pt-PT" altLang="pt-PT" sz="2000" b="1" dirty="0" smtClean="0"/>
              <a:t>Alunos autopropostos  CFD = CE (Classificação Exame)</a:t>
            </a:r>
          </a:p>
          <a:p>
            <a:pPr eaLnBrk="1" hangingPunct="1"/>
            <a:endParaRPr lang="pt-PT" altLang="pt-PT" sz="2000" dirty="0" smtClean="0"/>
          </a:p>
        </p:txBody>
      </p:sp>
      <p:pic>
        <p:nvPicPr>
          <p:cNvPr id="15364" name="Imagem 1" descr="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5500688"/>
            <a:ext cx="12922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866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pt-PT" altLang="pt-PT" sz="2000" b="1" dirty="0">
                <a:solidFill>
                  <a:schemeClr val="accent2"/>
                </a:solidFill>
                <a:ea typeface="Aharoni" pitchFamily="2" charset="-79"/>
              </a:rPr>
              <a:t>COMO  SE CALCULA  A  </a:t>
            </a:r>
            <a:r>
              <a:rPr lang="pt-PT" altLang="pt-PT" sz="2000" b="1" u="sng" dirty="0">
                <a:solidFill>
                  <a:schemeClr val="accent2"/>
                </a:solidFill>
                <a:ea typeface="Aharoni" pitchFamily="2" charset="-79"/>
              </a:rPr>
              <a:t>CLASSIFICAÇÃO FINAL DOS CURSOS</a:t>
            </a:r>
            <a:r>
              <a:rPr lang="pt-PT" altLang="pt-PT" sz="2000" b="1" dirty="0">
                <a:solidFill>
                  <a:schemeClr val="accent2"/>
                </a:solidFill>
                <a:ea typeface="Aharoni" pitchFamily="2" charset="-79"/>
              </a:rPr>
              <a:t>,  para </a:t>
            </a:r>
            <a:r>
              <a:rPr lang="pt-PT" altLang="pt-PT" sz="2000" b="1" u="sng" dirty="0">
                <a:solidFill>
                  <a:schemeClr val="accent2"/>
                </a:solidFill>
                <a:ea typeface="Aharoni" pitchFamily="2" charset="-79"/>
              </a:rPr>
              <a:t>ACESSO AO ENSINO SUPERIOR </a:t>
            </a:r>
            <a:r>
              <a:rPr lang="pt-PT" altLang="pt-PT" sz="2000" b="1" dirty="0">
                <a:solidFill>
                  <a:schemeClr val="accent2"/>
                </a:solidFill>
                <a:ea typeface="Aharoni" pitchFamily="2" charset="-79"/>
              </a:rPr>
              <a:t>?</a:t>
            </a:r>
            <a:endParaRPr lang="pt-PT" altLang="pt-PT" sz="2000" dirty="0"/>
          </a:p>
        </p:txBody>
      </p:sp>
      <p:sp>
        <p:nvSpPr>
          <p:cNvPr id="14339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 vert="horz" wrap="square" lIns="91440" tIns="45720" rIns="91440" bIns="45720" anchor="t" anchorCtr="0"/>
          <a:lstStyle/>
          <a:p>
            <a:pPr algn="just" eaLnBrk="1" hangingPunct="1">
              <a:spcBef>
                <a:spcPct val="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18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1800" dirty="0">
              <a:latin typeface="Calibri" panose="020F0502020204030204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</a:pPr>
            <a:endParaRPr lang="pt-PT" altLang="pt-PT" sz="1800" dirty="0">
              <a:latin typeface="Calibri" panose="020F050202020403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A </a:t>
            </a:r>
            <a:r>
              <a:rPr lang="pt-PT" altLang="pt-PT" sz="2000" b="1" dirty="0">
                <a:latin typeface="Calibri" panose="020F0502020204030204" pitchFamily="34" charset="0"/>
              </a:rPr>
              <a:t>classificação final dos atuais cursos de nível secundário</a:t>
            </a:r>
            <a:r>
              <a:rPr lang="pt-PT" altLang="pt-PT" sz="2000" dirty="0">
                <a:latin typeface="Calibri" panose="020F0502020204030204" pitchFamily="34" charset="0"/>
              </a:rPr>
              <a:t>, regulamentados pelo </a:t>
            </a:r>
            <a:r>
              <a:rPr lang="pt-PT" altLang="pt-PT" sz="2000" b="1" dirty="0">
                <a:latin typeface="Calibri" panose="020F0502020204030204" pitchFamily="34" charset="0"/>
              </a:rPr>
              <a:t>Decreto-Lei n.º 55/2018</a:t>
            </a:r>
            <a:r>
              <a:rPr lang="pt-PT" altLang="pt-PT" sz="2000" dirty="0">
                <a:latin typeface="Calibri" panose="020F0502020204030204" pitchFamily="34" charset="0"/>
              </a:rPr>
              <a:t>, de 6 julho, </a:t>
            </a:r>
            <a:r>
              <a:rPr lang="pt-PT" altLang="pt-PT" sz="2000" u="sng" dirty="0">
                <a:latin typeface="Calibri" panose="020F0502020204030204" pitchFamily="34" charset="0"/>
              </a:rPr>
              <a:t>cursos científico-humanísticos, cursos profissionais, cursos artísticos especializados e cursos com planos próprios</a:t>
            </a:r>
            <a:r>
              <a:rPr lang="pt-PT" altLang="pt-PT" sz="2000" dirty="0">
                <a:latin typeface="Calibri" panose="020F0502020204030204" pitchFamily="34" charset="0"/>
              </a:rPr>
              <a:t>, é calculada até às décimas, sem arredondamento, convertida para a escala de 0 a 200</a:t>
            </a:r>
          </a:p>
        </p:txBody>
      </p:sp>
      <p:pic>
        <p:nvPicPr>
          <p:cNvPr id="14340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3600" y="6353175"/>
            <a:ext cx="646113" cy="5048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COMO SE CALCULA A </a:t>
            </a:r>
            <a:r>
              <a:rPr lang="pt-PT" altLang="pt-PT" sz="2400" b="1" u="sng" dirty="0">
                <a:solidFill>
                  <a:schemeClr val="accent2"/>
                </a:solidFill>
                <a:ea typeface="Aharoni" pitchFamily="2" charset="-79"/>
              </a:rPr>
              <a:t>NOTA DE CANDIDATURA</a:t>
            </a:r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  AO ENSINO SUPERIOR?</a:t>
            </a:r>
            <a:endParaRPr lang="pt-PT" altLang="pt-PT" sz="2400" dirty="0"/>
          </a:p>
        </p:txBody>
      </p:sp>
      <p:sp>
        <p:nvSpPr>
          <p:cNvPr id="17411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829175"/>
          </a:xfrm>
        </p:spPr>
        <p:txBody>
          <a:bodyPr vert="horz" wrap="square" lIns="91440" tIns="45720" rIns="91440" bIns="45720" anchor="t" anchorCtr="0"/>
          <a:lstStyle/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/>
              <a:t> </a:t>
            </a:r>
            <a:endParaRPr lang="pt-PT" altLang="pt-PT" sz="2000" b="1" dirty="0">
              <a:latin typeface="Calibri" panose="020F0502020204030204" pitchFamily="34" charset="0"/>
            </a:endParaRP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u="sng" dirty="0">
                <a:latin typeface="Calibri" panose="020F0502020204030204" pitchFamily="34" charset="0"/>
              </a:rPr>
              <a:t>1ºPASSO</a:t>
            </a:r>
            <a:r>
              <a:rPr lang="pt-PT" altLang="pt-PT" sz="2000" b="1" dirty="0">
                <a:latin typeface="Calibri" panose="020F0502020204030204" pitchFamily="34" charset="0"/>
              </a:rPr>
              <a:t>: CALCULAR </a:t>
            </a:r>
            <a:r>
              <a:rPr lang="pt-PT" altLang="pt-PT" sz="2000" b="1" u="sng" dirty="0">
                <a:latin typeface="Calibri" panose="020F0502020204030204" pitchFamily="34" charset="0"/>
              </a:rPr>
              <a:t>NOTA DO ENSINO SECUNDÁRIO </a:t>
            </a:r>
            <a:r>
              <a:rPr lang="pt-PT" altLang="pt-PT" sz="2000" b="1" dirty="0">
                <a:latin typeface="Calibri" panose="020F0502020204030204" pitchFamily="34" charset="0"/>
              </a:rPr>
              <a:t>(como  referido nos slides anteriores)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2000" b="1" dirty="0">
              <a:latin typeface="Calibri" panose="020F0502020204030204" pitchFamily="34" charset="0"/>
            </a:endParaRP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endParaRPr lang="pt-PT" altLang="pt-PT" sz="2000" b="1" dirty="0">
              <a:latin typeface="Calibri" panose="020F0502020204030204" pitchFamily="34" charset="0"/>
            </a:endParaRP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u="sng" dirty="0">
                <a:latin typeface="Calibri" panose="020F0502020204030204" pitchFamily="34" charset="0"/>
              </a:rPr>
              <a:t>2ºPASSO</a:t>
            </a:r>
            <a:r>
              <a:rPr lang="pt-PT" altLang="pt-PT" sz="2000" b="1" dirty="0">
                <a:latin typeface="Calibri" panose="020F0502020204030204" pitchFamily="34" charset="0"/>
              </a:rPr>
              <a:t>: CALCULAR </a:t>
            </a:r>
            <a:r>
              <a:rPr lang="pt-PT" altLang="pt-PT" sz="2000" b="1" u="sng" dirty="0">
                <a:latin typeface="Calibri" panose="020F0502020204030204" pitchFamily="34" charset="0"/>
              </a:rPr>
              <a:t>MÉDIA PONDERADA</a:t>
            </a:r>
            <a:r>
              <a:rPr lang="pt-PT" altLang="pt-PT" sz="2000" b="1" dirty="0">
                <a:latin typeface="Calibri" panose="020F0502020204030204" pitchFamily="34" charset="0"/>
              </a:rPr>
              <a:t> – ENSINO SECUNDÁRIO + PROVAS   DE INGRESSO, </a:t>
            </a:r>
            <a:r>
              <a:rPr lang="pt-PT" altLang="pt-PT" sz="2000" dirty="0">
                <a:latin typeface="Calibri" panose="020F0502020204030204" pitchFamily="34" charset="0"/>
              </a:rPr>
              <a:t>consultando o site </a:t>
            </a:r>
            <a:r>
              <a:rPr lang="pt-PT" altLang="pt-PT" sz="2000" dirty="0">
                <a:latin typeface="Calibri" panose="020F0502020204030204" pitchFamily="34" charset="0"/>
                <a:hlinkClick r:id="rId2"/>
              </a:rPr>
              <a:t>www.dges.gov.pt</a:t>
            </a:r>
            <a:r>
              <a:rPr lang="pt-PT" altLang="pt-PT" sz="2000" dirty="0">
                <a:latin typeface="Calibri" panose="020F0502020204030204" pitchFamily="34" charset="0"/>
              </a:rPr>
              <a:t> ou </a:t>
            </a:r>
            <a:r>
              <a:rPr lang="pt-PT" altLang="pt-PT" sz="2000" dirty="0">
                <a:latin typeface="Calibri" panose="020F0502020204030204" pitchFamily="34" charset="0"/>
                <a:hlinkClick r:id="rId3"/>
              </a:rPr>
              <a:t>www.inspiringfutures.pt</a:t>
            </a:r>
            <a:r>
              <a:rPr lang="pt-PT" altLang="pt-PT" sz="2000" dirty="0">
                <a:latin typeface="Calibri" panose="020F0502020204030204" pitchFamily="34" charset="0"/>
              </a:rPr>
              <a:t> ou os sites das faculdades, para verificar, em cada curso/instituição:</a:t>
            </a:r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>
                <a:latin typeface="Calibri" panose="020F0502020204030204" pitchFamily="34" charset="0"/>
              </a:rPr>
              <a:t>Fórmulas de Cálculo</a:t>
            </a:r>
            <a:endParaRPr lang="pt-PT" altLang="pt-PT" sz="2000" dirty="0">
              <a:latin typeface="Calibri" panose="020F0502020204030204" pitchFamily="34" charset="0"/>
            </a:endParaRPr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>
                <a:latin typeface="Calibri" panose="020F0502020204030204" pitchFamily="34" charset="0"/>
              </a:rPr>
              <a:t>Provas de Ingresso</a:t>
            </a:r>
          </a:p>
          <a:p>
            <a:pPr algn="ctr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>
                <a:latin typeface="Calibri" panose="020F0502020204030204" pitchFamily="34" charset="0"/>
              </a:rPr>
              <a:t>Pré-Requisitos</a:t>
            </a:r>
            <a:r>
              <a:rPr lang="pt-PT" altLang="pt-PT" sz="2000" dirty="0">
                <a:latin typeface="Calibri" panose="020F0502020204030204" pitchFamily="34" charset="0"/>
              </a:rPr>
              <a:t> </a:t>
            </a:r>
          </a:p>
          <a:p>
            <a:pPr algn="ctr">
              <a:spcBef>
                <a:spcPct val="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1400" dirty="0">
                <a:latin typeface="Calibri" panose="020F0502020204030204" pitchFamily="34" charset="0"/>
              </a:rPr>
              <a:t>(se solicitados) </a:t>
            </a:r>
          </a:p>
        </p:txBody>
      </p:sp>
      <p:pic>
        <p:nvPicPr>
          <p:cNvPr id="17412" name="Imagem 1" descr="e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7988" y="5932488"/>
            <a:ext cx="1000125" cy="781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ítulo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153400" cy="990600"/>
          </a:xfrm>
        </p:spPr>
        <p:txBody>
          <a:bodyPr vert="horz" wrap="square" lIns="91440" tIns="45720" rIns="91440" bIns="45720" anchor="ctr" anchorCtr="0"/>
          <a:lstStyle/>
          <a:p>
            <a:r>
              <a:rPr lang="pt-PT" altLang="pt-PT" sz="2400" b="1" dirty="0">
                <a:solidFill>
                  <a:schemeClr val="accent2"/>
                </a:solidFill>
                <a:ea typeface="Aharoni" pitchFamily="2" charset="-79"/>
              </a:rPr>
              <a:t>EXEMPLO 1</a:t>
            </a:r>
            <a:endParaRPr lang="pt-PT" altLang="pt-PT" sz="2400" dirty="0"/>
          </a:p>
        </p:txBody>
      </p:sp>
      <p:sp>
        <p:nvSpPr>
          <p:cNvPr id="18435" name="Marcador de Posição de Conteúdo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829175"/>
          </a:xfrm>
        </p:spPr>
        <p:txBody>
          <a:bodyPr vert="horz" wrap="square" lIns="91440" tIns="45720" rIns="91440" bIns="45720" anchor="t" anchorCtr="0"/>
          <a:lstStyle/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</a:pPr>
            <a:r>
              <a:rPr lang="pt-PT" altLang="pt-PT" sz="2000" dirty="0">
                <a:latin typeface="Calibri" panose="020F0502020204030204" pitchFamily="34" charset="0"/>
              </a:rPr>
              <a:t>Titular de </a:t>
            </a:r>
            <a:r>
              <a:rPr lang="pt-PT" altLang="pt-PT" sz="2000" b="1" dirty="0">
                <a:latin typeface="Calibri" panose="020F0502020204030204" pitchFamily="34" charset="0"/>
              </a:rPr>
              <a:t>curso Científico-Humanístico</a:t>
            </a:r>
            <a:r>
              <a:rPr lang="pt-PT" altLang="pt-PT" sz="2000" dirty="0">
                <a:latin typeface="Calibri" panose="020F0502020204030204" pitchFamily="34" charset="0"/>
              </a:rPr>
              <a:t> concorre a uma instituição/curso que atribui o peso de </a:t>
            </a:r>
            <a:r>
              <a:rPr lang="pt-PT" altLang="pt-PT" sz="2000" dirty="0" smtClean="0">
                <a:latin typeface="Calibri" panose="020F0502020204030204" pitchFamily="34" charset="0"/>
              </a:rPr>
              <a:t>50</a:t>
            </a:r>
            <a:r>
              <a:rPr lang="pt-PT" altLang="pt-PT" sz="2000" dirty="0">
                <a:latin typeface="Calibri" panose="020F0502020204030204" pitchFamily="34" charset="0"/>
              </a:rPr>
              <a:t>% à CF Ensino Secundário e </a:t>
            </a:r>
            <a:r>
              <a:rPr lang="pt-PT" altLang="pt-PT" sz="2000" dirty="0" smtClean="0">
                <a:latin typeface="Calibri" panose="020F0502020204030204" pitchFamily="34" charset="0"/>
              </a:rPr>
              <a:t>50</a:t>
            </a:r>
            <a:r>
              <a:rPr lang="pt-PT" altLang="pt-PT" sz="2000" dirty="0">
                <a:latin typeface="Calibri" panose="020F0502020204030204" pitchFamily="34" charset="0"/>
              </a:rPr>
              <a:t>% à Classificação nas Provas Ingresso.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>
                <a:latin typeface="Calibri" panose="020F0502020204030204" pitchFamily="34" charset="0"/>
              </a:rPr>
              <a:t>          CFES:</a:t>
            </a:r>
            <a:r>
              <a:rPr lang="pt-PT" altLang="pt-PT" sz="2000" dirty="0">
                <a:latin typeface="Calibri" panose="020F0502020204030204" pitchFamily="34" charset="0"/>
              </a:rPr>
              <a:t> 14,6 valores      </a:t>
            </a:r>
            <a:r>
              <a:rPr lang="pt-PT" altLang="pt-PT" sz="2000" b="1" dirty="0">
                <a:latin typeface="Calibri" panose="020F0502020204030204" pitchFamily="34" charset="0"/>
              </a:rPr>
              <a:t>Exame 1</a:t>
            </a:r>
            <a:r>
              <a:rPr lang="pt-PT" altLang="pt-PT" sz="2000" dirty="0">
                <a:latin typeface="Calibri" panose="020F0502020204030204" pitchFamily="34" charset="0"/>
              </a:rPr>
              <a:t>: 172 pontos      </a:t>
            </a:r>
            <a:r>
              <a:rPr lang="pt-PT" altLang="pt-PT" sz="2000" b="1" dirty="0">
                <a:latin typeface="Calibri" panose="020F0502020204030204" pitchFamily="34" charset="0"/>
              </a:rPr>
              <a:t>Exame 2:</a:t>
            </a:r>
            <a:r>
              <a:rPr lang="pt-PT" altLang="pt-PT" sz="2000" dirty="0">
                <a:latin typeface="Calibri" panose="020F0502020204030204" pitchFamily="34" charset="0"/>
              </a:rPr>
              <a:t> 175 pontos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>
                <a:latin typeface="Calibri" panose="020F0502020204030204" pitchFamily="34" charset="0"/>
              </a:rPr>
              <a:t>1ºPasso:</a:t>
            </a:r>
            <a:r>
              <a:rPr lang="pt-PT" altLang="pt-PT" sz="2000" dirty="0">
                <a:latin typeface="Calibri" panose="020F0502020204030204" pitchFamily="34" charset="0"/>
              </a:rPr>
              <a:t> Converter a classificação da escala  de 0 a 20 na escala de 0 a 200:   14,6×10= 146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b="1" dirty="0">
                <a:latin typeface="Calibri" panose="020F0502020204030204" pitchFamily="34" charset="0"/>
              </a:rPr>
              <a:t>2ºPasso</a:t>
            </a:r>
            <a:r>
              <a:rPr lang="pt-PT" altLang="pt-PT" sz="2000" dirty="0">
                <a:latin typeface="Calibri" panose="020F0502020204030204" pitchFamily="34" charset="0"/>
              </a:rPr>
              <a:t>: Multiplicar cada uma das componentes pelo respectivo peso e somar os resultados obtidos: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>
                <a:latin typeface="Calibri" panose="020F0502020204030204" pitchFamily="34" charset="0"/>
              </a:rPr>
              <a:t>CFES – </a:t>
            </a:r>
            <a:r>
              <a:rPr lang="pt-PT" altLang="pt-PT" sz="2000" dirty="0" smtClean="0">
                <a:latin typeface="Calibri" panose="020F0502020204030204" pitchFamily="34" charset="0"/>
              </a:rPr>
              <a:t>146×0,5= 73 </a:t>
            </a:r>
            <a:r>
              <a:rPr lang="pt-PT" altLang="pt-PT" sz="2000" dirty="0">
                <a:latin typeface="Calibri" panose="020F0502020204030204" pitchFamily="34" charset="0"/>
              </a:rPr>
              <a:t>pontos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>
                <a:latin typeface="Calibri" panose="020F0502020204030204" pitchFamily="34" charset="0"/>
              </a:rPr>
              <a:t>Exame 1 – </a:t>
            </a:r>
            <a:r>
              <a:rPr lang="pt-PT" altLang="pt-PT" sz="2000" dirty="0" smtClean="0">
                <a:latin typeface="Calibri" panose="020F0502020204030204" pitchFamily="34" charset="0"/>
              </a:rPr>
              <a:t>172×0,25= 43 </a:t>
            </a:r>
            <a:r>
              <a:rPr lang="pt-PT" altLang="pt-PT" sz="2000" dirty="0">
                <a:latin typeface="Calibri" panose="020F0502020204030204" pitchFamily="34" charset="0"/>
              </a:rPr>
              <a:t>pontos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>
                <a:latin typeface="Calibri" panose="020F0502020204030204" pitchFamily="34" charset="0"/>
              </a:rPr>
              <a:t>Exame 2 – </a:t>
            </a:r>
            <a:r>
              <a:rPr lang="pt-PT" altLang="pt-PT" sz="2000" dirty="0" smtClean="0">
                <a:latin typeface="Calibri" panose="020F0502020204030204" pitchFamily="34" charset="0"/>
              </a:rPr>
              <a:t>175×0,25= 43 </a:t>
            </a:r>
            <a:r>
              <a:rPr lang="pt-PT" altLang="pt-PT" sz="2000" dirty="0">
                <a:latin typeface="Calibri" panose="020F0502020204030204" pitchFamily="34" charset="0"/>
              </a:rPr>
              <a:t>pontos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>
                <a:latin typeface="Calibri" panose="020F0502020204030204" pitchFamily="34" charset="0"/>
              </a:rPr>
              <a:t>Total </a:t>
            </a:r>
            <a:r>
              <a:rPr lang="pt-PT" altLang="pt-PT" sz="2000">
                <a:latin typeface="Calibri" panose="020F0502020204030204" pitchFamily="34" charset="0"/>
              </a:rPr>
              <a:t>………………  </a:t>
            </a:r>
            <a:r>
              <a:rPr lang="pt-PT" altLang="pt-PT" sz="2000" smtClean="0">
                <a:latin typeface="Calibri" panose="020F0502020204030204" pitchFamily="34" charset="0"/>
              </a:rPr>
              <a:t>159 pontos                    </a:t>
            </a:r>
            <a:r>
              <a:rPr lang="pt-PT" altLang="pt-PT" sz="2000" b="1" u="sng" dirty="0">
                <a:latin typeface="Calibri" panose="020F0502020204030204" pitchFamily="34" charset="0"/>
              </a:rPr>
              <a:t>NOTA CANDIDATURA</a:t>
            </a:r>
            <a:r>
              <a:rPr lang="pt-PT" altLang="pt-PT" sz="2000" dirty="0">
                <a:latin typeface="Calibri" panose="020F0502020204030204" pitchFamily="34" charset="0"/>
              </a:rPr>
              <a:t>,     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>
                <a:latin typeface="Calibri" panose="020F0502020204030204" pitchFamily="34" charset="0"/>
              </a:rPr>
              <a:t>                                                                   para  esse curso/ instituição</a:t>
            </a:r>
          </a:p>
          <a:p>
            <a:pPr algn="just">
              <a:buClr>
                <a:schemeClr val="accent2"/>
              </a:buClr>
              <a:buSzPct val="60000"/>
              <a:buFont typeface="Wingdings" panose="05000000000000000000" pitchFamily="2" charset="2"/>
              <a:buNone/>
            </a:pPr>
            <a:r>
              <a:rPr lang="pt-PT" altLang="pt-PT" sz="2000" dirty="0"/>
              <a:t>                                                                       </a:t>
            </a:r>
          </a:p>
        </p:txBody>
      </p:sp>
      <p:sp>
        <p:nvSpPr>
          <p:cNvPr id="4" name="Divisa 3"/>
          <p:cNvSpPr/>
          <p:nvPr/>
        </p:nvSpPr>
        <p:spPr>
          <a:xfrm>
            <a:off x="3851275" y="5702300"/>
            <a:ext cx="785813" cy="285750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PT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8437" name="Imagem 1" descr="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0" y="357188"/>
            <a:ext cx="1000125" cy="7810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579</TotalTime>
  <Words>1819</Words>
  <Application>Microsoft Office PowerPoint</Application>
  <PresentationFormat>Apresentação no Ecrã (4:3)</PresentationFormat>
  <Paragraphs>252</Paragraphs>
  <Slides>30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30</vt:i4>
      </vt:variant>
    </vt:vector>
  </HeadingPairs>
  <TitlesOfParts>
    <vt:vector size="31" baseType="lpstr">
      <vt:lpstr>Mediano</vt:lpstr>
      <vt:lpstr>ENSINO  SECUNDÁRIO  E  ACESSO AO ENSINO SUPERIOR 2026</vt:lpstr>
      <vt:lpstr> ENSINO SECUNDÁRIO</vt:lpstr>
      <vt:lpstr>COMO OBTER APROVAÇÃO  NUM CURSO DE ENSINO SECUNDÁRIO?</vt:lpstr>
      <vt:lpstr>COMO  SE CALCULA  A  CLASSIFICAÇÃO FINAL DOS CURSOS? (DEC. LEI N.º 55/2018, DE 6 DE JULHO; DEC. LEI Nº 62/2023, DE 25 DE JULHO;  e PORTARIA 278/2023, DE 8 DE SETEMBRO)</vt:lpstr>
      <vt:lpstr>EM QUE DISCIPLINAS É OBRIGATÓRIO FAZER EXAME FINAL NACIONAL PARA EFEITOS DE CONCLUSÃO do ENSINO SECUNDÁRIO?</vt:lpstr>
      <vt:lpstr>COMO  SE CALCULA  A  CLASSIFICAÇÃO FINAL DE UMA DISCIPLINA  (cursos científico-humanísticos)?</vt:lpstr>
      <vt:lpstr>COMO  SE CALCULA  A  CLASSIFICAÇÃO FINAL DOS CURSOS,  para ACESSO AO ENSINO SUPERIOR ?</vt:lpstr>
      <vt:lpstr>COMO SE CALCULA A NOTA DE CANDIDATURA  AO ENSINO SUPERIOR?</vt:lpstr>
      <vt:lpstr>EXEMPLO 1</vt:lpstr>
      <vt:lpstr>Apresentação do PowerPoint</vt:lpstr>
      <vt:lpstr>ACESSO AO ENSINO SUPERIOR</vt:lpstr>
      <vt:lpstr>QUAIS AS CONDIÇÕES PARA INGRESSAR NO ENSINO SUPERIOR?</vt:lpstr>
      <vt:lpstr>QUAIS OS EXAMES A REALIZAR PARA CONCORRER AO ENSINO SUPERIOR ? – CONCURSO NACIONAL</vt:lpstr>
      <vt:lpstr>EM  QUE  CONSISTE  A  CANDIDATURA  AO ENSINO SUPERIOR – CONCURSO NACIONAL ?</vt:lpstr>
      <vt:lpstr>A  QUANTOS  CURSOS  SE  PODE  CONCORRER  NO CONCURSO  NACIONAL?</vt:lpstr>
      <vt:lpstr>COMO  E  ONDE  SE  APRESENTA   A  CANDIDATURA AO  CONCURSO  NACIONAL (Ensino Superior Público)?</vt:lpstr>
      <vt:lpstr>FICHA ENES- Concurso Nacional</vt:lpstr>
      <vt:lpstr>O  QUE  SÃO  OS  PRÉ-REQUISITOS  E COMO PROCEDER ?</vt:lpstr>
      <vt:lpstr>É EXIGIDA UMA CLASSIFICAÇÃO MINIMA NA NOTA DE  CANDIDATURA?</vt:lpstr>
      <vt:lpstr>COM QUE CRITÉRIOS SÃO ORDENADOS OS CANDIDATOS   A   CADA   CURSO?</vt:lpstr>
      <vt:lpstr>QUE OUTRAS FORMAÇÕES EXISTEM  APÓS O 12º ANO ?</vt:lpstr>
      <vt:lpstr>CTeSP</vt:lpstr>
      <vt:lpstr>CTeSP</vt:lpstr>
      <vt:lpstr>CALENDÁRIO  2026 </vt:lpstr>
      <vt:lpstr>CALENDÁRIO  2026</vt:lpstr>
      <vt:lpstr>ONDE  OBTER  MAIS  INFORMAÇÕES?</vt:lpstr>
      <vt:lpstr>QUE OUTRAS PUBLICAÇÕES/SITES DEVERÃO CONSULTAR?</vt:lpstr>
      <vt:lpstr>O QUE DEVES FAZER PARA TOMAR A TUA DECISÃO?</vt:lpstr>
      <vt:lpstr>COMO TOMAR UMA DECISÃO PLANEADA?</vt:lpstr>
      <vt:lpstr>EXPLORA  OS  VÁRIOS  CAMINHOS E DESCOBRE  O TEU 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ENSINO SECUNDÁRIO E ACESSO AO ENSINO SUPERIOR</dc:title>
  <dc:creator>p90746</dc:creator>
  <cp:lastModifiedBy>Sandra Santos</cp:lastModifiedBy>
  <cp:revision>219</cp:revision>
  <dcterms:created xsi:type="dcterms:W3CDTF">2010-02-12T14:23:00Z</dcterms:created>
  <dcterms:modified xsi:type="dcterms:W3CDTF">2026-05-12T11:31:02Z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1033-11.2.0.11516</vt:lpwstr>
  </property>
  <property fmtid="{D5CDD505-2E9C-101B-9397-08002B2CF9AE}" pid="3" name="ICV">
    <vt:lpwstr>EBE86623AE0B4CC7B19092F1BBACDC48</vt:lpwstr>
  </property>
</Properties>
</file>