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57" r:id="rId3"/>
    <p:sldId id="258" r:id="rId4"/>
    <p:sldId id="259" r:id="rId5"/>
    <p:sldId id="260" r:id="rId6"/>
    <p:sldId id="300" r:id="rId7"/>
    <p:sldId id="263" r:id="rId8"/>
    <p:sldId id="301" r:id="rId9"/>
    <p:sldId id="264" r:id="rId10"/>
    <p:sldId id="302" r:id="rId11"/>
    <p:sldId id="265" r:id="rId12"/>
    <p:sldId id="303" r:id="rId13"/>
    <p:sldId id="304" r:id="rId14"/>
    <p:sldId id="267" r:id="rId15"/>
    <p:sldId id="306" r:id="rId16"/>
    <p:sldId id="268" r:id="rId17"/>
    <p:sldId id="305" r:id="rId18"/>
    <p:sldId id="266" r:id="rId19"/>
    <p:sldId id="269" r:id="rId20"/>
    <p:sldId id="270" r:id="rId21"/>
    <p:sldId id="272" r:id="rId22"/>
    <p:sldId id="315" r:id="rId23"/>
    <p:sldId id="273" r:id="rId24"/>
    <p:sldId id="274" r:id="rId25"/>
    <p:sldId id="276" r:id="rId26"/>
    <p:sldId id="308" r:id="rId27"/>
    <p:sldId id="278" r:id="rId28"/>
    <p:sldId id="279" r:id="rId29"/>
    <p:sldId id="275" r:id="rId30"/>
    <p:sldId id="307" r:id="rId31"/>
    <p:sldId id="289" r:id="rId32"/>
    <p:sldId id="288" r:id="rId33"/>
    <p:sldId id="287" r:id="rId34"/>
    <p:sldId id="285" r:id="rId35"/>
    <p:sldId id="311" r:id="rId36"/>
    <p:sldId id="313" r:id="rId37"/>
    <p:sldId id="321" r:id="rId38"/>
    <p:sldId id="322" r:id="rId39"/>
    <p:sldId id="283" r:id="rId40"/>
    <p:sldId id="290" r:id="rId41"/>
    <p:sldId id="323" r:id="rId42"/>
    <p:sldId id="324" r:id="rId43"/>
    <p:sldId id="319" r:id="rId44"/>
    <p:sldId id="292" r:id="rId45"/>
    <p:sldId id="325" r:id="rId46"/>
    <p:sldId id="326" r:id="rId47"/>
    <p:sldId id="294" r:id="rId48"/>
    <p:sldId id="316" r:id="rId49"/>
    <p:sldId id="309" r:id="rId50"/>
    <p:sldId id="318" r:id="rId51"/>
    <p:sldId id="314" r:id="rId52"/>
    <p:sldId id="299" r:id="rId5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18" autoAdjust="0"/>
  </p:normalViewPr>
  <p:slideViewPr>
    <p:cSldViewPr>
      <p:cViewPr>
        <p:scale>
          <a:sx n="66" d="100"/>
          <a:sy n="66" d="100"/>
        </p:scale>
        <p:origin x="-1284" y="-864"/>
      </p:cViewPr>
      <p:guideLst>
        <p:guide orient="horz" pos="2160"/>
        <p:guide pos="2880"/>
      </p:guideLst>
    </p:cSldViewPr>
  </p:slideViewPr>
  <p:notesTextViewPr>
    <p:cViewPr>
      <p:scale>
        <a:sx n="1" d="1"/>
        <a:sy n="1" d="1"/>
      </p:scale>
      <p:origin x="0" y="0"/>
    </p:cViewPr>
  </p:notesTextViewPr>
  <p:sorterViewPr>
    <p:cViewPr>
      <p:scale>
        <a:sx n="100" d="100"/>
        <a:sy n="100" d="100"/>
      </p:scale>
      <p:origin x="0" y="55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22493-53C1-43B8-B71F-96FD2F99A4DE}" type="datetimeFigureOut">
              <a:rPr lang="pt-PT" smtClean="0"/>
              <a:t>27/10/2023</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4694C-ACA9-4456-AD88-386FBCAEDECC}" type="slidenum">
              <a:rPr lang="pt-PT" smtClean="0"/>
              <a:t>‹nº›</a:t>
            </a:fld>
            <a:endParaRPr lang="pt-PT"/>
          </a:p>
        </p:txBody>
      </p:sp>
    </p:spTree>
    <p:extLst>
      <p:ext uri="{BB962C8B-B14F-4D97-AF65-F5344CB8AC3E}">
        <p14:creationId xmlns:p14="http://schemas.microsoft.com/office/powerpoint/2010/main" val="159167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5</a:t>
            </a:fld>
            <a:endParaRPr lang="pt-PT" altLang="pt-PT"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9BB32B-92A9-47CF-ABB2-DA084CDAAB8F}" type="slidenum">
              <a:rPr lang="pt-PT" altLang="pt-PT" smtClean="0">
                <a:latin typeface="Times New Roman" pitchFamily="18" charset="0"/>
              </a:rPr>
              <a:pPr/>
              <a:t>19</a:t>
            </a:fld>
            <a:endParaRPr lang="pt-PT" altLang="pt-P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Posição da Imagem do Diapositivo 1"/>
          <p:cNvSpPr>
            <a:spLocks noGrp="1" noRot="1" noChangeAspect="1" noTextEdit="1"/>
          </p:cNvSpPr>
          <p:nvPr>
            <p:ph type="sldImg"/>
          </p:nvPr>
        </p:nvSpPr>
        <p:spPr>
          <a:ln/>
        </p:spPr>
      </p:sp>
      <p:sp>
        <p:nvSpPr>
          <p:cNvPr id="7168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168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FFB4946-1FEF-44FA-B281-3F3B8C11EC16}" type="slidenum">
              <a:rPr lang="pt-PT" altLang="pt-PT" smtClean="0">
                <a:latin typeface="Times New Roman" pitchFamily="18" charset="0"/>
              </a:rPr>
              <a:pPr/>
              <a:t>20</a:t>
            </a:fld>
            <a:endParaRPr lang="pt-PT" altLang="pt-P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Posição da Imagem do Diapositivo 1"/>
          <p:cNvSpPr>
            <a:spLocks noGrp="1" noRot="1" noChangeAspect="1" noTextEdit="1"/>
          </p:cNvSpPr>
          <p:nvPr>
            <p:ph type="sldImg"/>
          </p:nvPr>
        </p:nvSpPr>
        <p:spPr>
          <a:ln/>
        </p:spPr>
      </p:sp>
      <p:sp>
        <p:nvSpPr>
          <p:cNvPr id="7373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373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B6E94A-546F-47F7-837A-32EE830C7E66}" type="slidenum">
              <a:rPr lang="pt-PT" altLang="pt-PT" smtClean="0">
                <a:latin typeface="Times New Roman" pitchFamily="18" charset="0"/>
              </a:rPr>
              <a:pPr/>
              <a:t>21</a:t>
            </a:fld>
            <a:endParaRPr lang="pt-PT" altLang="pt-P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Posição da Imagem do Diapositivo 1"/>
          <p:cNvSpPr>
            <a:spLocks noGrp="1" noRot="1" noChangeAspect="1" noTextEdit="1"/>
          </p:cNvSpPr>
          <p:nvPr>
            <p:ph type="sldImg"/>
          </p:nvPr>
        </p:nvSpPr>
        <p:spPr>
          <a:ln/>
        </p:spPr>
      </p:sp>
      <p:sp>
        <p:nvSpPr>
          <p:cNvPr id="7373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373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B6E94A-546F-47F7-837A-32EE830C7E66}" type="slidenum">
              <a:rPr lang="pt-PT" altLang="pt-PT" smtClean="0">
                <a:latin typeface="Times New Roman" pitchFamily="18" charset="0"/>
              </a:rPr>
              <a:pPr/>
              <a:t>22</a:t>
            </a:fld>
            <a:endParaRPr lang="pt-PT" altLang="pt-P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Posição da Imagem do Diapositivo 1"/>
          <p:cNvSpPr>
            <a:spLocks noGrp="1" noRot="1" noChangeAspect="1" noTextEdit="1"/>
          </p:cNvSpPr>
          <p:nvPr>
            <p:ph type="sldImg"/>
          </p:nvPr>
        </p:nvSpPr>
        <p:spPr>
          <a:ln/>
        </p:spPr>
      </p:sp>
      <p:sp>
        <p:nvSpPr>
          <p:cNvPr id="7475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475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522B810-3AA7-4EF5-B6CD-44B1B3C36011}" type="slidenum">
              <a:rPr lang="pt-PT" altLang="pt-PT" smtClean="0">
                <a:latin typeface="Times New Roman" pitchFamily="18" charset="0"/>
              </a:rPr>
              <a:pPr/>
              <a:t>23</a:t>
            </a:fld>
            <a:endParaRPr lang="pt-PT" altLang="pt-P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Posição da Imagem do Diapositivo 1"/>
          <p:cNvSpPr>
            <a:spLocks noGrp="1" noRot="1" noChangeAspect="1" noTextEdit="1"/>
          </p:cNvSpPr>
          <p:nvPr>
            <p:ph type="sldImg"/>
          </p:nvPr>
        </p:nvSpPr>
        <p:spPr>
          <a:ln/>
        </p:spPr>
      </p:sp>
      <p:sp>
        <p:nvSpPr>
          <p:cNvPr id="7577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578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F4F6FF-F7AA-4C2E-86B4-F772677A146D}" type="slidenum">
              <a:rPr lang="pt-PT" altLang="pt-PT" smtClean="0">
                <a:latin typeface="Times New Roman" pitchFamily="18" charset="0"/>
              </a:rPr>
              <a:pPr/>
              <a:t>24</a:t>
            </a:fld>
            <a:endParaRPr lang="pt-PT" altLang="pt-P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Marcador de Posição da Imagem do Diapositivo 1"/>
          <p:cNvSpPr>
            <a:spLocks noGrp="1" noRot="1" noChangeAspect="1" noTextEdit="1"/>
          </p:cNvSpPr>
          <p:nvPr>
            <p:ph type="sldImg"/>
          </p:nvPr>
        </p:nvSpPr>
        <p:spPr>
          <a:ln/>
        </p:spPr>
      </p:sp>
      <p:sp>
        <p:nvSpPr>
          <p:cNvPr id="778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78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91D202-DD6F-477C-9A41-C71375B62749}" type="slidenum">
              <a:rPr lang="pt-PT" altLang="pt-PT" smtClean="0">
                <a:latin typeface="Times New Roman" pitchFamily="18" charset="0"/>
              </a:rPr>
              <a:pPr/>
              <a:t>25</a:t>
            </a:fld>
            <a:endParaRPr lang="pt-PT" altLang="pt-P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Marcador de Posição da Imagem do Diapositivo 1"/>
          <p:cNvSpPr>
            <a:spLocks noGrp="1" noRot="1" noChangeAspect="1" noTextEdit="1"/>
          </p:cNvSpPr>
          <p:nvPr>
            <p:ph type="sldImg"/>
          </p:nvPr>
        </p:nvSpPr>
        <p:spPr>
          <a:ln/>
        </p:spPr>
      </p:sp>
      <p:sp>
        <p:nvSpPr>
          <p:cNvPr id="727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27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6A9287-A10C-43A0-9023-6D3953F9DCEF}" type="slidenum">
              <a:rPr lang="pt-PT" altLang="pt-PT" smtClean="0">
                <a:latin typeface="Times New Roman" pitchFamily="18" charset="0"/>
              </a:rPr>
              <a:pPr/>
              <a:t>26</a:t>
            </a:fld>
            <a:endParaRPr lang="pt-PT" altLang="pt-P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27</a:t>
            </a:fld>
            <a:endParaRPr lang="pt-PT" altLang="pt-P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Marcador de Posição da Imagem do Diapositivo 1"/>
          <p:cNvSpPr>
            <a:spLocks noGrp="1" noRot="1" noChangeAspect="1" noTextEdit="1"/>
          </p:cNvSpPr>
          <p:nvPr>
            <p:ph type="sldImg"/>
          </p:nvPr>
        </p:nvSpPr>
        <p:spPr>
          <a:ln/>
        </p:spPr>
      </p:sp>
      <p:sp>
        <p:nvSpPr>
          <p:cNvPr id="8089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090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3CC451C-1272-40AD-B65D-CF6F6C4E37DD}" type="slidenum">
              <a:rPr lang="pt-PT" altLang="pt-PT" smtClean="0">
                <a:latin typeface="Times New Roman" pitchFamily="18" charset="0"/>
              </a:rPr>
              <a:pPr/>
              <a:t>28</a:t>
            </a:fld>
            <a:endParaRPr lang="pt-PT" altLang="pt-P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arcador de Posição da Imagem do Diapositivo 1"/>
          <p:cNvSpPr>
            <a:spLocks noGrp="1" noRot="1" noChangeAspect="1" noTextEdit="1"/>
          </p:cNvSpPr>
          <p:nvPr>
            <p:ph type="sldImg"/>
          </p:nvPr>
        </p:nvSpPr>
        <p:spPr>
          <a:ln/>
        </p:spPr>
      </p:sp>
      <p:sp>
        <p:nvSpPr>
          <p:cNvPr id="634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34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621DCC5-45AA-4F1A-8478-9043B0BAA3D6}" type="slidenum">
              <a:rPr lang="pt-PT" altLang="pt-PT" smtClean="0">
                <a:latin typeface="Times New Roman" pitchFamily="18" charset="0"/>
              </a:rPr>
              <a:pPr/>
              <a:t>6</a:t>
            </a:fld>
            <a:endParaRPr lang="pt-PT" altLang="pt-P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Marcador de Posição da Imagem do Diapositivo 1"/>
          <p:cNvSpPr>
            <a:spLocks noGrp="1" noRot="1" noChangeAspect="1" noTextEdit="1"/>
          </p:cNvSpPr>
          <p:nvPr>
            <p:ph type="sldImg"/>
          </p:nvPr>
        </p:nvSpPr>
        <p:spPr>
          <a:ln/>
        </p:spPr>
      </p:sp>
      <p:sp>
        <p:nvSpPr>
          <p:cNvPr id="7680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680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14FB1B5-FA17-4461-BCFD-307E96A619CF}" type="slidenum">
              <a:rPr lang="pt-PT" altLang="pt-PT" smtClean="0">
                <a:latin typeface="Times New Roman" pitchFamily="18" charset="0"/>
              </a:rPr>
              <a:pPr/>
              <a:t>29</a:t>
            </a:fld>
            <a:endParaRPr lang="pt-PT" altLang="pt-P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Posição da Imagem do Diapositivo 1"/>
          <p:cNvSpPr>
            <a:spLocks noGrp="1" noRot="1" noChangeAspect="1" noTextEdit="1"/>
          </p:cNvSpPr>
          <p:nvPr>
            <p:ph type="sldImg"/>
          </p:nvPr>
        </p:nvSpPr>
        <p:spPr>
          <a:ln/>
        </p:spPr>
      </p:sp>
      <p:sp>
        <p:nvSpPr>
          <p:cNvPr id="7987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987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7303B8-E772-4B93-AFE2-585C7053F508}" type="slidenum">
              <a:rPr lang="pt-PT" altLang="pt-PT" smtClean="0">
                <a:latin typeface="Times New Roman" pitchFamily="18" charset="0"/>
              </a:rPr>
              <a:pPr/>
              <a:t>30</a:t>
            </a:fld>
            <a:endParaRPr lang="pt-PT" altLang="pt-PT"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Marcador de Posição da Imagem do Diapositivo 1"/>
          <p:cNvSpPr>
            <a:spLocks noGrp="1" noRot="1" noChangeAspect="1" noTextEdit="1"/>
          </p:cNvSpPr>
          <p:nvPr>
            <p:ph type="sldImg"/>
          </p:nvPr>
        </p:nvSpPr>
        <p:spPr>
          <a:ln/>
        </p:spPr>
      </p:sp>
      <p:sp>
        <p:nvSpPr>
          <p:cNvPr id="931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31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FD2D68-27E9-4922-86A9-D61D856782DE}" type="slidenum">
              <a:rPr lang="pt-PT" altLang="pt-PT" smtClean="0">
                <a:latin typeface="Times New Roman" pitchFamily="18" charset="0"/>
              </a:rPr>
              <a:pPr/>
              <a:t>31</a:t>
            </a:fld>
            <a:endParaRPr lang="pt-PT" altLang="pt-PT"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arcador de Posição da Imagem do Diapositivo 1"/>
          <p:cNvSpPr>
            <a:spLocks noGrp="1" noRot="1" noChangeAspect="1" noTextEdit="1"/>
          </p:cNvSpPr>
          <p:nvPr>
            <p:ph type="sldImg"/>
          </p:nvPr>
        </p:nvSpPr>
        <p:spPr>
          <a:ln/>
        </p:spPr>
      </p:sp>
      <p:sp>
        <p:nvSpPr>
          <p:cNvPr id="9216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216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906451-18BF-4C20-975C-40A1A9D8106E}" type="slidenum">
              <a:rPr lang="pt-PT" altLang="pt-PT" smtClean="0">
                <a:latin typeface="Times New Roman" pitchFamily="18" charset="0"/>
              </a:rPr>
              <a:pPr/>
              <a:t>32</a:t>
            </a:fld>
            <a:endParaRPr lang="pt-PT" altLang="pt-PT"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Marcador de Posição da Imagem do Diapositivo 1"/>
          <p:cNvSpPr>
            <a:spLocks noGrp="1" noRot="1" noChangeAspect="1" noTextEdit="1"/>
          </p:cNvSpPr>
          <p:nvPr>
            <p:ph type="sldImg"/>
          </p:nvPr>
        </p:nvSpPr>
        <p:spPr>
          <a:ln/>
        </p:spPr>
      </p:sp>
      <p:sp>
        <p:nvSpPr>
          <p:cNvPr id="911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11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4FEAE64-8F83-4152-8EF3-6DACA63FF60F}" type="slidenum">
              <a:rPr lang="pt-PT" altLang="pt-PT" smtClean="0">
                <a:latin typeface="Times New Roman" pitchFamily="18" charset="0"/>
              </a:rPr>
              <a:pPr/>
              <a:t>33</a:t>
            </a:fld>
            <a:endParaRPr lang="pt-PT" altLang="pt-PT"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34</a:t>
            </a:fld>
            <a:endParaRPr lang="pt-PT" altLang="pt-PT"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E97983D-432A-433C-B2AC-E0E469F3ADE0}" type="slidenum">
              <a:rPr lang="pt-PT" altLang="pt-PT" smtClean="0">
                <a:latin typeface="Times New Roman" pitchFamily="18" charset="0"/>
              </a:rPr>
              <a:pPr/>
              <a:t>35</a:t>
            </a:fld>
            <a:endParaRPr lang="pt-PT" altLang="pt-PT"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p:cNvSpPr>
          <p:nvPr>
            <p:ph type="body"/>
          </p:nvPr>
        </p:nvSpPr>
        <p:spPr>
          <a:xfrm>
            <a:off x="685800" y="4343400"/>
            <a:ext cx="5486040" cy="4114440"/>
          </a:xfrm>
          <a:prstGeom prst="rect">
            <a:avLst/>
          </a:prstGeom>
        </p:spPr>
        <p:txBody>
          <a:bodyPr/>
          <a:lstStyle/>
          <a:p>
            <a:endParaRPr lang="pt-PT" sz="2000" b="0" strike="noStrike" spc="-1">
              <a:solidFill>
                <a:srgbClr val="000000"/>
              </a:solidFill>
              <a:uFill>
                <a:solidFill>
                  <a:srgbClr val="FFFFFF"/>
                </a:solidFill>
              </a:uFill>
              <a:latin typeface="Arial"/>
            </a:endParaRPr>
          </a:p>
        </p:txBody>
      </p:sp>
      <p:sp>
        <p:nvSpPr>
          <p:cNvPr id="503" name="TextShape 2"/>
          <p:cNvSpPr txBox="1"/>
          <p:nvPr/>
        </p:nvSpPr>
        <p:spPr>
          <a:xfrm>
            <a:off x="3884760" y="8685360"/>
            <a:ext cx="2971440" cy="456840"/>
          </a:xfrm>
          <a:prstGeom prst="rect">
            <a:avLst/>
          </a:prstGeom>
          <a:noFill/>
          <a:ln>
            <a:noFill/>
          </a:ln>
        </p:spPr>
        <p:txBody>
          <a:bodyPr anchor="b"/>
          <a:lstStyle/>
          <a:p>
            <a:pPr algn="r">
              <a:lnSpc>
                <a:spcPct val="100000"/>
              </a:lnSpc>
            </a:pPr>
            <a:fld id="{73D089F0-D6F8-4063-B468-E2B8A207FF85}" type="slidenum">
              <a:rPr lang="pt-PT" sz="1200" b="0" strike="noStrike" spc="-1">
                <a:solidFill>
                  <a:srgbClr val="000000"/>
                </a:solidFill>
                <a:uFill>
                  <a:solidFill>
                    <a:srgbClr val="FFFFFF"/>
                  </a:solidFill>
                </a:uFill>
                <a:latin typeface="Times New Roman"/>
              </a:rPr>
              <a:t>36</a:t>
            </a:fld>
            <a:endParaRPr lang="pt-PT"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0441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5A7F7F0-B471-4094-BC2F-02AF2D4CCD69}" type="slidenum">
              <a:rPr lang="pt-PT" altLang="pt-PT" smtClean="0">
                <a:latin typeface="Times New Roman" pitchFamily="18" charset="0"/>
              </a:rPr>
              <a:pPr/>
              <a:t>37</a:t>
            </a:fld>
            <a:endParaRPr lang="pt-PT" altLang="pt-PT"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Marcador de Posição da Imagem do Diapositivo 1"/>
          <p:cNvSpPr>
            <a:spLocks noGrp="1" noRot="1" noChangeAspect="1" noTextEdit="1"/>
          </p:cNvSpPr>
          <p:nvPr>
            <p:ph type="sldImg"/>
          </p:nvPr>
        </p:nvSpPr>
        <p:spPr>
          <a:ln/>
        </p:spPr>
      </p:sp>
      <p:sp>
        <p:nvSpPr>
          <p:cNvPr id="9728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728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0EA8F33-F5CB-44E0-8FA7-2FC99E0021FB}" type="slidenum">
              <a:rPr lang="pt-PT" altLang="pt-PT" smtClean="0">
                <a:latin typeface="Times New Roman" pitchFamily="18" charset="0"/>
              </a:rPr>
              <a:pPr/>
              <a:t>38</a:t>
            </a:fld>
            <a:endParaRPr lang="pt-PT" altLang="pt-P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7</a:t>
            </a:fld>
            <a:endParaRPr lang="pt-PT" altLang="pt-PT"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Marcador de Posição da Imagem do Diapositivo 1"/>
          <p:cNvSpPr>
            <a:spLocks noGrp="1" noRot="1" noChangeAspect="1" noTextEdit="1"/>
          </p:cNvSpPr>
          <p:nvPr>
            <p:ph type="sldImg"/>
          </p:nvPr>
        </p:nvSpPr>
        <p:spPr>
          <a:ln/>
        </p:spPr>
      </p:sp>
      <p:sp>
        <p:nvSpPr>
          <p:cNvPr id="870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70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BD06EA3-1AAC-465B-83D9-1DC949BB4137}" type="slidenum">
              <a:rPr lang="pt-PT" altLang="pt-PT" smtClean="0">
                <a:latin typeface="Times New Roman" pitchFamily="18" charset="0"/>
              </a:rPr>
              <a:pPr/>
              <a:t>39</a:t>
            </a:fld>
            <a:endParaRPr lang="pt-PT" altLang="pt-PT"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40</a:t>
            </a:fld>
            <a:endParaRPr lang="pt-PT" altLang="pt-PT"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41</a:t>
            </a:fld>
            <a:endParaRPr lang="pt-PT" altLang="pt-PT"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42</a:t>
            </a:fld>
            <a:endParaRPr lang="pt-PT" altLang="pt-PT"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Posição da Imagem do Diapositivo 1"/>
          <p:cNvSpPr>
            <a:spLocks noGrp="1" noRot="1" noChangeAspect="1" noTextEdit="1"/>
          </p:cNvSpPr>
          <p:nvPr>
            <p:ph type="sldImg"/>
          </p:nvPr>
        </p:nvSpPr>
        <p:spPr>
          <a:ln/>
        </p:spPr>
      </p:sp>
      <p:sp>
        <p:nvSpPr>
          <p:cNvPr id="9421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421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05B2D4-47C4-46DC-A6B4-957F3999EBE4}" type="slidenum">
              <a:rPr lang="pt-PT" altLang="pt-PT" smtClean="0">
                <a:latin typeface="Times New Roman" pitchFamily="18" charset="0"/>
              </a:rPr>
              <a:pPr/>
              <a:t>43</a:t>
            </a:fld>
            <a:endParaRPr lang="pt-PT" altLang="pt-PT"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44</a:t>
            </a:fld>
            <a:endParaRPr lang="pt-PT" altLang="pt-PT"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45</a:t>
            </a:fld>
            <a:endParaRPr lang="pt-PT" altLang="pt-PT"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ln/>
        </p:spPr>
      </p:sp>
      <p:sp>
        <p:nvSpPr>
          <p:cNvPr id="962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62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3243FB-0B45-47AC-AA96-83830DCF5E6C}" type="slidenum">
              <a:rPr lang="pt-PT" altLang="pt-PT" smtClean="0">
                <a:latin typeface="Times New Roman" pitchFamily="18" charset="0"/>
              </a:rPr>
              <a:pPr/>
              <a:t>46</a:t>
            </a:fld>
            <a:endParaRPr lang="pt-PT" altLang="pt-PT"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47</a:t>
            </a:fld>
            <a:endParaRPr lang="pt-PT" altLang="pt-PT"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Posição da Imagem do Diapositivo 1"/>
          <p:cNvSpPr>
            <a:spLocks noGrp="1" noRot="1" noChangeAspect="1" noTextEdit="1"/>
          </p:cNvSpPr>
          <p:nvPr>
            <p:ph type="sldImg"/>
          </p:nvPr>
        </p:nvSpPr>
        <p:spPr>
          <a:ln/>
        </p:spPr>
      </p:sp>
      <p:sp>
        <p:nvSpPr>
          <p:cNvPr id="8806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806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92CA7A-FA17-473C-B885-4F5D89E64905}" type="slidenum">
              <a:rPr lang="pt-PT" altLang="pt-PT" smtClean="0">
                <a:latin typeface="Times New Roman" pitchFamily="18" charset="0"/>
              </a:rPr>
              <a:pPr/>
              <a:t>48</a:t>
            </a:fld>
            <a:endParaRPr lang="pt-PT" altLang="pt-PT"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Posição da Imagem do Diapositivo 1"/>
          <p:cNvSpPr>
            <a:spLocks noGrp="1" noRot="1" noChangeAspect="1" noTextEdit="1"/>
          </p:cNvSpPr>
          <p:nvPr>
            <p:ph type="sldImg"/>
          </p:nvPr>
        </p:nvSpPr>
        <p:spPr>
          <a:ln/>
        </p:spPr>
      </p:sp>
      <p:sp>
        <p:nvSpPr>
          <p:cNvPr id="6553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554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418BFF-3657-47EF-B29B-08049F6B34A9}" type="slidenum">
              <a:rPr lang="pt-PT" altLang="pt-PT" smtClean="0">
                <a:latin typeface="Times New Roman" pitchFamily="18" charset="0"/>
              </a:rPr>
              <a:pPr/>
              <a:t>8</a:t>
            </a:fld>
            <a:endParaRPr lang="pt-PT" altLang="pt-PT"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ln/>
        </p:spPr>
      </p:sp>
      <p:sp>
        <p:nvSpPr>
          <p:cNvPr id="9830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9830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C81251D-ABF0-4F83-B842-A87D9C0B72FE}" type="slidenum">
              <a:rPr lang="pt-PT" altLang="pt-PT" smtClean="0">
                <a:latin typeface="Times New Roman" pitchFamily="18" charset="0"/>
              </a:rPr>
              <a:pPr/>
              <a:t>49</a:t>
            </a:fld>
            <a:endParaRPr lang="pt-PT" altLang="pt-PT"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arcador de Posição da Imagem do Diapositivo 1"/>
          <p:cNvSpPr>
            <a:spLocks noGrp="1" noRot="1" noChangeAspect="1" noTextEdit="1"/>
          </p:cNvSpPr>
          <p:nvPr>
            <p:ph type="sldImg"/>
          </p:nvPr>
        </p:nvSpPr>
        <p:spPr>
          <a:ln/>
        </p:spPr>
      </p:sp>
      <p:sp>
        <p:nvSpPr>
          <p:cNvPr id="89091"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89092"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E98712-FF55-4B7A-BEAA-A76D5B68CBBC}" type="slidenum">
              <a:rPr lang="pt-PT" altLang="pt-PT" smtClean="0">
                <a:latin typeface="Times New Roman" pitchFamily="18" charset="0"/>
              </a:rPr>
              <a:pPr/>
              <a:t>50</a:t>
            </a:fld>
            <a:endParaRPr lang="pt-PT" altLang="pt-PT"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laceHolder 1"/>
          <p:cNvSpPr>
            <a:spLocks noGrp="1"/>
          </p:cNvSpPr>
          <p:nvPr>
            <p:ph type="body"/>
          </p:nvPr>
        </p:nvSpPr>
        <p:spPr>
          <a:xfrm>
            <a:off x="685800" y="4343400"/>
            <a:ext cx="5486040" cy="4114440"/>
          </a:xfrm>
          <a:prstGeom prst="rect">
            <a:avLst/>
          </a:prstGeom>
        </p:spPr>
        <p:txBody>
          <a:bodyPr/>
          <a:lstStyle/>
          <a:p>
            <a:endParaRPr lang="pt-PT" sz="2000" b="0" strike="noStrike" spc="-1">
              <a:solidFill>
                <a:srgbClr val="000000"/>
              </a:solidFill>
              <a:uFill>
                <a:solidFill>
                  <a:srgbClr val="FFFFFF"/>
                </a:solidFill>
              </a:uFill>
              <a:latin typeface="Arial"/>
            </a:endParaRPr>
          </a:p>
        </p:txBody>
      </p:sp>
      <p:sp>
        <p:nvSpPr>
          <p:cNvPr id="505" name="TextShape 2"/>
          <p:cNvSpPr txBox="1"/>
          <p:nvPr/>
        </p:nvSpPr>
        <p:spPr>
          <a:xfrm>
            <a:off x="3884760" y="8685360"/>
            <a:ext cx="2971440" cy="456840"/>
          </a:xfrm>
          <a:prstGeom prst="rect">
            <a:avLst/>
          </a:prstGeom>
          <a:noFill/>
          <a:ln>
            <a:noFill/>
          </a:ln>
        </p:spPr>
        <p:txBody>
          <a:bodyPr anchor="b"/>
          <a:lstStyle/>
          <a:p>
            <a:pPr algn="r">
              <a:lnSpc>
                <a:spcPct val="100000"/>
              </a:lnSpc>
            </a:pPr>
            <a:fld id="{E8BA7FE0-6386-4676-852B-2E542CB0DE92}" type="slidenum">
              <a:rPr lang="pt-PT" sz="1200" b="0" strike="noStrike" spc="-1">
                <a:solidFill>
                  <a:srgbClr val="000000"/>
                </a:solidFill>
                <a:uFill>
                  <a:solidFill>
                    <a:srgbClr val="FFFFFF"/>
                  </a:solidFill>
                </a:uFill>
                <a:latin typeface="Times New Roman"/>
              </a:rPr>
              <a:t>51</a:t>
            </a:fld>
            <a:endParaRPr lang="pt-PT"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arcador de Posição da Imagem do Diapositivo 1"/>
          <p:cNvSpPr>
            <a:spLocks noGrp="1" noRot="1" noChangeAspect="1" noTextEdit="1"/>
          </p:cNvSpPr>
          <p:nvPr>
            <p:ph type="sldImg"/>
          </p:nvPr>
        </p:nvSpPr>
        <p:spPr>
          <a:ln/>
        </p:spPr>
      </p:sp>
      <p:sp>
        <p:nvSpPr>
          <p:cNvPr id="10342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10342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2F0AEAB-A38A-4107-BE3E-B3B9EDE25507}" type="slidenum">
              <a:rPr lang="pt-PT" altLang="pt-PT" smtClean="0">
                <a:latin typeface="Times New Roman" pitchFamily="18" charset="0"/>
              </a:rPr>
              <a:pPr/>
              <a:t>52</a:t>
            </a:fld>
            <a:endParaRPr lang="pt-PT" altLang="pt-P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9</a:t>
            </a:fld>
            <a:endParaRPr lang="pt-PT" altLang="pt-P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Posição da Imagem do Diapositivo 1"/>
          <p:cNvSpPr>
            <a:spLocks noGrp="1" noRot="1" noChangeAspect="1" noTextEdit="1"/>
          </p:cNvSpPr>
          <p:nvPr>
            <p:ph type="sldImg"/>
          </p:nvPr>
        </p:nvSpPr>
        <p:spPr>
          <a:ln/>
        </p:spPr>
      </p:sp>
      <p:sp>
        <p:nvSpPr>
          <p:cNvPr id="67587"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7588"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0CE4BDB-7F8B-426B-9E58-902D2D95FF62}" type="slidenum">
              <a:rPr lang="pt-PT" altLang="pt-PT" smtClean="0">
                <a:latin typeface="Times New Roman" pitchFamily="18" charset="0"/>
              </a:rPr>
              <a:pPr/>
              <a:t>10</a:t>
            </a:fld>
            <a:endParaRPr lang="pt-PT" altLang="pt-P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Posição da Imagem do Diapositivo 1"/>
          <p:cNvSpPr>
            <a:spLocks noGrp="1" noRot="1" noChangeAspect="1" noTextEdit="1"/>
          </p:cNvSpPr>
          <p:nvPr>
            <p:ph type="sldImg"/>
          </p:nvPr>
        </p:nvSpPr>
        <p:spPr>
          <a:ln/>
        </p:spPr>
      </p:sp>
      <p:sp>
        <p:nvSpPr>
          <p:cNvPr id="61443"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1444"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E61514-95A7-4E98-A59B-A131004F76B6}" type="slidenum">
              <a:rPr lang="pt-PT" altLang="pt-PT" smtClean="0">
                <a:latin typeface="Times New Roman" pitchFamily="18" charset="0"/>
              </a:rPr>
              <a:pPr/>
              <a:t>11</a:t>
            </a:fld>
            <a:endParaRPr lang="pt-PT" altLang="pt-P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arcador de Posição da Imagem do Diapositivo 1"/>
          <p:cNvSpPr>
            <a:spLocks noGrp="1" noRot="1" noChangeAspect="1" noTextEdit="1"/>
          </p:cNvSpPr>
          <p:nvPr>
            <p:ph type="sldImg"/>
          </p:nvPr>
        </p:nvSpPr>
        <p:spPr>
          <a:ln/>
        </p:spPr>
      </p:sp>
      <p:sp>
        <p:nvSpPr>
          <p:cNvPr id="69635"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69636"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91CF678-4F2A-4AE9-9122-B1AA78D6C011}" type="slidenum">
              <a:rPr lang="pt-PT" altLang="pt-PT" smtClean="0">
                <a:latin typeface="Times New Roman" pitchFamily="18" charset="0"/>
              </a:rPr>
              <a:pPr/>
              <a:t>12</a:t>
            </a:fld>
            <a:endParaRPr lang="pt-PT" altLang="pt-P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Marcador de Posição da Imagem do Diapositivo 1"/>
          <p:cNvSpPr>
            <a:spLocks noGrp="1" noRot="1" noChangeAspect="1" noTextEdit="1"/>
          </p:cNvSpPr>
          <p:nvPr>
            <p:ph type="sldImg"/>
          </p:nvPr>
        </p:nvSpPr>
        <p:spPr>
          <a:ln/>
        </p:spPr>
      </p:sp>
      <p:sp>
        <p:nvSpPr>
          <p:cNvPr id="70659" name="Marcador de Posição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PT" altLang="pt-PT" smtClean="0"/>
          </a:p>
        </p:txBody>
      </p:sp>
      <p:sp>
        <p:nvSpPr>
          <p:cNvPr id="70660" name="Marcador de Posição do Número do Diapositivo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D39F9D3-ABD2-4F4B-B559-9A43D79281A4}" type="slidenum">
              <a:rPr lang="pt-PT" altLang="pt-PT" smtClean="0">
                <a:latin typeface="Times New Roman" pitchFamily="18" charset="0"/>
              </a:rPr>
              <a:pPr/>
              <a:t>13</a:t>
            </a:fld>
            <a:endParaRPr lang="pt-PT" altLang="pt-P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27/10/2023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83951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27/10/2023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05864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27/10/2023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945570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jec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685800" y="152400"/>
            <a:ext cx="7696200" cy="53340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3" name="Marcador de Posição da Data 13"/>
          <p:cNvSpPr>
            <a:spLocks noGrp="1"/>
          </p:cNvSpPr>
          <p:nvPr>
            <p:ph type="dt" sz="half" idx="10"/>
          </p:nvPr>
        </p:nvSpPr>
        <p:spPr/>
        <p:txBody>
          <a:bodyPr/>
          <a:lstStyle>
            <a:lvl1pPr>
              <a:defRPr/>
            </a:lvl1pPr>
          </a:lstStyle>
          <a:p>
            <a:pPr>
              <a:defRPr/>
            </a:pPr>
            <a:endParaRPr lang="pt-PT"/>
          </a:p>
        </p:txBody>
      </p:sp>
      <p:sp>
        <p:nvSpPr>
          <p:cNvPr id="4" name="Marcador de Posição do Rodapé 2"/>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22"/>
          <p:cNvSpPr>
            <a:spLocks noGrp="1"/>
          </p:cNvSpPr>
          <p:nvPr>
            <p:ph type="sldNum" sz="quarter" idx="12"/>
          </p:nvPr>
        </p:nvSpPr>
        <p:spPr/>
        <p:txBody>
          <a:bodyPr/>
          <a:lstStyle>
            <a:lvl1pPr>
              <a:defRPr/>
            </a:lvl1pPr>
          </a:lstStyle>
          <a:p>
            <a:pPr>
              <a:defRPr/>
            </a:pPr>
            <a:fld id="{2FD94B55-850E-4556-912A-9674704896DC}" type="slidenum">
              <a:rPr lang="pt-PT" altLang="pt-PT"/>
              <a:pPr>
                <a:defRPr/>
              </a:pPr>
              <a:t>‹nº›</a:t>
            </a:fld>
            <a:endParaRPr lang="pt-PT" altLang="pt-PT"/>
          </a:p>
        </p:txBody>
      </p:sp>
    </p:spTree>
    <p:extLst>
      <p:ext uri="{BB962C8B-B14F-4D97-AF65-F5344CB8AC3E}">
        <p14:creationId xmlns:p14="http://schemas.microsoft.com/office/powerpoint/2010/main" val="700950235"/>
      </p:ext>
    </p:extLst>
  </p:cSld>
  <p:clrMapOvr>
    <a:masterClrMapping/>
  </p:clrMapOvr>
  <p:transition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E918437-CA1C-4ABB-B15A-066EB5FFC702}" type="datetimeFigureOut">
              <a:rPr lang="pt-PT" smtClean="0"/>
              <a:t>27/10/2023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5971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E918437-CA1C-4ABB-B15A-066EB5FFC702}" type="datetimeFigureOut">
              <a:rPr lang="pt-PT" smtClean="0"/>
              <a:t>27/10/2023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95414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E918437-CA1C-4ABB-B15A-066EB5FFC702}" type="datetimeFigureOut">
              <a:rPr lang="pt-PT" smtClean="0"/>
              <a:t>27/10/2023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73068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E918437-CA1C-4ABB-B15A-066EB5FFC702}" type="datetimeFigureOut">
              <a:rPr lang="pt-PT" smtClean="0"/>
              <a:t>27/10/2023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8525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E918437-CA1C-4ABB-B15A-066EB5FFC702}" type="datetimeFigureOut">
              <a:rPr lang="pt-PT" smtClean="0"/>
              <a:t>27/10/2023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380614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E918437-CA1C-4ABB-B15A-066EB5FFC702}" type="datetimeFigureOut">
              <a:rPr lang="pt-PT" smtClean="0"/>
              <a:t>27/10/2023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199116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27/10/2023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51892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E918437-CA1C-4ABB-B15A-066EB5FFC702}" type="datetimeFigureOut">
              <a:rPr lang="pt-PT" smtClean="0"/>
              <a:t>27/10/2023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8DB8962-38F0-4F47-920E-F0E3FCF7CF04}" type="slidenum">
              <a:rPr lang="pt-PT" smtClean="0"/>
              <a:t>‹nº›</a:t>
            </a:fld>
            <a:endParaRPr lang="pt-PT"/>
          </a:p>
        </p:txBody>
      </p:sp>
    </p:spTree>
    <p:extLst>
      <p:ext uri="{BB962C8B-B14F-4D97-AF65-F5344CB8AC3E}">
        <p14:creationId xmlns:p14="http://schemas.microsoft.com/office/powerpoint/2010/main" val="219601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8437-CA1C-4ABB-B15A-066EB5FFC702}" type="datetimeFigureOut">
              <a:rPr lang="pt-PT" smtClean="0"/>
              <a:t>27/10/2023</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B8962-38F0-4F47-920E-F0E3FCF7CF04}" type="slidenum">
              <a:rPr lang="pt-PT" smtClean="0"/>
              <a:t>‹nº›</a:t>
            </a:fld>
            <a:endParaRPr lang="pt-PT"/>
          </a:p>
        </p:txBody>
      </p:sp>
    </p:spTree>
    <p:extLst>
      <p:ext uri="{BB962C8B-B14F-4D97-AF65-F5344CB8AC3E}">
        <p14:creationId xmlns:p14="http://schemas.microsoft.com/office/powerpoint/2010/main" val="95663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re.pt/home/-/dre/115941646/details/maximized?serie=I&amp;day=2018-08-07&amp;date=2018-08-0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re.pt/web/guest/pesquisa/-/search/116154369/details/maximiz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e.pt/web/guest/home/-/dre/116132275/details/maximized?print_preview=print-preview" TargetMode="External"/><Relationship Id="rId2" Type="http://schemas.openxmlformats.org/officeDocument/2006/relationships/hyperlink" Target="https://dre.pt/home/-/dre/116068173/details/maximize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cenfim.pt/" TargetMode="External"/><Relationship Id="rId3" Type="http://schemas.openxmlformats.org/officeDocument/2006/relationships/hyperlink" Target="http://www.esesc-madeira-torres.rcts.pt/" TargetMode="External"/><Relationship Id="rId7" Type="http://schemas.openxmlformats.org/officeDocument/2006/relationships/hyperlink" Target="http://www.ep-agricola-torres-vedras.rcts.p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externato-penafirme.edu.pt/profissional.htm" TargetMode="External"/><Relationship Id="rId5" Type="http://schemas.openxmlformats.org/officeDocument/2006/relationships/hyperlink" Target="http://www.sefo.pt/" TargetMode="External"/><Relationship Id="rId4" Type="http://schemas.openxmlformats.org/officeDocument/2006/relationships/hyperlink" Target="http://www.esechenriquesnogueira.rcts.p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931">
            <a:off x="6178918" y="1184126"/>
            <a:ext cx="1937053" cy="2016295"/>
          </a:xfrm>
          <a:prstGeom prst="rect">
            <a:avLst/>
          </a:prstGeom>
        </p:spPr>
      </p:pic>
      <p:sp>
        <p:nvSpPr>
          <p:cNvPr id="8" name="Título 7"/>
          <p:cNvSpPr>
            <a:spLocks noGrp="1"/>
          </p:cNvSpPr>
          <p:nvPr>
            <p:ph type="ctrTitle"/>
          </p:nvPr>
        </p:nvSpPr>
        <p:spPr>
          <a:xfrm>
            <a:off x="1187132" y="1312762"/>
            <a:ext cx="4681012" cy="2225225"/>
          </a:xfrm>
          <a:solidFill>
            <a:schemeClr val="bg1">
              <a:lumMod val="75000"/>
            </a:schemeClr>
          </a:solidFill>
        </p:spPr>
        <p:txBody>
          <a:bodyPr>
            <a:normAutofit fontScale="90000"/>
          </a:bodyPr>
          <a:lstStyle/>
          <a:p>
            <a:pPr algn="l">
              <a:lnSpc>
                <a:spcPct val="150000"/>
              </a:lnSpc>
              <a:spcBef>
                <a:spcPts val="0"/>
              </a:spcBef>
            </a:pPr>
            <a:r>
              <a:rPr lang="pt-PT" sz="2800" dirty="0" smtClean="0">
                <a:solidFill>
                  <a:schemeClr val="tx2">
                    <a:lumMod val="75000"/>
                  </a:schemeClr>
                </a:solidFill>
                <a:latin typeface="Arial Black" panose="020B0A04020102020204" pitchFamily="34" charset="0"/>
              </a:rPr>
              <a:t>OFERTAS EDUCATIVAS E FORMATIVAS DO ENSINO SECUNDÁRIO</a:t>
            </a:r>
            <a:br>
              <a:rPr lang="pt-PT" sz="2800" dirty="0" smtClean="0">
                <a:solidFill>
                  <a:schemeClr val="tx2">
                    <a:lumMod val="75000"/>
                  </a:schemeClr>
                </a:solidFill>
                <a:latin typeface="Arial Black" panose="020B0A04020102020204" pitchFamily="34" charset="0"/>
              </a:rPr>
            </a:br>
            <a:r>
              <a:rPr lang="pt-PT" sz="1200" dirty="0" smtClean="0">
                <a:solidFill>
                  <a:schemeClr val="tx2">
                    <a:lumMod val="75000"/>
                  </a:schemeClr>
                </a:solidFill>
                <a:latin typeface="Arial Black" panose="020B0A04020102020204" pitchFamily="34" charset="0"/>
              </a:rPr>
              <a:t>DL  55/2018, Portaria 226-A/2018 e 235-A/2018</a:t>
            </a:r>
            <a:endParaRPr lang="pt-PT" sz="2800" dirty="0">
              <a:solidFill>
                <a:schemeClr val="tx2">
                  <a:lumMod val="75000"/>
                </a:schemeClr>
              </a:solidFill>
              <a:latin typeface="Arial Black" panose="020B0A04020102020204" pitchFamily="34" charset="0"/>
            </a:endParaRPr>
          </a:p>
        </p:txBody>
      </p:sp>
      <p:sp>
        <p:nvSpPr>
          <p:cNvPr id="9" name="Subtítulo 8"/>
          <p:cNvSpPr>
            <a:spLocks noGrp="1"/>
          </p:cNvSpPr>
          <p:nvPr>
            <p:ph type="subTitle" idx="1"/>
          </p:nvPr>
        </p:nvSpPr>
        <p:spPr>
          <a:xfrm>
            <a:off x="1434183" y="4869160"/>
            <a:ext cx="6306169" cy="576063"/>
          </a:xfrm>
        </p:spPr>
        <p:txBody>
          <a:bodyPr/>
          <a:lstStyle/>
          <a:p>
            <a:r>
              <a:rPr lang="pt-PT" altLang="pt-PT" sz="2000" b="1" dirty="0" smtClean="0">
                <a:solidFill>
                  <a:schemeClr val="accent6"/>
                </a:solidFill>
                <a:latin typeface="Arial Black" panose="020B0A04020102020204" pitchFamily="34" charset="0"/>
              </a:rPr>
              <a:t>SERVIÇO </a:t>
            </a:r>
            <a:r>
              <a:rPr lang="pt-PT" altLang="pt-PT" sz="2000" b="1" dirty="0">
                <a:solidFill>
                  <a:schemeClr val="accent6"/>
                </a:solidFill>
                <a:latin typeface="Arial Black" panose="020B0A04020102020204" pitchFamily="34" charset="0"/>
              </a:rPr>
              <a:t>DE PSICOLOGIA E ORIENTAÇÃO</a:t>
            </a:r>
          </a:p>
          <a:p>
            <a:endParaRPr lang="pt-PT" dirty="0"/>
          </a:p>
        </p:txBody>
      </p:sp>
      <p:pic>
        <p:nvPicPr>
          <p:cNvPr id="11" name="Imagem 10"/>
          <p:cNvPicPr/>
          <p:nvPr/>
        </p:nvPicPr>
        <p:blipFill>
          <a:blip r:embed="rId3" cstate="print">
            <a:extLst>
              <a:ext uri="{28A0092B-C50C-407E-A947-70E740481C1C}">
                <a14:useLocalDpi xmlns:a14="http://schemas.microsoft.com/office/drawing/2010/main" val="0"/>
              </a:ext>
            </a:extLst>
          </a:blip>
          <a:stretch>
            <a:fillRect/>
          </a:stretch>
        </p:blipFill>
        <p:spPr>
          <a:xfrm>
            <a:off x="1292738" y="5656277"/>
            <a:ext cx="1155576" cy="345440"/>
          </a:xfrm>
          <a:prstGeom prst="rect">
            <a:avLst/>
          </a:prstGeom>
        </p:spPr>
      </p:pic>
      <p:pic>
        <p:nvPicPr>
          <p:cNvPr id="12" name="Imagem 11"/>
          <p:cNvPicPr/>
          <p:nvPr/>
        </p:nvPicPr>
        <p:blipFill>
          <a:blip r:embed="rId4">
            <a:extLst>
              <a:ext uri="{28A0092B-C50C-407E-A947-70E740481C1C}">
                <a14:useLocalDpi xmlns:a14="http://schemas.microsoft.com/office/drawing/2010/main" val="0"/>
              </a:ext>
            </a:extLst>
          </a:blip>
          <a:srcRect/>
          <a:stretch>
            <a:fillRect/>
          </a:stretch>
        </p:blipFill>
        <p:spPr bwMode="auto">
          <a:xfrm>
            <a:off x="6356065" y="5681673"/>
            <a:ext cx="1995666" cy="438720"/>
          </a:xfrm>
          <a:prstGeom prst="rect">
            <a:avLst/>
          </a:prstGeom>
          <a:noFill/>
        </p:spPr>
      </p:pic>
      <p:sp>
        <p:nvSpPr>
          <p:cNvPr id="13" name="Freeform 68"/>
          <p:cNvSpPr>
            <a:spLocks/>
          </p:cNvSpPr>
          <p:nvPr/>
        </p:nvSpPr>
        <p:spPr bwMode="auto">
          <a:xfrm>
            <a:off x="1512808" y="4035039"/>
            <a:ext cx="5634637" cy="58423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 name="T21" fmla="*/ 0 w 4288"/>
              <a:gd name="T22" fmla="*/ 0 h 459"/>
              <a:gd name="T23" fmla="*/ 4288 w 4288"/>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a:solidFill>
              <a:srgbClr val="3B435B"/>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sz="1800" b="0" i="0" u="none" strike="noStrike" kern="0" cap="none" spc="0" normalizeH="0" baseline="0" noProof="0" smtClean="0">
              <a:ln>
                <a:noFill/>
              </a:ln>
              <a:solidFill>
                <a:prstClr val="black"/>
              </a:solidFill>
              <a:effectLst/>
              <a:uLnTx/>
              <a:uFillTx/>
              <a:latin typeface="Arial" pitchFamily="34" charset="0"/>
            </a:endParaRPr>
          </a:p>
        </p:txBody>
      </p:sp>
      <p:grpSp>
        <p:nvGrpSpPr>
          <p:cNvPr id="14" name="Group 58"/>
          <p:cNvGrpSpPr>
            <a:grpSpLocks/>
          </p:cNvGrpSpPr>
          <p:nvPr/>
        </p:nvGrpSpPr>
        <p:grpSpPr bwMode="auto">
          <a:xfrm>
            <a:off x="7316543" y="3342698"/>
            <a:ext cx="742950" cy="1058863"/>
            <a:chOff x="4986" y="2752"/>
            <a:chExt cx="468" cy="667"/>
          </a:xfrm>
        </p:grpSpPr>
        <p:sp>
          <p:nvSpPr>
            <p:cNvPr id="15" name="Freeform 59"/>
            <p:cNvSpPr>
              <a:spLocks/>
            </p:cNvSpPr>
            <p:nvPr/>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4"/>
                <a:gd name="T37" fmla="*/ 0 h 414"/>
                <a:gd name="T38" fmla="*/ 794 w 794"/>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6" name="Freeform 60"/>
            <p:cNvSpPr>
              <a:spLocks/>
            </p:cNvSpPr>
            <p:nvPr/>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6"/>
                <a:gd name="T37" fmla="*/ 0 h 821"/>
                <a:gd name="T38" fmla="*/ 1586 w 1586"/>
                <a:gd name="T39" fmla="*/ 821 h 8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17" name="Freeform 61"/>
            <p:cNvSpPr>
              <a:spLocks/>
            </p:cNvSpPr>
            <p:nvPr/>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 name="T24" fmla="*/ 0 w 1049"/>
                <a:gd name="T25" fmla="*/ 0 h 747"/>
                <a:gd name="T26" fmla="*/ 1049 w 1049"/>
                <a:gd name="T27" fmla="*/ 747 h 7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18" name="Group 62"/>
            <p:cNvGrpSpPr>
              <a:grpSpLocks/>
            </p:cNvGrpSpPr>
            <p:nvPr/>
          </p:nvGrpSpPr>
          <p:grpSpPr bwMode="auto">
            <a:xfrm>
              <a:off x="4986" y="2752"/>
              <a:ext cx="468" cy="667"/>
              <a:chOff x="4986" y="2752"/>
              <a:chExt cx="468" cy="667"/>
            </a:xfrm>
          </p:grpSpPr>
          <p:sp>
            <p:nvSpPr>
              <p:cNvPr id="19" name="Freeform 63"/>
              <p:cNvSpPr>
                <a:spLocks/>
              </p:cNvSpPr>
              <p:nvPr/>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73"/>
                  <a:gd name="T26" fmla="*/ 150 w 150"/>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0" name="Freeform 64"/>
              <p:cNvSpPr>
                <a:spLocks/>
              </p:cNvSpPr>
              <p:nvPr/>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4"/>
                  <a:gd name="T79" fmla="*/ 0 h 880"/>
                  <a:gd name="T80" fmla="*/ 1684 w 1684"/>
                  <a:gd name="T81" fmla="*/ 880 h 8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1" name="Freeform 65"/>
              <p:cNvSpPr>
                <a:spLocks/>
              </p:cNvSpPr>
              <p:nvPr/>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 name="T18" fmla="*/ 0 w 1190"/>
                  <a:gd name="T19" fmla="*/ 0 h 500"/>
                  <a:gd name="T20" fmla="*/ 1190 w 1190"/>
                  <a:gd name="T21" fmla="*/ 500 h 500"/>
                </a:gdLst>
                <a:ahLst/>
                <a:cxnLst>
                  <a:cxn ang="T12">
                    <a:pos x="T0" y="T1"/>
                  </a:cxn>
                  <a:cxn ang="T13">
                    <a:pos x="T2" y="T3"/>
                  </a:cxn>
                  <a:cxn ang="T14">
                    <a:pos x="T4" y="T5"/>
                  </a:cxn>
                  <a:cxn ang="T15">
                    <a:pos x="T6" y="T7"/>
                  </a:cxn>
                  <a:cxn ang="T16">
                    <a:pos x="T8" y="T9"/>
                  </a:cxn>
                  <a:cxn ang="T17">
                    <a:pos x="T10" y="T11"/>
                  </a:cxn>
                </a:cxnLst>
                <a:rect l="T18" t="T19" r="T20" b="T21"/>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2" name="Freeform 66"/>
              <p:cNvSpPr>
                <a:spLocks/>
              </p:cNvSpPr>
              <p:nvPr/>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335"/>
                  <a:gd name="T29" fmla="*/ 160 w 160"/>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3" name="Freeform 67"/>
              <p:cNvSpPr>
                <a:spLocks/>
              </p:cNvSpPr>
              <p:nvPr/>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9"/>
                  <a:gd name="T49" fmla="*/ 0 h 296"/>
                  <a:gd name="T50" fmla="*/ 489 w 489"/>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grpSp>
    </p:spTree>
    <p:extLst>
      <p:ext uri="{BB962C8B-B14F-4D97-AF65-F5344CB8AC3E}">
        <p14:creationId xmlns:p14="http://schemas.microsoft.com/office/powerpoint/2010/main" val="71706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87806">
            <a:off x="693848" y="3076411"/>
            <a:ext cx="1474095" cy="281782"/>
            <a:chOff x="585" y="1193"/>
            <a:chExt cx="1660" cy="309"/>
          </a:xfrm>
        </p:grpSpPr>
        <p:sp>
          <p:nvSpPr>
            <p:cNvPr id="18445"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18446"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18447"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18448"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8449"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8450"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8451"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8124" name="WordArt 12"/>
          <p:cNvSpPr>
            <a:spLocks noChangeArrowheads="1" noChangeShapeType="1" noTextEdit="1"/>
          </p:cNvSpPr>
          <p:nvPr/>
        </p:nvSpPr>
        <p:spPr bwMode="auto">
          <a:xfrm>
            <a:off x="1147763" y="955675"/>
            <a:ext cx="7169150" cy="10334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a:solidFill>
                  <a:srgbClr val="FF6600"/>
                </a:solidFill>
                <a:latin typeface="Arial Black"/>
              </a:rPr>
              <a:t>CURSO CIENTÍFICO-HUMANÍSTICO DE LÍNGUAS E HUMANIDADES</a:t>
            </a:r>
          </a:p>
        </p:txBody>
      </p:sp>
      <p:grpSp>
        <p:nvGrpSpPr>
          <p:cNvPr id="3" name="Group 13"/>
          <p:cNvGrpSpPr>
            <a:grpSpLocks/>
          </p:cNvGrpSpPr>
          <p:nvPr/>
        </p:nvGrpSpPr>
        <p:grpSpPr bwMode="auto">
          <a:xfrm>
            <a:off x="173970" y="2826544"/>
            <a:ext cx="880769" cy="3148730"/>
            <a:chOff x="286" y="945"/>
            <a:chExt cx="862" cy="1488"/>
          </a:xfrm>
        </p:grpSpPr>
        <p:sp>
          <p:nvSpPr>
            <p:cNvPr id="18439"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8440"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8441"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8442"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8443"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8444"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8134" name="Text Box 22"/>
          <p:cNvSpPr txBox="1">
            <a:spLocks noChangeArrowheads="1"/>
          </p:cNvSpPr>
          <p:nvPr/>
        </p:nvSpPr>
        <p:spPr bwMode="auto">
          <a:xfrm>
            <a:off x="804863" y="3575050"/>
            <a:ext cx="808831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rgbClr val="FF6600"/>
                </a:solidFill>
                <a:latin typeface="Comic Sans MS" pitchFamily="66" charset="0"/>
              </a:rPr>
              <a:t>.</a:t>
            </a:r>
            <a:r>
              <a:rPr lang="pt-PT" altLang="pt-PT" sz="1600" b="1" dirty="0">
                <a:latin typeface="Comic Sans MS" pitchFamily="66" charset="0"/>
              </a:rPr>
              <a:t> </a:t>
            </a:r>
            <a:r>
              <a:rPr lang="pt-PT" altLang="pt-PT" sz="1600" b="1" dirty="0">
                <a:solidFill>
                  <a:schemeClr val="accent6">
                    <a:lumMod val="75000"/>
                  </a:schemeClr>
                </a:solidFill>
                <a:latin typeface="Comic Sans MS" pitchFamily="66" charset="0"/>
              </a:rPr>
              <a:t>HISTÓRIA. ARQUEOLOGIA. GEOGRAFIA . DIREITO . SOCIOLOGIA . CIÊNCIAS DA COMUNICAÇÃO . CIÊNCIA POLÍTICA . SERVIÇO SOCIAL  PSICOLOGIA . POLÍTICA SOCIAL . FILOSOFIA . TURISMO. LÍNGUAS, LITERATURAS E CULTURAS. ESTUDOS EUROPEUS, ESLAVOS, ASIÁTICOS, AFRICANOS, PORTUGUESES E LUSÓFONOS . TRADUÇÃO</a:t>
            </a:r>
            <a:r>
              <a:rPr lang="pt-PT" altLang="pt-PT" sz="1600" dirty="0">
                <a:solidFill>
                  <a:schemeClr val="accent6">
                    <a:lumMod val="75000"/>
                  </a:schemeClr>
                </a:solidFill>
                <a:latin typeface="Comic Sans MS" pitchFamily="66" charset="0"/>
              </a:rPr>
              <a:t> . </a:t>
            </a:r>
            <a:r>
              <a:rPr lang="pt-PT" altLang="pt-PT" sz="1600" b="1" dirty="0">
                <a:solidFill>
                  <a:schemeClr val="accent6">
                    <a:lumMod val="75000"/>
                  </a:schemeClr>
                </a:solidFill>
                <a:latin typeface="Comic Sans MS" pitchFamily="66" charset="0"/>
              </a:rPr>
              <a:t>PROFESSOR DE....ETC.</a:t>
            </a:r>
            <a:endParaRPr lang="en-GB" altLang="pt-PT" sz="1600" b="1" dirty="0">
              <a:solidFill>
                <a:schemeClr val="accent6">
                  <a:lumMod val="75000"/>
                </a:schemeClr>
              </a:solidFill>
              <a:latin typeface="Comic Sans MS" pitchFamily="66" charset="0"/>
            </a:endParaRPr>
          </a:p>
        </p:txBody>
      </p:sp>
      <p:sp>
        <p:nvSpPr>
          <p:cNvPr id="218136" name="Text Box 24"/>
          <p:cNvSpPr txBox="1">
            <a:spLocks noChangeArrowheads="1"/>
          </p:cNvSpPr>
          <p:nvPr/>
        </p:nvSpPr>
        <p:spPr bwMode="auto">
          <a:xfrm>
            <a:off x="1063625" y="2368550"/>
            <a:ext cx="7632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 - Humanístico de Línguas e Humanidades posso candidatar-me a cursos superiores nas áreas de...</a:t>
            </a:r>
            <a:endParaRPr lang="pt-PT" altLang="pt-PT">
              <a:latin typeface="Comic Sans MS" pitchFamily="66" charset="0"/>
            </a:endParaRPr>
          </a:p>
          <a:p>
            <a:pPr algn="ctr" eaLnBrk="1" hangingPunct="1"/>
            <a:endParaRPr lang="en-GB" altLang="pt-PT" b="1">
              <a:latin typeface="Comic Sans MS" pitchFamily="66" charset="0"/>
            </a:endParaRPr>
          </a:p>
        </p:txBody>
      </p:sp>
    </p:spTree>
    <p:extLst>
      <p:ext uri="{BB962C8B-B14F-4D97-AF65-F5344CB8AC3E}">
        <p14:creationId xmlns:p14="http://schemas.microsoft.com/office/powerpoint/2010/main" val="12273187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124"/>
                                        </p:tgtEl>
                                        <p:attrNameLst>
                                          <p:attrName>style.visibility</p:attrName>
                                        </p:attrNameLst>
                                      </p:cBhvr>
                                      <p:to>
                                        <p:strVal val="visible"/>
                                      </p:to>
                                    </p:set>
                                    <p:anim calcmode="lin" valueType="num">
                                      <p:cBhvr additive="base">
                                        <p:cTn id="7" dur="500" fill="hold"/>
                                        <p:tgtEl>
                                          <p:spTgt spid="218124"/>
                                        </p:tgtEl>
                                        <p:attrNameLst>
                                          <p:attrName>ppt_x</p:attrName>
                                        </p:attrNameLst>
                                      </p:cBhvr>
                                      <p:tavLst>
                                        <p:tav tm="0">
                                          <p:val>
                                            <p:strVal val="#ppt_x"/>
                                          </p:val>
                                        </p:tav>
                                        <p:tav tm="100000">
                                          <p:val>
                                            <p:strVal val="#ppt_x"/>
                                          </p:val>
                                        </p:tav>
                                      </p:tavLst>
                                    </p:anim>
                                    <p:anim calcmode="lin" valueType="num">
                                      <p:cBhvr additive="base">
                                        <p:cTn id="8" dur="500" fill="hold"/>
                                        <p:tgtEl>
                                          <p:spTgt spid="21812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8136"/>
                                        </p:tgtEl>
                                        <p:attrNameLst>
                                          <p:attrName>style.visibility</p:attrName>
                                        </p:attrNameLst>
                                      </p:cBhvr>
                                      <p:to>
                                        <p:strVal val="visible"/>
                                      </p:to>
                                    </p:set>
                                  </p:childTnLst>
                                </p:cTn>
                              </p:par>
                            </p:childTnLst>
                          </p:cTn>
                        </p:par>
                        <p:par>
                          <p:cTn id="17" fill="hold" nodeType="afterGroup">
                            <p:stCondLst>
                              <p:cond delay="132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700"/>
                            </p:stCondLst>
                            <p:childTnLst>
                              <p:par>
                                <p:cTn id="23" presetID="2" presetClass="entr" presetSubtype="8" fill="hold" grpId="0" nodeType="afterEffect">
                                  <p:stCondLst>
                                    <p:cond delay="0"/>
                                  </p:stCondLst>
                                  <p:childTnLst>
                                    <p:set>
                                      <p:cBhvr>
                                        <p:cTn id="24" dur="1" fill="hold">
                                          <p:stCondLst>
                                            <p:cond delay="0"/>
                                          </p:stCondLst>
                                        </p:cTn>
                                        <p:tgtEl>
                                          <p:spTgt spid="218134">
                                            <p:txEl>
                                              <p:pRg st="0" end="0"/>
                                            </p:txEl>
                                          </p:spTgt>
                                        </p:tgtEl>
                                        <p:attrNameLst>
                                          <p:attrName>style.visibility</p:attrName>
                                        </p:attrNameLst>
                                      </p:cBhvr>
                                      <p:to>
                                        <p:strVal val="visible"/>
                                      </p:to>
                                    </p:set>
                                    <p:anim calcmode="lin" valueType="num">
                                      <p:cBhvr additive="base">
                                        <p:cTn id="25" dur="500" fill="hold"/>
                                        <p:tgtEl>
                                          <p:spTgt spid="21813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81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4" grpId="0" animBg="1"/>
      <p:bldP spid="218134" grpId="0" build="p" autoUpdateAnimBg="0" advAuto="0"/>
      <p:bldP spid="2181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FF6600"/>
                </a:solidFill>
                <a:latin typeface="Arial Black"/>
              </a:rPr>
              <a:t>CURSO CIENTÍFICO-HUMANÍSTICO</a:t>
            </a:r>
          </a:p>
          <a:p>
            <a:pPr algn="ctr"/>
            <a:r>
              <a:rPr lang="pt-PT" sz="3200" kern="10" dirty="0">
                <a:solidFill>
                  <a:srgbClr val="FF6600"/>
                </a:solidFill>
                <a:latin typeface="Arial Black"/>
              </a:rPr>
              <a:t>DE </a:t>
            </a:r>
            <a:r>
              <a:rPr lang="pt-PT" sz="3200" kern="10" dirty="0" smtClean="0">
                <a:solidFill>
                  <a:srgbClr val="FF6600"/>
                </a:solidFill>
                <a:latin typeface="Arial Black"/>
              </a:rPr>
              <a:t>ARTES VISUAIS</a:t>
            </a:r>
            <a:endParaRPr lang="pt-PT" sz="3200" kern="10" dirty="0">
              <a:solidFill>
                <a:srgbClr val="FF660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2909182382"/>
              </p:ext>
            </p:extLst>
          </p:nvPr>
        </p:nvGraphicFramePr>
        <p:xfrm>
          <a:off x="107504" y="36945"/>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Desenho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Geometria Descritiva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Matemática B</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História da Cultura 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das Artes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Artes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de Design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Oficina Multimédia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FF6600"/>
                </a:solidFill>
              </a:rPr>
              <a:t>Esc. Sec Madeira Torres  </a:t>
            </a:r>
            <a:endParaRPr lang="en-GB" altLang="pt-PT" sz="1200" b="1" dirty="0" smtClean="0">
              <a:solidFill>
                <a:srgbClr val="FF6600"/>
              </a:solidFill>
            </a:endParaRPr>
          </a:p>
          <a:p>
            <a:pPr algn="ctr" eaLnBrk="1" hangingPunct="1">
              <a:spcBef>
                <a:spcPct val="0"/>
              </a:spcBef>
              <a:buFontTx/>
              <a:buNone/>
            </a:pPr>
            <a:endParaRPr lang="en-GB" altLang="pt-PT" sz="1200" b="1" dirty="0">
              <a:solidFill>
                <a:srgbClr val="FF6600"/>
              </a:solidFill>
            </a:endParaRPr>
          </a:p>
          <a:p>
            <a:pPr algn="ctr" eaLnBrk="1" hangingPunct="1">
              <a:spcBef>
                <a:spcPct val="0"/>
              </a:spcBef>
              <a:buFontTx/>
              <a:buNone/>
            </a:pPr>
            <a:r>
              <a:rPr lang="en-GB" altLang="pt-PT" sz="1200" b="1" dirty="0">
                <a:solidFill>
                  <a:srgbClr val="FF6600"/>
                </a:solidFill>
              </a:rPr>
              <a:t>Esc. Sec. </a:t>
            </a:r>
            <a:r>
              <a:rPr lang="en-GB" altLang="pt-PT" sz="1200" b="1" dirty="0" err="1">
                <a:solidFill>
                  <a:srgbClr val="FF6600"/>
                </a:solidFill>
              </a:rPr>
              <a:t>Henriques</a:t>
            </a:r>
            <a:r>
              <a:rPr lang="en-GB" altLang="pt-PT" sz="1200" b="1" dirty="0">
                <a:solidFill>
                  <a:srgbClr val="FF6600"/>
                </a:solidFill>
              </a:rPr>
              <a:t> </a:t>
            </a:r>
            <a:r>
              <a:rPr lang="en-GB" altLang="pt-PT" sz="1200" b="1" dirty="0" err="1">
                <a:solidFill>
                  <a:srgbClr val="FF6600"/>
                </a:solidFill>
              </a:rPr>
              <a:t>Nogueira</a:t>
            </a:r>
            <a:endParaRPr lang="en-GB" altLang="pt-PT" sz="1200" b="1" dirty="0">
              <a:solidFill>
                <a:srgbClr val="FF6600"/>
              </a:solidFill>
            </a:endParaRPr>
          </a:p>
        </p:txBody>
      </p:sp>
      <p:sp>
        <p:nvSpPr>
          <p:cNvPr id="13350" name="Rectangle 60"/>
          <p:cNvSpPr>
            <a:spLocks noChangeArrowheads="1"/>
          </p:cNvSpPr>
          <p:nvPr/>
        </p:nvSpPr>
        <p:spPr bwMode="auto">
          <a:xfrm>
            <a:off x="1691681" y="2132856"/>
            <a:ext cx="1659810" cy="864096"/>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1058"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695137" y="3068960"/>
            <a:ext cx="1659809" cy="1042817"/>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286109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22005">
            <a:off x="891350" y="3026551"/>
            <a:ext cx="1372547" cy="233324"/>
            <a:chOff x="585" y="1193"/>
            <a:chExt cx="1660" cy="309"/>
          </a:xfrm>
        </p:grpSpPr>
        <p:sp>
          <p:nvSpPr>
            <p:cNvPr id="20493"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0494"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9525">
              <a:solidFill>
                <a:schemeClr val="tx1"/>
              </a:solidFill>
              <a:round/>
              <a:headEnd/>
              <a:tailEnd/>
            </a:ln>
          </p:spPr>
          <p:txBody>
            <a:bodyPr/>
            <a:lstStyle/>
            <a:p>
              <a:endParaRPr lang="pt-PT"/>
            </a:p>
          </p:txBody>
        </p:sp>
        <p:sp>
          <p:nvSpPr>
            <p:cNvPr id="20495"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0496"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0497"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0498"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0499"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9148" name="WordArt 12"/>
          <p:cNvSpPr>
            <a:spLocks noChangeArrowheads="1" noChangeShapeType="1" noTextEdit="1"/>
          </p:cNvSpPr>
          <p:nvPr/>
        </p:nvSpPr>
        <p:spPr bwMode="auto">
          <a:xfrm>
            <a:off x="1084263" y="1035050"/>
            <a:ext cx="7159625" cy="954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a:solidFill>
                  <a:srgbClr val="FF6600"/>
                </a:solidFill>
                <a:latin typeface="Arial Black"/>
              </a:rPr>
              <a:t>CURSO CIENTÍFICO-HUMANÍSTICO DE ARTES VISUAIS</a:t>
            </a:r>
          </a:p>
        </p:txBody>
      </p:sp>
      <p:grpSp>
        <p:nvGrpSpPr>
          <p:cNvPr id="3" name="Group 13"/>
          <p:cNvGrpSpPr>
            <a:grpSpLocks/>
          </p:cNvGrpSpPr>
          <p:nvPr/>
        </p:nvGrpSpPr>
        <p:grpSpPr bwMode="auto">
          <a:xfrm>
            <a:off x="400454" y="2769105"/>
            <a:ext cx="774847" cy="3210531"/>
            <a:chOff x="286" y="945"/>
            <a:chExt cx="862" cy="1488"/>
          </a:xfrm>
        </p:grpSpPr>
        <p:sp>
          <p:nvSpPr>
            <p:cNvPr id="20487"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0488"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0489"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0490"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0491"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0492"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9158" name="Text Box 22"/>
          <p:cNvSpPr txBox="1">
            <a:spLocks noChangeArrowheads="1"/>
          </p:cNvSpPr>
          <p:nvPr/>
        </p:nvSpPr>
        <p:spPr bwMode="auto">
          <a:xfrm>
            <a:off x="1084263" y="3357563"/>
            <a:ext cx="75914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solidFill>
                  <a:schemeClr val="accent6">
                    <a:lumMod val="75000"/>
                  </a:schemeClr>
                </a:solidFill>
                <a:latin typeface="Comic Sans MS" pitchFamily="66" charset="0"/>
              </a:rPr>
              <a:t>. </a:t>
            </a:r>
            <a:r>
              <a:rPr lang="pt-PT" altLang="pt-PT" sz="1600" b="1" dirty="0" smtClean="0">
                <a:solidFill>
                  <a:schemeClr val="accent6">
                    <a:lumMod val="75000"/>
                  </a:schemeClr>
                </a:solidFill>
                <a:latin typeface="Comic Sans MS" pitchFamily="66" charset="0"/>
              </a:rPr>
              <a:t>ARQUITETURA </a:t>
            </a:r>
            <a:r>
              <a:rPr lang="pt-PT" altLang="pt-PT" sz="1600" b="1" dirty="0">
                <a:solidFill>
                  <a:schemeClr val="accent6">
                    <a:lumMod val="75000"/>
                  </a:schemeClr>
                </a:solidFill>
                <a:latin typeface="Comic Sans MS" pitchFamily="66" charset="0"/>
              </a:rPr>
              <a:t>. PINTURA . ESCULTURA . ARTES PLÁSTICAS</a:t>
            </a:r>
          </a:p>
          <a:p>
            <a:pPr algn="just" eaLnBrk="1" hangingPunct="1">
              <a:lnSpc>
                <a:spcPct val="130000"/>
              </a:lnSpc>
            </a:pPr>
            <a:r>
              <a:rPr lang="pt-PT" altLang="pt-PT" sz="1600" b="1" dirty="0">
                <a:solidFill>
                  <a:schemeClr val="accent6">
                    <a:lumMod val="75000"/>
                  </a:schemeClr>
                </a:solidFill>
                <a:latin typeface="Comic Sans MS" pitchFamily="66" charset="0"/>
              </a:rPr>
              <a:t>. ARTES DA IMAGEM . DESIGN DA COMUNICAÇÃO . DESIGN DE EQUIPAMENTO . DESIGN GRÁFICO E DE PUBLICIDADE . DESIGN DA MODA E TÊXTIL . DESIGN INDUSTRIAL . CERÂMICA . PROFESSOR DE EDUCAÇÃO VISUAL…ETC</a:t>
            </a:r>
            <a:endParaRPr lang="en-GB" altLang="pt-PT" sz="1600" b="1" dirty="0">
              <a:solidFill>
                <a:schemeClr val="accent6">
                  <a:lumMod val="75000"/>
                </a:schemeClr>
              </a:solidFill>
              <a:latin typeface="Comic Sans MS" pitchFamily="66" charset="0"/>
            </a:endParaRPr>
          </a:p>
          <a:p>
            <a:pPr eaLnBrk="1" hangingPunct="1"/>
            <a:endParaRPr lang="en-GB" altLang="pt-PT" sz="1600" b="1" dirty="0">
              <a:solidFill>
                <a:schemeClr val="bg2"/>
              </a:solidFill>
              <a:latin typeface="Comic Sans MS" pitchFamily="66" charset="0"/>
            </a:endParaRPr>
          </a:p>
        </p:txBody>
      </p:sp>
      <p:sp>
        <p:nvSpPr>
          <p:cNvPr id="219161" name="Text Box 25"/>
          <p:cNvSpPr txBox="1">
            <a:spLocks noChangeArrowheads="1"/>
          </p:cNvSpPr>
          <p:nvPr/>
        </p:nvSpPr>
        <p:spPr bwMode="auto">
          <a:xfrm>
            <a:off x="1252538" y="2297113"/>
            <a:ext cx="67421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sz="1400" b="1" dirty="0">
                <a:latin typeface="Comic Sans MS" pitchFamily="66" charset="0"/>
              </a:rPr>
              <a:t> </a:t>
            </a:r>
            <a:r>
              <a:rPr lang="pt-PT" altLang="pt-PT" b="1" dirty="0">
                <a:latin typeface="Comic Sans MS" pitchFamily="66" charset="0"/>
              </a:rPr>
              <a:t>Com o Curso Científico - Humanístico de Artes Visuais posso candidatar-me a cursos superiores nas áreas de...</a:t>
            </a:r>
            <a:endParaRPr lang="pt-PT" altLang="pt-PT" dirty="0">
              <a:latin typeface="Comic Sans MS" pitchFamily="66" charset="0"/>
            </a:endParaRPr>
          </a:p>
          <a:p>
            <a:pPr algn="ctr" eaLnBrk="1" hangingPunct="1"/>
            <a:endParaRPr lang="en-GB" altLang="pt-PT" b="1" dirty="0">
              <a:latin typeface="Comic Sans MS" pitchFamily="66" charset="0"/>
            </a:endParaRPr>
          </a:p>
        </p:txBody>
      </p:sp>
    </p:spTree>
    <p:extLst>
      <p:ext uri="{BB962C8B-B14F-4D97-AF65-F5344CB8AC3E}">
        <p14:creationId xmlns:p14="http://schemas.microsoft.com/office/powerpoint/2010/main" val="19442123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9148"/>
                                        </p:tgtEl>
                                        <p:attrNameLst>
                                          <p:attrName>style.visibility</p:attrName>
                                        </p:attrNameLst>
                                      </p:cBhvr>
                                      <p:to>
                                        <p:strVal val="visible"/>
                                      </p:to>
                                    </p:set>
                                    <p:anim calcmode="lin" valueType="num">
                                      <p:cBhvr additive="base">
                                        <p:cTn id="7" dur="500" fill="hold"/>
                                        <p:tgtEl>
                                          <p:spTgt spid="219148"/>
                                        </p:tgtEl>
                                        <p:attrNameLst>
                                          <p:attrName>ppt_x</p:attrName>
                                        </p:attrNameLst>
                                      </p:cBhvr>
                                      <p:tavLst>
                                        <p:tav tm="0">
                                          <p:val>
                                            <p:strVal val="#ppt_x"/>
                                          </p:val>
                                        </p:tav>
                                        <p:tav tm="100000">
                                          <p:val>
                                            <p:strVal val="#ppt_x"/>
                                          </p:val>
                                        </p:tav>
                                      </p:tavLst>
                                    </p:anim>
                                    <p:anim calcmode="lin" valueType="num">
                                      <p:cBhvr additive="base">
                                        <p:cTn id="8" dur="500" fill="hold"/>
                                        <p:tgtEl>
                                          <p:spTgt spid="21914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9161"/>
                                        </p:tgtEl>
                                        <p:attrNameLst>
                                          <p:attrName>style.visibility</p:attrName>
                                        </p:attrNameLst>
                                      </p:cBhvr>
                                      <p:to>
                                        <p:strVal val="visible"/>
                                      </p:to>
                                    </p:set>
                                  </p:childTnLst>
                                </p:cTn>
                              </p:par>
                            </p:childTnLst>
                          </p:cTn>
                        </p:par>
                        <p:par>
                          <p:cTn id="17" fill="hold" nodeType="afterGroup">
                            <p:stCondLst>
                              <p:cond delay="129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3400"/>
                            </p:stCondLst>
                            <p:childTnLst>
                              <p:par>
                                <p:cTn id="23" presetID="2" presetClass="entr" presetSubtype="8" fill="hold" grpId="0" nodeType="afterEffect">
                                  <p:stCondLst>
                                    <p:cond delay="0"/>
                                  </p:stCondLst>
                                  <p:childTnLst>
                                    <p:set>
                                      <p:cBhvr>
                                        <p:cTn id="24" dur="1" fill="hold">
                                          <p:stCondLst>
                                            <p:cond delay="0"/>
                                          </p:stCondLst>
                                        </p:cTn>
                                        <p:tgtEl>
                                          <p:spTgt spid="219158">
                                            <p:txEl>
                                              <p:pRg st="0" end="0"/>
                                            </p:txEl>
                                          </p:spTgt>
                                        </p:tgtEl>
                                        <p:attrNameLst>
                                          <p:attrName>style.visibility</p:attrName>
                                        </p:attrNameLst>
                                      </p:cBhvr>
                                      <p:to>
                                        <p:strVal val="visible"/>
                                      </p:to>
                                    </p:set>
                                    <p:anim calcmode="lin" valueType="num">
                                      <p:cBhvr additive="base">
                                        <p:cTn id="25" dur="500" fill="hold"/>
                                        <p:tgtEl>
                                          <p:spTgt spid="21915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58">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3900"/>
                            </p:stCondLst>
                            <p:childTnLst>
                              <p:par>
                                <p:cTn id="28" presetID="2" presetClass="entr" presetSubtype="8" fill="hold" grpId="0" nodeType="afterEffect">
                                  <p:stCondLst>
                                    <p:cond delay="0"/>
                                  </p:stCondLst>
                                  <p:childTnLst>
                                    <p:set>
                                      <p:cBhvr>
                                        <p:cTn id="29" dur="1" fill="hold">
                                          <p:stCondLst>
                                            <p:cond delay="0"/>
                                          </p:stCondLst>
                                        </p:cTn>
                                        <p:tgtEl>
                                          <p:spTgt spid="219158">
                                            <p:txEl>
                                              <p:pRg st="1" end="1"/>
                                            </p:txEl>
                                          </p:spTgt>
                                        </p:tgtEl>
                                        <p:attrNameLst>
                                          <p:attrName>style.visibility</p:attrName>
                                        </p:attrNameLst>
                                      </p:cBhvr>
                                      <p:to>
                                        <p:strVal val="visible"/>
                                      </p:to>
                                    </p:set>
                                    <p:anim calcmode="lin" valueType="num">
                                      <p:cBhvr additive="base">
                                        <p:cTn id="30" dur="500" fill="hold"/>
                                        <p:tgtEl>
                                          <p:spTgt spid="219158">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915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8" grpId="0" animBg="1"/>
      <p:bldP spid="219158" grpId="0" build="p" autoUpdateAnimBg="0" advAuto="0"/>
      <p:bldP spid="2191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WordArt 4"/>
          <p:cNvSpPr>
            <a:spLocks noChangeArrowheads="1" noChangeShapeType="1" noTextEdit="1"/>
          </p:cNvSpPr>
          <p:nvPr/>
        </p:nvSpPr>
        <p:spPr bwMode="auto">
          <a:xfrm rot="30270">
            <a:off x="1085850" y="336550"/>
            <a:ext cx="6732588" cy="1087438"/>
          </a:xfrm>
          <a:prstGeom prst="rect">
            <a:avLst/>
          </a:prstGeom>
        </p:spPr>
        <p:txBody>
          <a:bodyPr wrap="none" fromWordArt="1">
            <a:prstTxWarp prst="textPlain">
              <a:avLst>
                <a:gd name="adj" fmla="val 50000"/>
              </a:avLst>
            </a:prstTxWarp>
          </a:bodyPr>
          <a:lstStyle/>
          <a:p>
            <a:pPr algn="ctr"/>
            <a:r>
              <a:rPr lang="pt-PT" b="1" kern="10">
                <a:ln w="9525">
                  <a:solidFill>
                    <a:srgbClr val="FF6600"/>
                  </a:solidFill>
                  <a:round/>
                  <a:headEnd/>
                  <a:tailEnd/>
                </a:ln>
                <a:solidFill>
                  <a:srgbClr val="FF6600"/>
                </a:solidFill>
                <a:effectLst>
                  <a:outerShdw dist="107763" dir="13500000" algn="ctr" rotWithShape="0">
                    <a:schemeClr val="tx1"/>
                  </a:outerShdw>
                </a:effectLst>
                <a:latin typeface="Arial Black"/>
              </a:rPr>
              <a:t>Avaliação</a:t>
            </a:r>
          </a:p>
        </p:txBody>
      </p:sp>
      <p:grpSp>
        <p:nvGrpSpPr>
          <p:cNvPr id="2" name="Group 5"/>
          <p:cNvGrpSpPr>
            <a:grpSpLocks/>
          </p:cNvGrpSpPr>
          <p:nvPr/>
        </p:nvGrpSpPr>
        <p:grpSpPr bwMode="auto">
          <a:xfrm rot="20641687">
            <a:off x="1049840" y="2149167"/>
            <a:ext cx="1482677" cy="373062"/>
            <a:chOff x="490" y="851"/>
            <a:chExt cx="1660" cy="309"/>
          </a:xfrm>
        </p:grpSpPr>
        <p:sp>
          <p:nvSpPr>
            <p:cNvPr id="21520" name="Freeform 6"/>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9525">
              <a:solidFill>
                <a:schemeClr val="tx1"/>
              </a:solidFill>
              <a:round/>
              <a:headEnd/>
              <a:tailEnd/>
            </a:ln>
          </p:spPr>
          <p:txBody>
            <a:bodyPr/>
            <a:lstStyle/>
            <a:p>
              <a:endParaRPr lang="pt-PT"/>
            </a:p>
          </p:txBody>
        </p:sp>
        <p:sp>
          <p:nvSpPr>
            <p:cNvPr id="21521" name="Freeform 7"/>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21522" name="Freeform 8"/>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9525">
              <a:solidFill>
                <a:schemeClr val="tx1"/>
              </a:solidFill>
              <a:round/>
              <a:headEnd/>
              <a:tailEnd/>
            </a:ln>
          </p:spPr>
          <p:txBody>
            <a:bodyPr/>
            <a:lstStyle/>
            <a:p>
              <a:endParaRPr lang="pt-PT"/>
            </a:p>
          </p:txBody>
        </p:sp>
        <p:sp>
          <p:nvSpPr>
            <p:cNvPr id="21523" name="Freeform 9"/>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21524" name="Freeform 10"/>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21525" name="Freeform 11"/>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21526" name="Freeform 12"/>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grpSp>
        <p:nvGrpSpPr>
          <p:cNvPr id="3" name="Group 13"/>
          <p:cNvGrpSpPr>
            <a:grpSpLocks/>
          </p:cNvGrpSpPr>
          <p:nvPr/>
        </p:nvGrpSpPr>
        <p:grpSpPr bwMode="auto">
          <a:xfrm>
            <a:off x="214767" y="2302548"/>
            <a:ext cx="1536064" cy="2591569"/>
            <a:chOff x="286" y="945"/>
            <a:chExt cx="862" cy="1488"/>
          </a:xfrm>
        </p:grpSpPr>
        <p:sp>
          <p:nvSpPr>
            <p:cNvPr id="2151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2151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2151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2151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2151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2151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25300" name="Text Box 20"/>
          <p:cNvSpPr txBox="1">
            <a:spLocks noChangeArrowheads="1"/>
          </p:cNvSpPr>
          <p:nvPr/>
        </p:nvSpPr>
        <p:spPr bwMode="auto">
          <a:xfrm>
            <a:off x="2339975" y="29241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pt-PT" altLang="pt-PT" sz="1800" b="1">
              <a:latin typeface="Comic Sans MS" pitchFamily="66" charset="0"/>
            </a:endParaRPr>
          </a:p>
        </p:txBody>
      </p:sp>
      <p:sp>
        <p:nvSpPr>
          <p:cNvPr id="21510" name="Text Box 21"/>
          <p:cNvSpPr txBox="1">
            <a:spLocks noChangeArrowheads="1"/>
          </p:cNvSpPr>
          <p:nvPr/>
        </p:nvSpPr>
        <p:spPr bwMode="auto">
          <a:xfrm>
            <a:off x="3779838" y="18780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1511" name="Text Box 22"/>
          <p:cNvSpPr txBox="1">
            <a:spLocks noChangeArrowheads="1"/>
          </p:cNvSpPr>
          <p:nvPr/>
        </p:nvSpPr>
        <p:spPr bwMode="auto">
          <a:xfrm>
            <a:off x="3779838" y="18780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endParaRPr lang="pt-PT" altLang="pt-PT" sz="1800"/>
          </a:p>
        </p:txBody>
      </p:sp>
      <p:sp>
        <p:nvSpPr>
          <p:cNvPr id="225303" name="WordArt 23"/>
          <p:cNvSpPr>
            <a:spLocks noChangeArrowheads="1" noChangeShapeType="1" noTextEdit="1"/>
          </p:cNvSpPr>
          <p:nvPr/>
        </p:nvSpPr>
        <p:spPr bwMode="auto">
          <a:xfrm>
            <a:off x="2699792" y="1710076"/>
            <a:ext cx="6064250" cy="549275"/>
          </a:xfrm>
          <a:prstGeom prst="rect">
            <a:avLst/>
          </a:prstGeom>
        </p:spPr>
        <p:txBody>
          <a:bodyPr wrap="none" fromWordArt="1">
            <a:prstTxWarp prst="textPlain">
              <a:avLst>
                <a:gd name="adj" fmla="val 50000"/>
              </a:avLst>
            </a:prstTxWarp>
          </a:bodyPr>
          <a:lstStyle/>
          <a:p>
            <a:pPr algn="ctr"/>
            <a:r>
              <a:rPr lang="pt-PT" sz="3200" kern="10" dirty="0">
                <a:ln w="3175">
                  <a:solidFill>
                    <a:srgbClr val="000000"/>
                  </a:solidFill>
                  <a:round/>
                  <a:headEnd/>
                  <a:tailEnd/>
                </a:ln>
                <a:solidFill>
                  <a:srgbClr val="FF6600"/>
                </a:solidFill>
                <a:latin typeface="Arial Black"/>
              </a:rPr>
              <a:t>CURSOS CIENTÍFICO-HUMANÍSTICOS  </a:t>
            </a:r>
          </a:p>
        </p:txBody>
      </p:sp>
      <p:sp>
        <p:nvSpPr>
          <p:cNvPr id="21513" name="Text Box 24"/>
          <p:cNvSpPr txBox="1">
            <a:spLocks noChangeArrowheads="1"/>
          </p:cNvSpPr>
          <p:nvPr/>
        </p:nvSpPr>
        <p:spPr bwMode="auto">
          <a:xfrm>
            <a:off x="1395413" y="3187700"/>
            <a:ext cx="7640637"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pt-PT" altLang="pt-PT" sz="1800" b="1" dirty="0">
                <a:latin typeface="Comic Sans MS" pitchFamily="66" charset="0"/>
              </a:rPr>
              <a:t>. Exame Nacional de </a:t>
            </a:r>
            <a:r>
              <a:rPr lang="pt-PT" altLang="pt-PT" sz="1800" b="1" u="sng" dirty="0">
                <a:latin typeface="Comic Sans MS" pitchFamily="66" charset="0"/>
              </a:rPr>
              <a:t>Português</a:t>
            </a:r>
            <a:r>
              <a:rPr lang="pt-PT" altLang="pt-PT" sz="1800" b="1" dirty="0">
                <a:latin typeface="Comic Sans MS" pitchFamily="66" charset="0"/>
              </a:rPr>
              <a:t> – 12º </a:t>
            </a:r>
            <a:r>
              <a:rPr lang="pt-PT" altLang="pt-PT" sz="1800" b="1" dirty="0" smtClean="0">
                <a:latin typeface="Comic Sans MS" pitchFamily="66" charset="0"/>
              </a:rPr>
              <a:t>Ano- obrigatório</a:t>
            </a:r>
          </a:p>
          <a:p>
            <a:pPr algn="ctr">
              <a:spcBef>
                <a:spcPct val="50000"/>
              </a:spcBef>
              <a:buFontTx/>
              <a:buNone/>
            </a:pPr>
            <a:r>
              <a:rPr lang="pt-PT" altLang="pt-PT" sz="1800" b="1" dirty="0" smtClean="0">
                <a:latin typeface="Comic Sans MS" pitchFamily="66" charset="0"/>
              </a:rPr>
              <a:t>+</a:t>
            </a:r>
          </a:p>
          <a:p>
            <a:pPr algn="ctr">
              <a:spcBef>
                <a:spcPct val="50000"/>
              </a:spcBef>
              <a:buFontTx/>
              <a:buNone/>
            </a:pPr>
            <a:r>
              <a:rPr lang="pt-PT" altLang="pt-PT" sz="1800" b="1" dirty="0" smtClean="0">
                <a:latin typeface="Comic Sans MS" pitchFamily="66" charset="0"/>
              </a:rPr>
              <a:t>2 Exames escolhidos da Formação Especifica</a:t>
            </a:r>
            <a:endParaRPr lang="pt-PT" altLang="pt-PT" sz="1800" b="1" dirty="0">
              <a:latin typeface="Comic Sans MS" pitchFamily="66" charset="0"/>
            </a:endParaRPr>
          </a:p>
          <a:p>
            <a:pPr algn="ctr">
              <a:spcBef>
                <a:spcPct val="50000"/>
              </a:spcBef>
              <a:buFontTx/>
              <a:buNone/>
            </a:pPr>
            <a:r>
              <a:rPr lang="pt-PT" altLang="pt-PT" sz="1800" b="1" dirty="0">
                <a:latin typeface="Comic Sans MS" pitchFamily="66" charset="0"/>
              </a:rPr>
              <a:t>. </a:t>
            </a:r>
            <a:r>
              <a:rPr lang="pt-PT" altLang="pt-PT" sz="1800" b="1" dirty="0" smtClean="0">
                <a:latin typeface="Comic Sans MS" pitchFamily="66" charset="0"/>
              </a:rPr>
              <a:t>Disciplina Trienal – 12º Ano</a:t>
            </a:r>
          </a:p>
          <a:p>
            <a:pPr algn="ctr">
              <a:spcBef>
                <a:spcPct val="50000"/>
              </a:spcBef>
              <a:buFontTx/>
              <a:buNone/>
            </a:pPr>
            <a:r>
              <a:rPr lang="pt-PT" altLang="pt-PT" sz="1800" b="1" dirty="0">
                <a:latin typeface="Comic Sans MS" pitchFamily="66" charset="0"/>
              </a:rPr>
              <a:t>.</a:t>
            </a:r>
            <a:r>
              <a:rPr lang="pt-PT" altLang="pt-PT" sz="1800" b="1" dirty="0" smtClean="0">
                <a:latin typeface="Comic Sans MS" pitchFamily="66" charset="0"/>
              </a:rPr>
              <a:t> </a:t>
            </a:r>
            <a:r>
              <a:rPr lang="pt-PT" altLang="pt-PT" sz="1800" b="1" dirty="0">
                <a:latin typeface="Comic Sans MS" pitchFamily="66" charset="0"/>
              </a:rPr>
              <a:t>Disciplinas Bienais – 11º </a:t>
            </a:r>
            <a:r>
              <a:rPr lang="pt-PT" altLang="pt-PT" sz="1800" b="1" dirty="0" smtClean="0">
                <a:latin typeface="Comic Sans MS" pitchFamily="66" charset="0"/>
              </a:rPr>
              <a:t>Ano           ou</a:t>
            </a:r>
            <a:endParaRPr lang="pt-PT" altLang="pt-PT" sz="1800" b="1" dirty="0">
              <a:latin typeface="Comic Sans MS" pitchFamily="66" charset="0"/>
            </a:endParaRPr>
          </a:p>
          <a:p>
            <a:pPr algn="ctr">
              <a:spcBef>
                <a:spcPct val="50000"/>
              </a:spcBef>
              <a:buFontTx/>
              <a:buNone/>
            </a:pPr>
            <a:r>
              <a:rPr lang="pt-PT" altLang="pt-PT" sz="1800" b="1" dirty="0">
                <a:latin typeface="Comic Sans MS" pitchFamily="66" charset="0"/>
              </a:rPr>
              <a:t>Exame de Filosofia </a:t>
            </a:r>
            <a:r>
              <a:rPr lang="pt-PT" altLang="pt-PT" sz="1600" b="1" dirty="0">
                <a:latin typeface="Comic Sans MS" pitchFamily="66" charset="0"/>
              </a:rPr>
              <a:t>(em substituição de uma das disciplinas bienais)</a:t>
            </a:r>
          </a:p>
        </p:txBody>
      </p:sp>
    </p:spTree>
    <p:extLst>
      <p:ext uri="{BB962C8B-B14F-4D97-AF65-F5344CB8AC3E}">
        <p14:creationId xmlns:p14="http://schemas.microsoft.com/office/powerpoint/2010/main" val="373251524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5284"/>
                                        </p:tgtEl>
                                        <p:attrNameLst>
                                          <p:attrName>style.visibility</p:attrName>
                                        </p:attrNameLst>
                                      </p:cBhvr>
                                      <p:to>
                                        <p:strVal val="visible"/>
                                      </p:to>
                                    </p:set>
                                    <p:anim calcmode="lin" valueType="num">
                                      <p:cBhvr additive="base">
                                        <p:cTn id="7" dur="5000" fill="hold"/>
                                        <p:tgtEl>
                                          <p:spTgt spid="225284"/>
                                        </p:tgtEl>
                                        <p:attrNameLst>
                                          <p:attrName>ppt_x</p:attrName>
                                        </p:attrNameLst>
                                      </p:cBhvr>
                                      <p:tavLst>
                                        <p:tav tm="0">
                                          <p:val>
                                            <p:strVal val="0-#ppt_w/2"/>
                                          </p:val>
                                        </p:tav>
                                        <p:tav tm="100000">
                                          <p:val>
                                            <p:strVal val="#ppt_x"/>
                                          </p:val>
                                        </p:tav>
                                      </p:tavLst>
                                    </p:anim>
                                    <p:anim calcmode="lin" valueType="num">
                                      <p:cBhvr additive="base">
                                        <p:cTn id="8" dur="5000" fill="hold"/>
                                        <p:tgtEl>
                                          <p:spTgt spid="2252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225300">
                                            <p:txEl>
                                              <p:pRg st="0" end="0"/>
                                            </p:txEl>
                                          </p:spTgt>
                                        </p:tgtEl>
                                        <p:attrNameLst>
                                          <p:attrName>style.visibility</p:attrName>
                                        </p:attrNameLst>
                                      </p:cBhvr>
                                      <p:to>
                                        <p:strVal val="visible"/>
                                      </p:to>
                                    </p:set>
                                    <p:animEffect transition="in" filter="slide(fromTop)">
                                      <p:cBhvr>
                                        <p:cTn id="22" dur="500"/>
                                        <p:tgtEl>
                                          <p:spTgt spid="225300">
                                            <p:txEl>
                                              <p:pRg st="0" end="0"/>
                                            </p:txEl>
                                          </p:spTgt>
                                        </p:tgtEl>
                                      </p:cBhvr>
                                    </p:animEffect>
                                  </p:childTnLst>
                                </p:cTn>
                              </p:par>
                            </p:childTnLst>
                          </p:cTn>
                        </p:par>
                        <p:par>
                          <p:cTn id="23" fill="hold" nodeType="afterGroup">
                            <p:stCondLst>
                              <p:cond delay="11000"/>
                            </p:stCondLst>
                            <p:childTnLst>
                              <p:par>
                                <p:cTn id="24" presetID="2" presetClass="entr" presetSubtype="1" fill="hold" grpId="0" nodeType="afterEffect">
                                  <p:stCondLst>
                                    <p:cond delay="0"/>
                                  </p:stCondLst>
                                  <p:childTnLst>
                                    <p:set>
                                      <p:cBhvr>
                                        <p:cTn id="25" dur="1" fill="hold">
                                          <p:stCondLst>
                                            <p:cond delay="0"/>
                                          </p:stCondLst>
                                        </p:cTn>
                                        <p:tgtEl>
                                          <p:spTgt spid="225303"/>
                                        </p:tgtEl>
                                        <p:attrNameLst>
                                          <p:attrName>style.visibility</p:attrName>
                                        </p:attrNameLst>
                                      </p:cBhvr>
                                      <p:to>
                                        <p:strVal val="visible"/>
                                      </p:to>
                                    </p:set>
                                    <p:anim calcmode="lin" valueType="num">
                                      <p:cBhvr additive="base">
                                        <p:cTn id="26" dur="500" fill="hold"/>
                                        <p:tgtEl>
                                          <p:spTgt spid="225303"/>
                                        </p:tgtEl>
                                        <p:attrNameLst>
                                          <p:attrName>ppt_x</p:attrName>
                                        </p:attrNameLst>
                                      </p:cBhvr>
                                      <p:tavLst>
                                        <p:tav tm="0">
                                          <p:val>
                                            <p:strVal val="#ppt_x"/>
                                          </p:val>
                                        </p:tav>
                                        <p:tav tm="100000">
                                          <p:val>
                                            <p:strVal val="#ppt_x"/>
                                          </p:val>
                                        </p:tav>
                                      </p:tavLst>
                                    </p:anim>
                                    <p:anim calcmode="lin" valueType="num">
                                      <p:cBhvr additive="base">
                                        <p:cTn id="27" dur="500" fill="hold"/>
                                        <p:tgtEl>
                                          <p:spTgt spid="2253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animBg="1"/>
      <p:bldP spid="225300" grpId="0" build="p" autoUpdateAnimBg="0" advAuto="0"/>
      <p:bldP spid="2253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720080"/>
          </a:xfrm>
          <a:solidFill>
            <a:schemeClr val="bg1">
              <a:lumMod val="7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FF0000"/>
                </a:solidFill>
                <a:latin typeface="Arial Black"/>
              </a:rPr>
              <a:t>CURSOS COM PLANOS PRÓPRIOS</a:t>
            </a:r>
            <a:r>
              <a:rPr lang="pt-PT" sz="3600" kern="10" dirty="0" smtClean="0">
                <a:solidFill>
                  <a:srgbClr val="FF6600"/>
                </a:solidFill>
                <a:latin typeface="Arial Black"/>
              </a:rPr>
              <a:t/>
            </a:r>
            <a:br>
              <a:rPr lang="pt-PT" sz="3600" kern="10" dirty="0" smtClean="0">
                <a:solidFill>
                  <a:srgbClr val="FF6600"/>
                </a:solidFill>
                <a:latin typeface="Arial Black"/>
              </a:rPr>
            </a:br>
            <a:r>
              <a:rPr lang="pt-PT" sz="1600" kern="10" dirty="0" smtClean="0">
                <a:solidFill>
                  <a:srgbClr val="FF6600"/>
                </a:solidFill>
                <a:latin typeface="Arial Black"/>
              </a:rPr>
              <a:t>Nos CURSOS CIENTÍFICO-HUMANÍSTICOS</a:t>
            </a:r>
            <a:r>
              <a:rPr lang="pt-PT" kern="10" dirty="0">
                <a:solidFill>
                  <a:srgbClr val="FF6600"/>
                </a:solidFill>
                <a:latin typeface="Arial Black"/>
              </a:rPr>
              <a:t/>
            </a:r>
            <a:br>
              <a:rPr lang="pt-PT" kern="10" dirty="0">
                <a:solidFill>
                  <a:srgbClr val="FF6600"/>
                </a:solidFill>
                <a:latin typeface="Arial Black"/>
              </a:rPr>
            </a:br>
            <a:endParaRPr lang="pt-PT" dirty="0"/>
          </a:p>
        </p:txBody>
      </p:sp>
      <p:sp>
        <p:nvSpPr>
          <p:cNvPr id="3" name="Marcador de Posição de Conteúdo 2"/>
          <p:cNvSpPr>
            <a:spLocks noGrp="1"/>
          </p:cNvSpPr>
          <p:nvPr>
            <p:ph idx="1"/>
          </p:nvPr>
        </p:nvSpPr>
        <p:spPr>
          <a:xfrm>
            <a:off x="457200" y="980728"/>
            <a:ext cx="8229600" cy="5544616"/>
          </a:xfrm>
          <a:solidFill>
            <a:schemeClr val="accent6">
              <a:lumMod val="60000"/>
              <a:lumOff val="40000"/>
            </a:schemeClr>
          </a:solidFill>
        </p:spPr>
        <p:txBody>
          <a:bodyPr>
            <a:normAutofit lnSpcReduction="10000"/>
          </a:bodyPr>
          <a:lstStyle/>
          <a:p>
            <a:pPr marL="0" indent="0">
              <a:buNone/>
            </a:pPr>
            <a:r>
              <a:rPr lang="pt-PT" sz="2000" b="1" u="sng" dirty="0" smtClean="0">
                <a:solidFill>
                  <a:schemeClr val="tx2"/>
                </a:solidFill>
              </a:rPr>
              <a:t>CONDIÇÕES</a:t>
            </a:r>
          </a:p>
          <a:p>
            <a:pPr marL="457200" indent="-457200" algn="just">
              <a:buAutoNum type="alphaLcParenR"/>
            </a:pPr>
            <a:r>
              <a:rPr lang="pt-PT" sz="1800" u="sng" dirty="0" smtClean="0">
                <a:solidFill>
                  <a:schemeClr val="tx2"/>
                </a:solidFill>
              </a:rPr>
              <a:t>Permuta</a:t>
            </a:r>
            <a:r>
              <a:rPr lang="pt-PT" sz="1800" dirty="0" smtClean="0">
                <a:solidFill>
                  <a:schemeClr val="tx2"/>
                </a:solidFill>
              </a:rPr>
              <a:t> de uma das </a:t>
            </a:r>
            <a:r>
              <a:rPr lang="pt-PT" sz="1800" u="sng" dirty="0" smtClean="0">
                <a:solidFill>
                  <a:schemeClr val="tx2"/>
                </a:solidFill>
              </a:rPr>
              <a:t>disciplinas bienais</a:t>
            </a:r>
            <a:r>
              <a:rPr lang="pt-PT" sz="1800" dirty="0" smtClean="0">
                <a:solidFill>
                  <a:schemeClr val="tx2"/>
                </a:solidFill>
              </a:rPr>
              <a:t> e/ou de uma das disciplinas </a:t>
            </a:r>
            <a:r>
              <a:rPr lang="pt-PT" sz="1800" u="sng" dirty="0" smtClean="0">
                <a:solidFill>
                  <a:schemeClr val="tx2"/>
                </a:solidFill>
              </a:rPr>
              <a:t>anuais</a:t>
            </a:r>
            <a:r>
              <a:rPr lang="pt-PT" sz="1800" dirty="0" smtClean="0">
                <a:solidFill>
                  <a:schemeClr val="tx2"/>
                </a:solidFill>
              </a:rPr>
              <a:t> da </a:t>
            </a:r>
            <a:r>
              <a:rPr lang="pt-PT" sz="1800" u="sng" dirty="0" smtClean="0">
                <a:solidFill>
                  <a:schemeClr val="tx2"/>
                </a:solidFill>
              </a:rPr>
              <a:t>formação específica</a:t>
            </a:r>
            <a:r>
              <a:rPr lang="pt-PT" sz="1800" dirty="0" smtClean="0">
                <a:solidFill>
                  <a:schemeClr val="tx2"/>
                </a:solidFill>
              </a:rPr>
              <a:t> por disciplina(s) correspondente(s) de um curso diferente do frequentado;</a:t>
            </a:r>
          </a:p>
          <a:p>
            <a:pPr marL="457200" indent="-457200" algn="just">
              <a:buAutoNum type="alphaLcParenR"/>
            </a:pPr>
            <a:r>
              <a:rPr lang="pt-PT" sz="1800" dirty="0" smtClean="0">
                <a:solidFill>
                  <a:schemeClr val="tx2"/>
                </a:solidFill>
              </a:rPr>
              <a:t>Realização, </a:t>
            </a:r>
            <a:r>
              <a:rPr lang="pt-PT" sz="1800" u="sng" dirty="0" smtClean="0">
                <a:solidFill>
                  <a:schemeClr val="tx2"/>
                </a:solidFill>
              </a:rPr>
              <a:t>obrigatória</a:t>
            </a:r>
            <a:r>
              <a:rPr lang="pt-PT" sz="1800" dirty="0" smtClean="0">
                <a:solidFill>
                  <a:schemeClr val="tx2"/>
                </a:solidFill>
              </a:rPr>
              <a:t>, de uma </a:t>
            </a:r>
            <a:r>
              <a:rPr lang="pt-PT" sz="1800" u="sng" dirty="0" smtClean="0">
                <a:solidFill>
                  <a:schemeClr val="tx2"/>
                </a:solidFill>
              </a:rPr>
              <a:t>disciplina bienal</a:t>
            </a:r>
            <a:r>
              <a:rPr lang="pt-PT" sz="1800" dirty="0" smtClean="0">
                <a:solidFill>
                  <a:schemeClr val="tx2"/>
                </a:solidFill>
              </a:rPr>
              <a:t> e de uma </a:t>
            </a:r>
            <a:r>
              <a:rPr lang="pt-PT" sz="1800" u="sng" dirty="0" smtClean="0">
                <a:solidFill>
                  <a:schemeClr val="tx2"/>
                </a:solidFill>
              </a:rPr>
              <a:t>anual</a:t>
            </a:r>
            <a:r>
              <a:rPr lang="pt-PT" sz="1800" dirty="0" smtClean="0">
                <a:solidFill>
                  <a:schemeClr val="tx2"/>
                </a:solidFill>
              </a:rPr>
              <a:t> da </a:t>
            </a:r>
            <a:r>
              <a:rPr lang="pt-PT" sz="1800" u="sng" dirty="0" smtClean="0">
                <a:solidFill>
                  <a:schemeClr val="tx2"/>
                </a:solidFill>
              </a:rPr>
              <a:t>formação especifica</a:t>
            </a:r>
            <a:r>
              <a:rPr lang="pt-PT" sz="1800" dirty="0" smtClean="0">
                <a:solidFill>
                  <a:schemeClr val="tx2"/>
                </a:solidFill>
              </a:rPr>
              <a:t> do curso frequentado;</a:t>
            </a:r>
          </a:p>
          <a:p>
            <a:pPr marL="457200" indent="-457200" algn="just">
              <a:buAutoNum type="alphaLcParenR"/>
            </a:pPr>
            <a:r>
              <a:rPr lang="pt-PT" sz="1800" dirty="0" smtClean="0">
                <a:solidFill>
                  <a:schemeClr val="tx2"/>
                </a:solidFill>
              </a:rPr>
              <a:t>Da permuta entre disciplinas, não pode resultar a frequência de disciplinas equivalentes </a:t>
            </a:r>
            <a:r>
              <a:rPr lang="pt-PT" sz="2000" dirty="0" smtClean="0">
                <a:solidFill>
                  <a:schemeClr val="tx2"/>
                </a:solidFill>
              </a:rPr>
              <a:t>(</a:t>
            </a:r>
            <a:r>
              <a:rPr lang="pt-PT" sz="1600" dirty="0" smtClean="0">
                <a:solidFill>
                  <a:schemeClr val="tx2"/>
                </a:solidFill>
              </a:rPr>
              <a:t>ver anexos VI e VII da portaria 226-A/2018</a:t>
            </a:r>
            <a:r>
              <a:rPr lang="pt-PT" sz="1600" dirty="0">
                <a:solidFill>
                  <a:schemeClr val="tx2"/>
                </a:solidFill>
              </a:rPr>
              <a:t>)</a:t>
            </a:r>
            <a:r>
              <a:rPr lang="pt-PT" sz="1600" dirty="0"/>
              <a:t> </a:t>
            </a:r>
            <a:r>
              <a:rPr lang="pt-PT" sz="1600" dirty="0">
                <a:hlinkClick r:id="rId2"/>
              </a:rPr>
              <a:t>https://dre.pt/home/-/</a:t>
            </a:r>
            <a:r>
              <a:rPr lang="pt-PT" sz="1600" dirty="0" smtClean="0">
                <a:hlinkClick r:id="rId2"/>
              </a:rPr>
              <a:t>dre/115941646/details/maximized?serie=I&amp;day=2018-08-07&amp;date=2018-08-01</a:t>
            </a:r>
            <a:endParaRPr lang="pt-PT" sz="1600" dirty="0" smtClean="0"/>
          </a:p>
          <a:p>
            <a:pPr marL="457200" indent="-457200" algn="just">
              <a:buAutoNum type="alphaLcParenR"/>
            </a:pPr>
            <a:endParaRPr lang="pt-PT" sz="800" b="1" u="sng" dirty="0" smtClean="0"/>
          </a:p>
          <a:p>
            <a:pPr marL="0" indent="0" algn="just">
              <a:buNone/>
            </a:pPr>
            <a:r>
              <a:rPr lang="pt-PT" sz="2000" b="1" u="sng" dirty="0" smtClean="0">
                <a:solidFill>
                  <a:schemeClr val="tx2"/>
                </a:solidFill>
              </a:rPr>
              <a:t>PRAZOS</a:t>
            </a:r>
          </a:p>
          <a:p>
            <a:pPr marL="0" indent="0" algn="just">
              <a:buNone/>
            </a:pPr>
            <a:r>
              <a:rPr lang="pt-PT" sz="1800" dirty="0" smtClean="0">
                <a:solidFill>
                  <a:schemeClr val="tx2"/>
                </a:solidFill>
              </a:rPr>
              <a:t>A permuta de disciplinas é realizada:</a:t>
            </a:r>
          </a:p>
          <a:p>
            <a:pPr marL="457200" indent="-457200" algn="just">
              <a:buAutoNum type="alphaLcParenR"/>
            </a:pPr>
            <a:r>
              <a:rPr lang="pt-PT" sz="1800" dirty="0" smtClean="0">
                <a:solidFill>
                  <a:schemeClr val="tx2"/>
                </a:solidFill>
              </a:rPr>
              <a:t>Na matrícula para o 10º ano, na disciplina bienal ou na renovação de matrícula para o 12º ano, na disciplina anual;</a:t>
            </a:r>
          </a:p>
          <a:p>
            <a:pPr marL="457200" indent="-457200" algn="just">
              <a:buAutoNum type="alphaLcParenR"/>
            </a:pPr>
            <a:r>
              <a:rPr lang="pt-PT" sz="1800" dirty="0" smtClean="0">
                <a:solidFill>
                  <a:schemeClr val="tx2"/>
                </a:solidFill>
              </a:rPr>
              <a:t>Até ao 5º dia útil do 2º período, dos referidos anos de escolaridade.</a:t>
            </a:r>
          </a:p>
          <a:p>
            <a:pPr marL="0" indent="0" algn="just">
              <a:buNone/>
            </a:pPr>
            <a:endParaRPr lang="pt-PT" sz="800" dirty="0">
              <a:solidFill>
                <a:schemeClr val="tx2"/>
              </a:solidFill>
            </a:endParaRPr>
          </a:p>
          <a:p>
            <a:pPr marL="0" indent="0" algn="just">
              <a:spcBef>
                <a:spcPts val="0"/>
              </a:spcBef>
              <a:buNone/>
            </a:pPr>
            <a:r>
              <a:rPr lang="pt-PT" sz="2000" b="1" u="sng" dirty="0" smtClean="0">
                <a:solidFill>
                  <a:schemeClr val="tx2"/>
                </a:solidFill>
              </a:rPr>
              <a:t>COMO</a:t>
            </a:r>
          </a:p>
          <a:p>
            <a:pPr marL="0" indent="0" algn="just">
              <a:spcBef>
                <a:spcPts val="0"/>
              </a:spcBef>
              <a:buNone/>
            </a:pPr>
            <a:r>
              <a:rPr lang="pt-PT" sz="1800" dirty="0" smtClean="0">
                <a:solidFill>
                  <a:schemeClr val="tx2"/>
                </a:solidFill>
              </a:rPr>
              <a:t>Requerimento do encarregado de educação ou aluno, quando maior de idade, ao diretor da escola, devendo ser garantido o acesso a informação relevante, designadamente condições de conclusão e prosseguimento de estudos.</a:t>
            </a:r>
            <a:endParaRPr lang="pt-PT" sz="1800" dirty="0">
              <a:solidFill>
                <a:schemeClr val="tx2"/>
              </a:solidFill>
            </a:endParaRPr>
          </a:p>
        </p:txBody>
      </p:sp>
    </p:spTree>
    <p:extLst>
      <p:ext uri="{BB962C8B-B14F-4D97-AF65-F5344CB8AC3E}">
        <p14:creationId xmlns:p14="http://schemas.microsoft.com/office/powerpoint/2010/main" val="1812445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636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02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792088"/>
          </a:xfrm>
          <a:solidFill>
            <a:schemeClr val="bg1">
              <a:lumMod val="85000"/>
            </a:schemeClr>
          </a:solidFill>
        </p:spPr>
        <p:txBody>
          <a:bodyPr>
            <a:normAutofit fontScale="90000"/>
          </a:bodyPr>
          <a:lstStyle/>
          <a:p>
            <a:r>
              <a:rPr lang="pt-PT" sz="3100" kern="10" dirty="0" smtClean="0">
                <a:solidFill>
                  <a:srgbClr val="FF0000"/>
                </a:solidFill>
                <a:latin typeface="Arial Black"/>
              </a:rPr>
              <a:t/>
            </a:r>
            <a:br>
              <a:rPr lang="pt-PT" sz="3100" kern="10" dirty="0" smtClean="0">
                <a:solidFill>
                  <a:srgbClr val="FF0000"/>
                </a:solidFill>
                <a:latin typeface="Arial Black"/>
              </a:rPr>
            </a:br>
            <a:r>
              <a:rPr lang="pt-PT" sz="3100" kern="10" dirty="0" smtClean="0">
                <a:solidFill>
                  <a:srgbClr val="FF0000"/>
                </a:solidFill>
                <a:latin typeface="Arial Black"/>
              </a:rPr>
              <a:t>CURSOS COM PLANOS PRÓPRIOS</a:t>
            </a:r>
            <a:r>
              <a:rPr lang="pt-PT" sz="3600" kern="10" dirty="0" smtClean="0">
                <a:solidFill>
                  <a:srgbClr val="FF6600"/>
                </a:solidFill>
                <a:latin typeface="Arial Black"/>
              </a:rPr>
              <a:t/>
            </a:r>
            <a:br>
              <a:rPr lang="pt-PT" sz="3600" kern="10" dirty="0" smtClean="0">
                <a:solidFill>
                  <a:srgbClr val="FF6600"/>
                </a:solidFill>
                <a:latin typeface="Arial Black"/>
              </a:rPr>
            </a:br>
            <a:r>
              <a:rPr lang="pt-PT" sz="1600" kern="10" dirty="0" smtClean="0">
                <a:solidFill>
                  <a:srgbClr val="00B050"/>
                </a:solidFill>
                <a:latin typeface="Arial Black"/>
              </a:rPr>
              <a:t>Nos CURSOS PROFISSIONAIS</a:t>
            </a:r>
            <a:r>
              <a:rPr lang="pt-PT" kern="10" dirty="0">
                <a:solidFill>
                  <a:srgbClr val="FF6600"/>
                </a:solidFill>
                <a:latin typeface="Arial Black"/>
              </a:rPr>
              <a:t/>
            </a:r>
            <a:br>
              <a:rPr lang="pt-PT" kern="10" dirty="0">
                <a:solidFill>
                  <a:srgbClr val="FF6600"/>
                </a:solidFill>
                <a:latin typeface="Arial Black"/>
              </a:rPr>
            </a:br>
            <a:endParaRPr lang="pt-PT" dirty="0"/>
          </a:p>
        </p:txBody>
      </p:sp>
      <p:sp>
        <p:nvSpPr>
          <p:cNvPr id="3" name="Marcador de Posição de Conteúdo 2"/>
          <p:cNvSpPr>
            <a:spLocks noGrp="1"/>
          </p:cNvSpPr>
          <p:nvPr>
            <p:ph idx="1"/>
          </p:nvPr>
        </p:nvSpPr>
        <p:spPr>
          <a:xfrm>
            <a:off x="467544" y="980728"/>
            <a:ext cx="8208912" cy="5760640"/>
          </a:xfrm>
          <a:solidFill>
            <a:schemeClr val="accent6">
              <a:lumMod val="60000"/>
              <a:lumOff val="40000"/>
            </a:schemeClr>
          </a:solidFill>
        </p:spPr>
        <p:txBody>
          <a:bodyPr>
            <a:normAutofit fontScale="70000" lnSpcReduction="20000"/>
          </a:bodyPr>
          <a:lstStyle/>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É garantida, aos alunos dos cursos profissionais, a possibilidade de adoção de um percurso formativo próprio através da </a:t>
            </a:r>
            <a:r>
              <a:rPr lang="pt-PT" sz="2100" u="sng" dirty="0" smtClean="0">
                <a:solidFill>
                  <a:schemeClr val="tx2"/>
                </a:solidFill>
              </a:rPr>
              <a:t>substituição de disciplinas</a:t>
            </a:r>
            <a:r>
              <a:rPr lang="pt-PT" sz="2100" dirty="0" smtClean="0">
                <a:solidFill>
                  <a:schemeClr val="tx2"/>
                </a:solidFill>
              </a:rPr>
              <a:t> da componente de </a:t>
            </a:r>
            <a:r>
              <a:rPr lang="pt-PT" sz="2100" u="sng" dirty="0" smtClean="0">
                <a:solidFill>
                  <a:schemeClr val="tx2"/>
                </a:solidFill>
              </a:rPr>
              <a:t>formação científica </a:t>
            </a:r>
            <a:r>
              <a:rPr lang="pt-PT" sz="2100" dirty="0" smtClean="0">
                <a:solidFill>
                  <a:schemeClr val="tx2"/>
                </a:solidFill>
              </a:rPr>
              <a:t>por disciplinas que apresentem </a:t>
            </a:r>
            <a:r>
              <a:rPr lang="pt-PT" sz="2100" u="sng" dirty="0" smtClean="0">
                <a:solidFill>
                  <a:schemeClr val="tx2"/>
                </a:solidFill>
              </a:rPr>
              <a:t>afinidades</a:t>
            </a:r>
            <a:r>
              <a:rPr lang="pt-PT" sz="2100" dirty="0" smtClean="0">
                <a:solidFill>
                  <a:schemeClr val="tx2"/>
                </a:solidFill>
              </a:rPr>
              <a:t>, com </a:t>
            </a:r>
            <a:r>
              <a:rPr lang="pt-PT" sz="2100" u="sng" dirty="0" smtClean="0">
                <a:solidFill>
                  <a:schemeClr val="tx2"/>
                </a:solidFill>
              </a:rPr>
              <a:t>carga horária igual ou superior</a:t>
            </a:r>
            <a:r>
              <a:rPr lang="pt-PT" sz="2100" dirty="0" smtClean="0">
                <a:solidFill>
                  <a:schemeClr val="tx2"/>
                </a:solidFill>
              </a:rPr>
              <a:t> ou que permitam alargar o espetro de aprendizagens.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   A substituição de </a:t>
            </a:r>
            <a:r>
              <a:rPr lang="pt-PT" sz="2100" u="sng" dirty="0" smtClean="0">
                <a:solidFill>
                  <a:schemeClr val="tx2"/>
                </a:solidFill>
              </a:rPr>
              <a:t>uma</a:t>
            </a:r>
            <a:r>
              <a:rPr lang="pt-PT" sz="2100" dirty="0" smtClean="0">
                <a:solidFill>
                  <a:schemeClr val="tx2"/>
                </a:solidFill>
              </a:rPr>
              <a:t> das disciplinas de </a:t>
            </a:r>
            <a:r>
              <a:rPr lang="pt-PT" sz="2100" u="sng" dirty="0" smtClean="0">
                <a:solidFill>
                  <a:schemeClr val="tx2"/>
                </a:solidFill>
              </a:rPr>
              <a:t>formação científica </a:t>
            </a:r>
            <a:r>
              <a:rPr lang="pt-PT" sz="2100" dirty="0" smtClean="0">
                <a:solidFill>
                  <a:schemeClr val="tx2"/>
                </a:solidFill>
              </a:rPr>
              <a:t>é permitida através da aplicação da tabela do anexo II da portaria </a:t>
            </a:r>
            <a:r>
              <a:rPr lang="pt-PT" sz="2100" dirty="0">
                <a:solidFill>
                  <a:schemeClr val="tx2"/>
                </a:solidFill>
              </a:rPr>
              <a:t>nº235: </a:t>
            </a:r>
            <a:r>
              <a:rPr lang="pt-PT" sz="2100" dirty="0" smtClean="0">
                <a:hlinkClick r:id="rId2"/>
              </a:rPr>
              <a:t>https://dre.pt/web/guest/pesquisa/-/search/116154369/details/maximized</a:t>
            </a:r>
            <a:r>
              <a:rPr lang="pt-PT" sz="2100" dirty="0" smtClean="0"/>
              <a:t>   </a:t>
            </a:r>
            <a:r>
              <a:rPr lang="pt-PT" sz="2100" dirty="0" smtClean="0">
                <a:solidFill>
                  <a:schemeClr val="tx2"/>
                </a:solidFill>
              </a:rPr>
              <a:t>por ou uma disciplina dos cursos artísticos especializados ou dos cursos científico-humanísticos.</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A substituição de disciplinas é feita aquando da inscrição no 1º ano do ciclo de formação ou até ao 5º dia útil do 2º período.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…Pode ser permitida a frequência destas disciplinas numa outra escola, desde que estabelecidas as condições necessárias (protocolos de colaboração).</a:t>
            </a:r>
          </a:p>
          <a:p>
            <a:pPr algn="just">
              <a:buFont typeface="+mj-lt"/>
              <a:buAutoNum type="arabicPeriod"/>
            </a:pPr>
            <a:endParaRPr lang="pt-PT" sz="2100" dirty="0" smtClean="0">
              <a:solidFill>
                <a:schemeClr val="tx2"/>
              </a:solidFill>
            </a:endParaRPr>
          </a:p>
          <a:p>
            <a:pPr algn="just">
              <a:buFont typeface="+mj-lt"/>
              <a:buAutoNum type="arabicPeriod"/>
            </a:pPr>
            <a:r>
              <a:rPr lang="pt-PT" sz="2100" dirty="0" smtClean="0">
                <a:solidFill>
                  <a:schemeClr val="tx2"/>
                </a:solidFill>
              </a:rPr>
              <a:t>O percurso formativo do aluno pode, ainda, ser complementado com disciplinas ou UFCD (unidades de formação de curta duração) adicionais, de acordo com recursos disponíveis.</a:t>
            </a:r>
          </a:p>
          <a:p>
            <a:pPr algn="just">
              <a:buFont typeface="+mj-lt"/>
              <a:buAutoNum type="arabicPeriod"/>
            </a:pPr>
            <a:endParaRPr lang="pt-PT" sz="2100" dirty="0">
              <a:solidFill>
                <a:schemeClr val="tx2"/>
              </a:solidFill>
            </a:endParaRPr>
          </a:p>
          <a:p>
            <a:pPr algn="just">
              <a:buFont typeface="+mj-lt"/>
              <a:buAutoNum type="arabicPeriod"/>
            </a:pPr>
            <a:r>
              <a:rPr lang="pt-PT" sz="2100" dirty="0" smtClean="0">
                <a:solidFill>
                  <a:schemeClr val="tx2"/>
                </a:solidFill>
              </a:rPr>
              <a:t>A adoção de um percurso próprio é feito mediante requerimento do encarregado de educação ou do aluno, quando maior de idade, devendo ser garantida toda a informação relevante (carga horária, regime de assiduidade, condições de avaliação e de conclusão dos estudos).</a:t>
            </a:r>
          </a:p>
          <a:p>
            <a:pPr marL="0" indent="0" algn="just">
              <a:buNone/>
            </a:pPr>
            <a:endParaRPr lang="pt-PT" sz="1800" dirty="0">
              <a:solidFill>
                <a:schemeClr val="tx2"/>
              </a:solidFill>
            </a:endParaRPr>
          </a:p>
          <a:p>
            <a:pPr marL="0" indent="0" algn="just">
              <a:buNone/>
            </a:pPr>
            <a:endParaRPr lang="pt-PT" sz="1800" dirty="0" smtClean="0"/>
          </a:p>
          <a:p>
            <a:pPr marL="0" indent="0" algn="just">
              <a:buNone/>
            </a:pPr>
            <a:r>
              <a:rPr lang="pt-PT" sz="1800" dirty="0" smtClean="0"/>
              <a:t> </a:t>
            </a:r>
          </a:p>
          <a:p>
            <a:pPr marL="0" indent="0" algn="just">
              <a:buNone/>
            </a:pPr>
            <a:r>
              <a:rPr lang="pt-PT" sz="1800" dirty="0" smtClean="0"/>
              <a:t> </a:t>
            </a:r>
          </a:p>
        </p:txBody>
      </p:sp>
    </p:spTree>
    <p:extLst>
      <p:ext uri="{BB962C8B-B14F-4D97-AF65-F5344CB8AC3E}">
        <p14:creationId xmlns:p14="http://schemas.microsoft.com/office/powerpoint/2010/main" val="69509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3" y="44624"/>
            <a:ext cx="8714783"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09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944216"/>
          </a:xfrm>
          <a:solidFill>
            <a:schemeClr val="bg1">
              <a:lumMod val="85000"/>
            </a:schemeClr>
          </a:solidFill>
        </p:spPr>
        <p:txBody>
          <a:bodyPr>
            <a:noAutofit/>
          </a:bodyPr>
          <a:lstStyle/>
          <a:p>
            <a:r>
              <a:rPr lang="pt-PT" sz="2800" kern="10" dirty="0" smtClean="0">
                <a:solidFill>
                  <a:srgbClr val="FFC000"/>
                </a:solidFill>
                <a:latin typeface="Arial Black"/>
              </a:rPr>
              <a:t>CURSOS ARTÍSTICOS ESPECIALIZADOS</a:t>
            </a:r>
            <a:br>
              <a:rPr lang="pt-PT" sz="2800" kern="10" dirty="0" smtClean="0">
                <a:solidFill>
                  <a:srgbClr val="FFC000"/>
                </a:solidFill>
                <a:latin typeface="Arial Black"/>
              </a:rPr>
            </a:br>
            <a:r>
              <a:rPr lang="pt-PT" sz="1000" kern="10" dirty="0" smtClean="0">
                <a:solidFill>
                  <a:srgbClr val="FFC000"/>
                </a:solidFill>
                <a:latin typeface="Arial Black"/>
              </a:rPr>
              <a:t> </a:t>
            </a:r>
            <a:r>
              <a:rPr lang="pt-PT" sz="3200" kern="10" dirty="0">
                <a:solidFill>
                  <a:srgbClr val="FF6600"/>
                </a:solidFill>
                <a:latin typeface="Arial Black"/>
              </a:rPr>
              <a:t/>
            </a:r>
            <a:br>
              <a:rPr lang="pt-PT" sz="3200" kern="10" dirty="0">
                <a:solidFill>
                  <a:srgbClr val="FF6600"/>
                </a:solidFill>
                <a:latin typeface="Arial Black"/>
              </a:rPr>
            </a:br>
            <a:r>
              <a:rPr lang="pt-PT" sz="3200" kern="10" dirty="0">
                <a:solidFill>
                  <a:srgbClr val="FF6600"/>
                </a:solidFill>
                <a:latin typeface="Arial Black"/>
              </a:rPr>
              <a:t> </a:t>
            </a:r>
            <a:r>
              <a:rPr lang="pt-PT" sz="1400" kern="10" dirty="0" smtClean="0">
                <a:solidFill>
                  <a:srgbClr val="FF6600"/>
                </a:solidFill>
                <a:latin typeface="Arial Black"/>
              </a:rPr>
              <a:t>Ver Portaria 229-A/2018  </a:t>
            </a:r>
            <a:r>
              <a:rPr lang="pt-PT" sz="1400" kern="10" dirty="0" smtClean="0">
                <a:solidFill>
                  <a:srgbClr val="FF6600"/>
                </a:solidFill>
                <a:latin typeface="Arial Black"/>
                <a:hlinkClick r:id="rId2"/>
              </a:rPr>
              <a:t>https</a:t>
            </a:r>
            <a:r>
              <a:rPr lang="pt-PT" sz="1400" kern="10" dirty="0">
                <a:solidFill>
                  <a:srgbClr val="FF6600"/>
                </a:solidFill>
                <a:latin typeface="Arial Black"/>
                <a:hlinkClick r:id="rId2"/>
              </a:rPr>
              <a:t>://dre.pt/home/-/</a:t>
            </a:r>
            <a:r>
              <a:rPr lang="pt-PT" sz="1400" kern="10" dirty="0" smtClean="0">
                <a:solidFill>
                  <a:srgbClr val="FF6600"/>
                </a:solidFill>
                <a:latin typeface="Arial Black"/>
                <a:hlinkClick r:id="rId2"/>
              </a:rPr>
              <a:t>dre/116068173/details/maximized</a:t>
            </a:r>
            <a:r>
              <a:rPr lang="pt-PT" sz="1400" kern="10" dirty="0">
                <a:solidFill>
                  <a:srgbClr val="FF6600"/>
                </a:solidFill>
                <a:latin typeface="Arial Black"/>
              </a:rPr>
              <a:t/>
            </a:r>
            <a:br>
              <a:rPr lang="pt-PT" sz="1400" kern="10" dirty="0">
                <a:solidFill>
                  <a:srgbClr val="FF6600"/>
                </a:solidFill>
                <a:latin typeface="Arial Black"/>
              </a:rPr>
            </a:br>
            <a:r>
              <a:rPr lang="pt-PT" sz="1400" kern="10" dirty="0">
                <a:solidFill>
                  <a:srgbClr val="FF6600"/>
                </a:solidFill>
                <a:latin typeface="Arial Black"/>
              </a:rPr>
              <a:t/>
            </a:r>
            <a:br>
              <a:rPr lang="pt-PT" sz="1400" kern="10" dirty="0">
                <a:solidFill>
                  <a:srgbClr val="FF6600"/>
                </a:solidFill>
                <a:latin typeface="Arial Black"/>
              </a:rPr>
            </a:br>
            <a:r>
              <a:rPr lang="pt-PT" sz="1400" kern="10" dirty="0" smtClean="0">
                <a:solidFill>
                  <a:srgbClr val="FF6600"/>
                </a:solidFill>
                <a:latin typeface="Arial Black"/>
              </a:rPr>
              <a:t>Ver Portaria 232-A/2018  </a:t>
            </a:r>
            <a:r>
              <a:rPr lang="pt-PT" sz="1400" kern="10" dirty="0" smtClean="0">
                <a:solidFill>
                  <a:srgbClr val="FF6600"/>
                </a:solidFill>
                <a:latin typeface="Arial Black"/>
                <a:hlinkClick r:id="rId3"/>
              </a:rPr>
              <a:t>https</a:t>
            </a:r>
            <a:r>
              <a:rPr lang="pt-PT" sz="1400" kern="10" dirty="0">
                <a:solidFill>
                  <a:srgbClr val="FF6600"/>
                </a:solidFill>
                <a:latin typeface="Arial Black"/>
                <a:hlinkClick r:id="rId3"/>
              </a:rPr>
              <a:t>://dre.pt/web/guest/home/-/</a:t>
            </a:r>
            <a:r>
              <a:rPr lang="pt-PT" sz="1400" kern="10" dirty="0" smtClean="0">
                <a:solidFill>
                  <a:srgbClr val="FF6600"/>
                </a:solidFill>
                <a:latin typeface="Arial Black"/>
                <a:hlinkClick r:id="rId3"/>
              </a:rPr>
              <a:t>dre/116132275/details/maximized?print_preview=print-preview</a:t>
            </a:r>
            <a:r>
              <a:rPr lang="pt-PT" sz="1800" kern="10" dirty="0" smtClean="0">
                <a:solidFill>
                  <a:srgbClr val="FF6600"/>
                </a:solidFill>
                <a:latin typeface="Arial Black"/>
              </a:rPr>
              <a:t/>
            </a:r>
            <a:br>
              <a:rPr lang="pt-PT" sz="1800" kern="10" dirty="0" smtClean="0">
                <a:solidFill>
                  <a:srgbClr val="FF6600"/>
                </a:solidFill>
                <a:latin typeface="Arial Black"/>
              </a:rPr>
            </a:br>
            <a:endParaRPr lang="pt-PT" sz="1800" dirty="0"/>
          </a:p>
        </p:txBody>
      </p:sp>
      <p:sp>
        <p:nvSpPr>
          <p:cNvPr id="3" name="Marcador de Posição de Conteúdo 2"/>
          <p:cNvSpPr>
            <a:spLocks noGrp="1"/>
          </p:cNvSpPr>
          <p:nvPr>
            <p:ph idx="1"/>
          </p:nvPr>
        </p:nvSpPr>
        <p:spPr>
          <a:xfrm>
            <a:off x="395536" y="2276872"/>
            <a:ext cx="8136904" cy="4093915"/>
          </a:xfrm>
          <a:solidFill>
            <a:schemeClr val="accent6">
              <a:lumMod val="60000"/>
              <a:lumOff val="40000"/>
            </a:schemeClr>
          </a:solidFill>
        </p:spPr>
        <p:txBody>
          <a:bodyPr>
            <a:normAutofit/>
          </a:bodyPr>
          <a:lstStyle/>
          <a:p>
            <a:pPr marL="0" indent="0">
              <a:buNone/>
            </a:pPr>
            <a:r>
              <a:rPr lang="pt-PT" b="1" dirty="0" smtClean="0">
                <a:solidFill>
                  <a:schemeClr val="tx2"/>
                </a:solidFill>
                <a:latin typeface="Arial" panose="020B0604020202020204" pitchFamily="34" charset="0"/>
                <a:cs typeface="Arial" panose="020B0604020202020204" pitchFamily="34" charset="0"/>
              </a:rPr>
              <a:t>Domínios:</a:t>
            </a:r>
          </a:p>
          <a:p>
            <a:pPr marL="0" indent="0">
              <a:buNone/>
            </a:pPr>
            <a:r>
              <a:rPr lang="pt-PT" sz="2400" dirty="0" smtClean="0">
                <a:latin typeface="Arial" panose="020B0604020202020204" pitchFamily="34" charset="0"/>
                <a:cs typeface="Arial" panose="020B0604020202020204" pitchFamily="34" charset="0"/>
              </a:rPr>
              <a:t>-   </a:t>
            </a:r>
            <a:r>
              <a:rPr lang="pt-PT" sz="2400" dirty="0" smtClean="0">
                <a:solidFill>
                  <a:schemeClr val="tx2"/>
                </a:solidFill>
                <a:latin typeface="Arial" panose="020B0604020202020204" pitchFamily="34" charset="0"/>
                <a:cs typeface="Arial" panose="020B0604020202020204" pitchFamily="34" charset="0"/>
              </a:rPr>
              <a:t>Dança;</a:t>
            </a:r>
          </a:p>
          <a:p>
            <a:pPr>
              <a:buFontTx/>
              <a:buChar char="-"/>
            </a:pPr>
            <a:r>
              <a:rPr lang="pt-PT" sz="2400" dirty="0" smtClean="0">
                <a:solidFill>
                  <a:schemeClr val="tx2"/>
                </a:solidFill>
                <a:latin typeface="Arial" panose="020B0604020202020204" pitchFamily="34" charset="0"/>
                <a:cs typeface="Arial" panose="020B0604020202020204" pitchFamily="34" charset="0"/>
              </a:rPr>
              <a:t>Música;</a:t>
            </a:r>
          </a:p>
          <a:p>
            <a:pPr>
              <a:buFontTx/>
              <a:buChar char="-"/>
            </a:pPr>
            <a:r>
              <a:rPr lang="pt-PT" sz="2400" dirty="0" smtClean="0">
                <a:solidFill>
                  <a:schemeClr val="tx2"/>
                </a:solidFill>
                <a:latin typeface="Arial" panose="020B0604020202020204" pitchFamily="34" charset="0"/>
                <a:cs typeface="Arial" panose="020B0604020202020204" pitchFamily="34" charset="0"/>
              </a:rPr>
              <a:t>Canto;</a:t>
            </a:r>
          </a:p>
          <a:p>
            <a:pPr>
              <a:buFontTx/>
              <a:buChar char="-"/>
            </a:pPr>
            <a:r>
              <a:rPr lang="pt-PT" sz="2400" dirty="0" smtClean="0">
                <a:solidFill>
                  <a:schemeClr val="tx2"/>
                </a:solidFill>
                <a:latin typeface="Arial" panose="020B0604020202020204" pitchFamily="34" charset="0"/>
                <a:cs typeface="Arial" panose="020B0604020202020204" pitchFamily="34" charset="0"/>
              </a:rPr>
              <a:t>Canto Gregoriano</a:t>
            </a:r>
          </a:p>
          <a:p>
            <a:pPr>
              <a:buFontTx/>
              <a:buChar char="-"/>
            </a:pPr>
            <a:r>
              <a:rPr lang="pt-PT" sz="2400" dirty="0" smtClean="0">
                <a:solidFill>
                  <a:schemeClr val="tx2"/>
                </a:solidFill>
                <a:latin typeface="Arial" panose="020B0604020202020204" pitchFamily="34" charset="0"/>
                <a:cs typeface="Arial" panose="020B0604020202020204" pitchFamily="34" charset="0"/>
              </a:rPr>
              <a:t>Artes Visuais: </a:t>
            </a:r>
            <a:r>
              <a:rPr lang="pt-PT" sz="2400" dirty="0">
                <a:solidFill>
                  <a:schemeClr val="tx2"/>
                </a:solidFill>
              </a:rPr>
              <a:t>Design de Comunicação, </a:t>
            </a:r>
            <a:r>
              <a:rPr lang="pt-PT" sz="2400" dirty="0" smtClean="0">
                <a:solidFill>
                  <a:schemeClr val="tx2"/>
                </a:solidFill>
              </a:rPr>
              <a:t> </a:t>
            </a:r>
            <a:r>
              <a:rPr lang="pt-PT" sz="2400" dirty="0">
                <a:solidFill>
                  <a:schemeClr val="tx2"/>
                </a:solidFill>
              </a:rPr>
              <a:t>Design de Produto e de Produção </a:t>
            </a:r>
            <a:r>
              <a:rPr lang="pt-PT" sz="2400" dirty="0" smtClean="0">
                <a:solidFill>
                  <a:schemeClr val="tx2"/>
                </a:solidFill>
              </a:rPr>
              <a:t>Artística</a:t>
            </a:r>
            <a:r>
              <a:rPr lang="pt-PT" sz="2400" dirty="0">
                <a:solidFill>
                  <a:schemeClr val="tx2"/>
                </a:solidFill>
              </a:rPr>
              <a:t> </a:t>
            </a:r>
            <a:r>
              <a:rPr lang="pt-PT" sz="2400" dirty="0" smtClean="0">
                <a:solidFill>
                  <a:schemeClr val="tx2"/>
                </a:solidFill>
              </a:rPr>
              <a:t> </a:t>
            </a:r>
            <a:r>
              <a:rPr lang="pt-PT" sz="2400" dirty="0">
                <a:solidFill>
                  <a:schemeClr val="tx2"/>
                </a:solidFill>
              </a:rPr>
              <a:t>e </a:t>
            </a:r>
            <a:r>
              <a:rPr lang="pt-PT" sz="2400" dirty="0" smtClean="0">
                <a:solidFill>
                  <a:schemeClr val="tx2"/>
                </a:solidFill>
              </a:rPr>
              <a:t>Comunicação </a:t>
            </a:r>
            <a:r>
              <a:rPr lang="pt-PT" sz="2400" dirty="0">
                <a:solidFill>
                  <a:schemeClr val="tx2"/>
                </a:solidFill>
              </a:rPr>
              <a:t>Audiovisual</a:t>
            </a:r>
            <a:endParaRPr lang="pt-PT" sz="2400" dirty="0" smtClean="0">
              <a:solidFill>
                <a:schemeClr val="tx2"/>
              </a:solidFill>
              <a:latin typeface="Arial" panose="020B0604020202020204" pitchFamily="34" charset="0"/>
              <a:cs typeface="Arial" panose="020B0604020202020204" pitchFamily="34" charset="0"/>
            </a:endParaRPr>
          </a:p>
          <a:p>
            <a:pPr marL="0" indent="0">
              <a:buNone/>
            </a:pPr>
            <a:endParaRPr lang="pt-PT"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755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19882758">
            <a:off x="732772" y="3351384"/>
            <a:ext cx="1394773" cy="331787"/>
            <a:chOff x="490" y="851"/>
            <a:chExt cx="1660" cy="309"/>
          </a:xfrm>
          <a:solidFill>
            <a:schemeClr val="accent6">
              <a:lumMod val="40000"/>
              <a:lumOff val="60000"/>
            </a:schemeClr>
          </a:solidFill>
        </p:grpSpPr>
        <p:sp>
          <p:nvSpPr>
            <p:cNvPr id="22552" name="Freeform 4"/>
            <p:cNvSpPr>
              <a:spLocks/>
            </p:cNvSpPr>
            <p:nvPr/>
          </p:nvSpPr>
          <p:spPr bwMode="auto">
            <a:xfrm>
              <a:off x="490" y="945"/>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grpFill/>
            <a:ln w="9525">
              <a:solidFill>
                <a:schemeClr val="tx1"/>
              </a:solidFill>
              <a:round/>
              <a:headEnd/>
              <a:tailEnd/>
            </a:ln>
          </p:spPr>
          <p:txBody>
            <a:bodyPr/>
            <a:lstStyle/>
            <a:p>
              <a:endParaRPr lang="pt-PT"/>
            </a:p>
          </p:txBody>
        </p:sp>
        <p:sp>
          <p:nvSpPr>
            <p:cNvPr id="22553" name="Freeform 5"/>
            <p:cNvSpPr>
              <a:spLocks/>
            </p:cNvSpPr>
            <p:nvPr/>
          </p:nvSpPr>
          <p:spPr bwMode="auto">
            <a:xfrm>
              <a:off x="933" y="904"/>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grpFill/>
            <a:ln w="9525">
              <a:solidFill>
                <a:schemeClr val="tx1"/>
              </a:solidFill>
              <a:round/>
              <a:headEnd/>
              <a:tailEnd/>
            </a:ln>
          </p:spPr>
          <p:txBody>
            <a:bodyPr/>
            <a:lstStyle/>
            <a:p>
              <a:endParaRPr lang="pt-PT"/>
            </a:p>
          </p:txBody>
        </p:sp>
        <p:sp>
          <p:nvSpPr>
            <p:cNvPr id="22554" name="Freeform 6"/>
            <p:cNvSpPr>
              <a:spLocks/>
            </p:cNvSpPr>
            <p:nvPr/>
          </p:nvSpPr>
          <p:spPr bwMode="auto">
            <a:xfrm>
              <a:off x="1395" y="897"/>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grpFill/>
            <a:ln w="9525">
              <a:solidFill>
                <a:schemeClr val="tx1"/>
              </a:solidFill>
              <a:round/>
              <a:headEnd/>
              <a:tailEnd/>
            </a:ln>
          </p:spPr>
          <p:txBody>
            <a:bodyPr/>
            <a:lstStyle/>
            <a:p>
              <a:endParaRPr lang="pt-PT"/>
            </a:p>
          </p:txBody>
        </p:sp>
        <p:sp>
          <p:nvSpPr>
            <p:cNvPr id="22555" name="Freeform 7"/>
            <p:cNvSpPr>
              <a:spLocks/>
            </p:cNvSpPr>
            <p:nvPr/>
          </p:nvSpPr>
          <p:spPr bwMode="auto">
            <a:xfrm>
              <a:off x="2055" y="851"/>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grpFill/>
            <a:ln w="9525">
              <a:solidFill>
                <a:schemeClr val="tx1"/>
              </a:solidFill>
              <a:round/>
              <a:headEnd/>
              <a:tailEnd/>
            </a:ln>
          </p:spPr>
          <p:txBody>
            <a:bodyPr/>
            <a:lstStyle/>
            <a:p>
              <a:endParaRPr lang="pt-PT"/>
            </a:p>
          </p:txBody>
        </p:sp>
        <p:sp>
          <p:nvSpPr>
            <p:cNvPr id="22556" name="Freeform 8"/>
            <p:cNvSpPr>
              <a:spLocks/>
            </p:cNvSpPr>
            <p:nvPr/>
          </p:nvSpPr>
          <p:spPr bwMode="auto">
            <a:xfrm>
              <a:off x="556" y="951"/>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grpFill/>
            <a:ln w="28575">
              <a:solidFill>
                <a:schemeClr val="tx1"/>
              </a:solidFill>
              <a:round/>
              <a:headEnd/>
              <a:tailEnd/>
            </a:ln>
          </p:spPr>
          <p:txBody>
            <a:bodyPr/>
            <a:lstStyle/>
            <a:p>
              <a:endParaRPr lang="pt-PT"/>
            </a:p>
          </p:txBody>
        </p:sp>
        <p:sp>
          <p:nvSpPr>
            <p:cNvPr id="22557" name="Freeform 9"/>
            <p:cNvSpPr>
              <a:spLocks/>
            </p:cNvSpPr>
            <p:nvPr/>
          </p:nvSpPr>
          <p:spPr bwMode="auto">
            <a:xfrm>
              <a:off x="1022" y="925"/>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grpFill/>
            <a:ln w="28575">
              <a:solidFill>
                <a:schemeClr val="tx1"/>
              </a:solidFill>
              <a:round/>
              <a:headEnd/>
              <a:tailEnd/>
            </a:ln>
          </p:spPr>
          <p:txBody>
            <a:bodyPr/>
            <a:lstStyle/>
            <a:p>
              <a:endParaRPr lang="pt-PT"/>
            </a:p>
          </p:txBody>
        </p:sp>
        <p:sp>
          <p:nvSpPr>
            <p:cNvPr id="22558" name="Freeform 10"/>
            <p:cNvSpPr>
              <a:spLocks/>
            </p:cNvSpPr>
            <p:nvPr/>
          </p:nvSpPr>
          <p:spPr bwMode="auto">
            <a:xfrm>
              <a:off x="1483" y="876"/>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grpFill/>
            <a:ln w="28575">
              <a:solidFill>
                <a:schemeClr val="tx1"/>
              </a:solidFill>
              <a:round/>
              <a:headEnd/>
              <a:tailEnd/>
            </a:ln>
          </p:spPr>
          <p:txBody>
            <a:bodyPr/>
            <a:lstStyle/>
            <a:p>
              <a:endParaRPr lang="pt-PT"/>
            </a:p>
          </p:txBody>
        </p:sp>
      </p:grpSp>
      <p:sp>
        <p:nvSpPr>
          <p:cNvPr id="238594" name="WordArt 2"/>
          <p:cNvSpPr>
            <a:spLocks noChangeArrowheads="1" noChangeShapeType="1" noTextEdit="1"/>
          </p:cNvSpPr>
          <p:nvPr/>
        </p:nvSpPr>
        <p:spPr bwMode="auto">
          <a:xfrm rot="30270">
            <a:off x="1480586" y="697093"/>
            <a:ext cx="6198726" cy="839390"/>
          </a:xfrm>
          <a:prstGeom prst="rect">
            <a:avLst/>
          </a:prstGeom>
          <a:solidFill>
            <a:schemeClr val="bg1">
              <a:lumMod val="85000"/>
            </a:schemeClr>
          </a:solidFill>
        </p:spPr>
        <p:txBody>
          <a:bodyPr wrap="none" fromWordArt="1">
            <a:prstTxWarp prst="textPlain">
              <a:avLst>
                <a:gd name="adj" fmla="val 50000"/>
              </a:avLst>
            </a:prstTxWarp>
          </a:bodyPr>
          <a:lstStyle/>
          <a:p>
            <a:pPr algn="ctr"/>
            <a:r>
              <a:rPr lang="pt-PT" b="1" kern="10" dirty="0">
                <a:ln w="9525">
                  <a:solidFill>
                    <a:srgbClr val="FFFF00"/>
                  </a:solidFill>
                  <a:round/>
                  <a:headEnd/>
                  <a:tailEnd/>
                </a:ln>
                <a:solidFill>
                  <a:schemeClr val="accent6">
                    <a:lumMod val="75000"/>
                  </a:schemeClr>
                </a:solidFill>
                <a:effectLst>
                  <a:outerShdw dist="107763" dir="13500000" algn="ctr" rotWithShape="0">
                    <a:schemeClr val="tx1"/>
                  </a:outerShdw>
                </a:effectLst>
                <a:latin typeface="Arial Black"/>
              </a:rPr>
              <a:t>Cursos </a:t>
            </a:r>
            <a:r>
              <a:rPr lang="pt-PT" sz="1600" b="1" kern="10" dirty="0">
                <a:ln w="9525">
                  <a:solidFill>
                    <a:srgbClr val="FFFF00"/>
                  </a:solidFill>
                  <a:round/>
                  <a:headEnd/>
                  <a:tailEnd/>
                </a:ln>
                <a:solidFill>
                  <a:schemeClr val="accent6">
                    <a:lumMod val="75000"/>
                  </a:schemeClr>
                </a:solidFill>
                <a:effectLst>
                  <a:outerShdw dist="107763" dir="13500000" algn="ctr" rotWithShape="0">
                    <a:schemeClr val="tx1"/>
                  </a:outerShdw>
                </a:effectLst>
                <a:latin typeface="Arial Black"/>
              </a:rPr>
              <a:t>Profissionais</a:t>
            </a:r>
          </a:p>
        </p:txBody>
      </p:sp>
      <p:grpSp>
        <p:nvGrpSpPr>
          <p:cNvPr id="3" name="Group 11"/>
          <p:cNvGrpSpPr>
            <a:grpSpLocks/>
          </p:cNvGrpSpPr>
          <p:nvPr/>
        </p:nvGrpSpPr>
        <p:grpSpPr bwMode="auto">
          <a:xfrm>
            <a:off x="147571" y="3615611"/>
            <a:ext cx="1081373" cy="3098776"/>
            <a:chOff x="286" y="945"/>
            <a:chExt cx="862" cy="1488"/>
          </a:xfrm>
          <a:solidFill>
            <a:schemeClr val="accent6"/>
          </a:solidFill>
        </p:grpSpPr>
        <p:sp>
          <p:nvSpPr>
            <p:cNvPr id="22546" name="Freeform 12"/>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grpFill/>
            <a:ln w="38100">
              <a:solidFill>
                <a:srgbClr val="000000"/>
              </a:solidFill>
              <a:round/>
              <a:headEnd/>
              <a:tailEnd/>
            </a:ln>
          </p:spPr>
          <p:txBody>
            <a:bodyPr/>
            <a:lstStyle/>
            <a:p>
              <a:endParaRPr lang="pt-PT"/>
            </a:p>
          </p:txBody>
        </p:sp>
        <p:sp>
          <p:nvSpPr>
            <p:cNvPr id="22547" name="Freeform 13"/>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grpFill/>
            <a:ln w="38100">
              <a:solidFill>
                <a:srgbClr val="000000"/>
              </a:solidFill>
              <a:round/>
              <a:headEnd/>
              <a:tailEnd/>
            </a:ln>
          </p:spPr>
          <p:txBody>
            <a:bodyPr/>
            <a:lstStyle/>
            <a:p>
              <a:endParaRPr lang="pt-PT"/>
            </a:p>
          </p:txBody>
        </p:sp>
        <p:sp>
          <p:nvSpPr>
            <p:cNvPr id="22548" name="Freeform 14"/>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grpFill/>
            <a:ln w="38100">
              <a:solidFill>
                <a:srgbClr val="000000"/>
              </a:solidFill>
              <a:round/>
              <a:headEnd/>
              <a:tailEnd/>
            </a:ln>
          </p:spPr>
          <p:txBody>
            <a:bodyPr/>
            <a:lstStyle/>
            <a:p>
              <a:endParaRPr lang="pt-PT"/>
            </a:p>
          </p:txBody>
        </p:sp>
        <p:sp>
          <p:nvSpPr>
            <p:cNvPr id="22549" name="Freeform 15"/>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grpFill/>
            <a:ln w="38100">
              <a:solidFill>
                <a:srgbClr val="000000"/>
              </a:solidFill>
              <a:round/>
              <a:headEnd/>
              <a:tailEnd/>
            </a:ln>
          </p:spPr>
          <p:txBody>
            <a:bodyPr/>
            <a:lstStyle/>
            <a:p>
              <a:endParaRPr lang="pt-PT"/>
            </a:p>
          </p:txBody>
        </p:sp>
        <p:sp>
          <p:nvSpPr>
            <p:cNvPr id="22550" name="Freeform 16"/>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grpFill/>
            <a:ln w="38100">
              <a:solidFill>
                <a:srgbClr val="000000"/>
              </a:solidFill>
              <a:round/>
              <a:headEnd/>
              <a:tailEnd/>
            </a:ln>
          </p:spPr>
          <p:txBody>
            <a:bodyPr/>
            <a:lstStyle/>
            <a:p>
              <a:endParaRPr lang="pt-PT"/>
            </a:p>
          </p:txBody>
        </p:sp>
        <p:sp>
          <p:nvSpPr>
            <p:cNvPr id="22551" name="Freeform 17"/>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grpFill/>
            <a:ln w="38100">
              <a:solidFill>
                <a:srgbClr val="000000"/>
              </a:solidFill>
              <a:round/>
              <a:headEnd/>
              <a:tailEnd/>
            </a:ln>
          </p:spPr>
          <p:txBody>
            <a:bodyPr/>
            <a:lstStyle/>
            <a:p>
              <a:endParaRPr lang="pt-PT"/>
            </a:p>
          </p:txBody>
        </p:sp>
      </p:grpSp>
      <p:sp>
        <p:nvSpPr>
          <p:cNvPr id="238610" name="Text Box 18"/>
          <p:cNvSpPr txBox="1">
            <a:spLocks noChangeArrowheads="1"/>
          </p:cNvSpPr>
          <p:nvPr/>
        </p:nvSpPr>
        <p:spPr bwMode="auto">
          <a:xfrm>
            <a:off x="3495675" y="1911350"/>
            <a:ext cx="6477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PT" altLang="pt-PT" sz="1500" b="1">
                <a:latin typeface="Times New Roman" pitchFamily="18" charset="0"/>
              </a:rPr>
              <a:t>                  </a:t>
            </a:r>
          </a:p>
        </p:txBody>
      </p:sp>
      <p:sp>
        <p:nvSpPr>
          <p:cNvPr id="22534" name="Text Box 19"/>
          <p:cNvSpPr txBox="1">
            <a:spLocks noChangeArrowheads="1"/>
          </p:cNvSpPr>
          <p:nvPr/>
        </p:nvSpPr>
        <p:spPr bwMode="auto">
          <a:xfrm>
            <a:off x="1302466" y="1537585"/>
            <a:ext cx="7518203"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FontTx/>
              <a:buAutoNum type="arabicPeriod"/>
            </a:pPr>
            <a:endParaRPr lang="pt-PT" altLang="pt-PT" b="1" dirty="0">
              <a:latin typeface="Comic Sans MS" pitchFamily="66" charset="0"/>
            </a:endParaRPr>
          </a:p>
          <a:p>
            <a:endParaRPr lang="pt-PT" altLang="pt-PT" b="1" dirty="0">
              <a:latin typeface="Comic Sans MS" pitchFamily="66" charset="0"/>
            </a:endParaRPr>
          </a:p>
          <a:p>
            <a:pPr>
              <a:lnSpc>
                <a:spcPct val="125000"/>
              </a:lnSpc>
            </a:pPr>
            <a:r>
              <a:rPr lang="pt-PT" altLang="pt-PT" sz="1500" b="1" dirty="0" smtClean="0">
                <a:latin typeface="Comic Sans MS" pitchFamily="66" charset="0"/>
              </a:rPr>
              <a:t> </a:t>
            </a:r>
            <a:endParaRPr lang="pt-PT" altLang="pt-PT" sz="1500" b="1" dirty="0">
              <a:latin typeface="Comic Sans MS" pitchFamily="66" charset="0"/>
            </a:endParaRPr>
          </a:p>
          <a:p>
            <a:pPr>
              <a:lnSpc>
                <a:spcPct val="125000"/>
              </a:lnSpc>
            </a:pPr>
            <a:r>
              <a:rPr lang="pt-PT" altLang="pt-PT" sz="1500"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Secundária Madeira </a:t>
            </a:r>
            <a:r>
              <a:rPr lang="pt-PT" altLang="pt-PT" sz="1600" dirty="0" smtClean="0">
                <a:solidFill>
                  <a:schemeClr val="tx2"/>
                </a:solidFill>
                <a:latin typeface="Comic Sans MS" pitchFamily="66" charset="0"/>
              </a:rPr>
              <a:t>Torres:   </a:t>
            </a:r>
            <a:r>
              <a:rPr lang="pt-PT" altLang="pt-PT" sz="1500" b="1" dirty="0">
                <a:solidFill>
                  <a:srgbClr val="0000FF"/>
                </a:solidFill>
                <a:latin typeface="Comic Sans MS" pitchFamily="66" charset="0"/>
                <a:hlinkClick r:id="rId3"/>
              </a:rPr>
              <a:t>www.esesc-madeira-torres.rcts.pt</a:t>
            </a:r>
            <a:endParaRPr lang="pt-PT" altLang="pt-PT" sz="1500" b="1" dirty="0">
              <a:solidFill>
                <a:srgbClr val="0000FF"/>
              </a:solidFill>
              <a:latin typeface="Comic Sans MS" pitchFamily="66" charset="0"/>
            </a:endParaRPr>
          </a:p>
          <a:p>
            <a:pPr marL="0" indent="0">
              <a:lnSpc>
                <a:spcPct val="125000"/>
              </a:lnSpc>
            </a:pPr>
            <a:endParaRPr lang="pt-PT" altLang="pt-PT" sz="1500" dirty="0" smtClean="0">
              <a:solidFill>
                <a:schemeClr val="tx2"/>
              </a:solidFill>
              <a:latin typeface="Comic Sans MS" pitchFamily="66" charset="0"/>
            </a:endParaRPr>
          </a:p>
          <a:p>
            <a:pPr marL="0" indent="0">
              <a:lnSpc>
                <a:spcPct val="125000"/>
              </a:lnSpc>
            </a:pPr>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Secundária Henriques </a:t>
            </a:r>
            <a:r>
              <a:rPr lang="pt-PT" altLang="pt-PT" sz="1600" dirty="0" smtClean="0">
                <a:solidFill>
                  <a:schemeClr val="tx2"/>
                </a:solidFill>
                <a:latin typeface="Comic Sans MS" pitchFamily="66" charset="0"/>
              </a:rPr>
              <a:t>Nogueira: </a:t>
            </a:r>
            <a:r>
              <a:rPr lang="pt-PT" altLang="pt-PT" sz="1500" b="1" u="sng" dirty="0" smtClean="0">
                <a:solidFill>
                  <a:srgbClr val="00FF00"/>
                </a:solidFill>
                <a:latin typeface="Comic Sans MS" pitchFamily="66" charset="0"/>
                <a:hlinkClick r:id="rId4"/>
              </a:rPr>
              <a:t>www.esechenriquesnogueira.rcts.pt</a:t>
            </a:r>
            <a:endParaRPr lang="pt-PT" altLang="pt-PT" b="1" dirty="0">
              <a:solidFill>
                <a:srgbClr val="00FF00"/>
              </a:solidFill>
              <a:latin typeface="Comic Sans MS" pitchFamily="66" charset="0"/>
            </a:endParaRPr>
          </a:p>
          <a:p>
            <a:endParaRPr lang="pt-PT" altLang="pt-PT" sz="1600" b="1" dirty="0" smtClean="0">
              <a:solidFill>
                <a:schemeClr val="tx2"/>
              </a:solidFill>
              <a:latin typeface="Comic Sans MS" pitchFamily="66" charset="0"/>
            </a:endParaRPr>
          </a:p>
          <a:p>
            <a:r>
              <a:rPr lang="pt-PT" altLang="pt-PT" sz="1600" b="1" dirty="0" smtClean="0">
                <a:solidFill>
                  <a:schemeClr val="tx2"/>
                </a:solidFill>
                <a:latin typeface="Comic Sans MS" pitchFamily="66" charset="0"/>
              </a:rPr>
              <a:t>- </a:t>
            </a:r>
            <a:r>
              <a:rPr lang="pt-PT" altLang="pt-PT" sz="1600" dirty="0" smtClean="0">
                <a:solidFill>
                  <a:schemeClr val="tx2"/>
                </a:solidFill>
                <a:latin typeface="Comic Sans MS" pitchFamily="66" charset="0"/>
              </a:rPr>
              <a:t>Escola </a:t>
            </a:r>
            <a:r>
              <a:rPr lang="pt-PT" altLang="pt-PT" sz="1600" dirty="0">
                <a:solidFill>
                  <a:schemeClr val="tx2"/>
                </a:solidFill>
                <a:latin typeface="Comic Sans MS" pitchFamily="66" charset="0"/>
              </a:rPr>
              <a:t>de Serviços e Comercio do Oeste – ESCO:  </a:t>
            </a:r>
            <a:r>
              <a:rPr lang="pt-PT" altLang="pt-PT" sz="1600" b="1" dirty="0">
                <a:solidFill>
                  <a:schemeClr val="tx2"/>
                </a:solidFill>
                <a:latin typeface="Comic Sans MS" pitchFamily="66" charset="0"/>
                <a:hlinkClick r:id="rId5"/>
              </a:rPr>
              <a:t>www.sefo.pt</a:t>
            </a:r>
            <a:endParaRPr lang="pt-PT" altLang="pt-PT" sz="1600" b="1" dirty="0">
              <a:solidFill>
                <a:schemeClr val="tx2"/>
              </a:solidFill>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a:t>
            </a:r>
            <a:r>
              <a:rPr lang="pt-PT" altLang="pt-PT" sz="1600" dirty="0" smtClean="0">
                <a:solidFill>
                  <a:schemeClr val="tx2"/>
                </a:solidFill>
                <a:latin typeface="Comic Sans MS" pitchFamily="66" charset="0"/>
              </a:rPr>
              <a:t>SEMINFOR </a:t>
            </a:r>
            <a:r>
              <a:rPr lang="pt-PT" altLang="pt-PT" sz="1600" dirty="0">
                <a:solidFill>
                  <a:schemeClr val="tx2"/>
                </a:solidFill>
                <a:latin typeface="Comic Sans MS" pitchFamily="66" charset="0"/>
              </a:rPr>
              <a:t>– Escola Profissional de </a:t>
            </a:r>
            <a:r>
              <a:rPr lang="pt-PT" altLang="pt-PT" sz="1600" dirty="0" err="1">
                <a:solidFill>
                  <a:schemeClr val="tx2"/>
                </a:solidFill>
                <a:latin typeface="Comic Sans MS" pitchFamily="66" charset="0"/>
              </a:rPr>
              <a:t>Penafirme</a:t>
            </a:r>
            <a:r>
              <a:rPr lang="pt-PT" altLang="pt-PT" sz="1600" dirty="0">
                <a:solidFill>
                  <a:schemeClr val="tx2"/>
                </a:solidFill>
                <a:latin typeface="Comic Sans MS" pitchFamily="66" charset="0"/>
              </a:rPr>
              <a:t> e Externato de </a:t>
            </a:r>
            <a:r>
              <a:rPr lang="pt-PT" altLang="pt-PT" sz="1600" dirty="0" err="1" smtClean="0">
                <a:solidFill>
                  <a:schemeClr val="tx2"/>
                </a:solidFill>
                <a:latin typeface="Comic Sans MS" pitchFamily="66" charset="0"/>
              </a:rPr>
              <a:t>Penafirme</a:t>
            </a:r>
            <a:r>
              <a:rPr lang="pt-PT" altLang="pt-PT" sz="1600" dirty="0" smtClean="0">
                <a:solidFill>
                  <a:schemeClr val="tx2"/>
                </a:solidFill>
                <a:latin typeface="Comic Sans MS" pitchFamily="66" charset="0"/>
              </a:rPr>
              <a:t>: </a:t>
            </a:r>
            <a:r>
              <a:rPr lang="pt-PT" altLang="pt-PT" b="1" dirty="0" smtClean="0">
                <a:solidFill>
                  <a:srgbClr val="00FF00"/>
                </a:solidFill>
                <a:latin typeface="Comic Sans MS" pitchFamily="66" charset="0"/>
                <a:hlinkClick r:id="rId6"/>
              </a:rPr>
              <a:t>www.externato-penafirme.edu.pt/profissional.htm</a:t>
            </a:r>
            <a:endParaRPr lang="pt-PT" altLang="pt-PT" dirty="0"/>
          </a:p>
          <a:p>
            <a:endParaRPr lang="pt-PT" altLang="pt-PT" sz="1600" dirty="0" smtClean="0">
              <a:solidFill>
                <a:schemeClr val="tx2"/>
              </a:solidFill>
              <a:latin typeface="Comic Sans MS" pitchFamily="66" charset="0"/>
            </a:endParaRPr>
          </a:p>
          <a:p>
            <a:r>
              <a:rPr lang="pt-PT" altLang="pt-PT" sz="1600" dirty="0" smtClean="0">
                <a:solidFill>
                  <a:schemeClr val="tx2"/>
                </a:solidFill>
                <a:latin typeface="Comic Sans MS" pitchFamily="66" charset="0"/>
              </a:rPr>
              <a:t>- Escola </a:t>
            </a:r>
            <a:r>
              <a:rPr lang="pt-PT" altLang="pt-PT" sz="1600" dirty="0">
                <a:solidFill>
                  <a:schemeClr val="tx2"/>
                </a:solidFill>
                <a:latin typeface="Comic Sans MS" pitchFamily="66" charset="0"/>
              </a:rPr>
              <a:t>Agrícola de </a:t>
            </a:r>
            <a:r>
              <a:rPr lang="pt-PT" altLang="pt-PT" sz="1600" dirty="0" smtClean="0">
                <a:solidFill>
                  <a:schemeClr val="tx2"/>
                </a:solidFill>
                <a:latin typeface="Comic Sans MS" pitchFamily="66" charset="0"/>
              </a:rPr>
              <a:t>Runa: </a:t>
            </a:r>
            <a:r>
              <a:rPr lang="pt-PT" altLang="pt-PT" b="1" dirty="0" smtClean="0">
                <a:latin typeface="Comic Sans MS" pitchFamily="66" charset="0"/>
                <a:hlinkClick r:id="rId7"/>
              </a:rPr>
              <a:t>www.ep-agricola-torres-vedras.rcts.pt</a:t>
            </a:r>
            <a:endParaRPr lang="pt-PT" altLang="pt-PT" b="1" dirty="0">
              <a:latin typeface="Comic Sans MS" pitchFamily="66" charset="0"/>
            </a:endParaRPr>
          </a:p>
          <a:p>
            <a:endParaRPr lang="pt-PT" altLang="pt-PT" dirty="0" smtClean="0">
              <a:solidFill>
                <a:schemeClr val="tx2"/>
              </a:solidFill>
              <a:latin typeface="Comic Sans MS" pitchFamily="66" charset="0"/>
            </a:endParaRPr>
          </a:p>
          <a:p>
            <a:r>
              <a:rPr lang="pt-PT" altLang="pt-PT" dirty="0" smtClean="0">
                <a:solidFill>
                  <a:schemeClr val="tx2"/>
                </a:solidFill>
                <a:latin typeface="Comic Sans MS" pitchFamily="66" charset="0"/>
              </a:rPr>
              <a:t>- CENFIM</a:t>
            </a:r>
            <a:r>
              <a:rPr lang="pt-PT" altLang="pt-PT" dirty="0">
                <a:solidFill>
                  <a:schemeClr val="tx2"/>
                </a:solidFill>
                <a:latin typeface="Comic Sans MS" pitchFamily="66" charset="0"/>
              </a:rPr>
              <a:t>:</a:t>
            </a:r>
            <a:r>
              <a:rPr lang="pt-PT" altLang="pt-PT" b="1" dirty="0">
                <a:solidFill>
                  <a:srgbClr val="0000FF"/>
                </a:solidFill>
                <a:latin typeface="Comic Sans MS" pitchFamily="66" charset="0"/>
              </a:rPr>
              <a:t> </a:t>
            </a:r>
            <a:r>
              <a:rPr lang="pt-PT" altLang="pt-PT" b="1" u="sng" dirty="0">
                <a:solidFill>
                  <a:srgbClr val="0000FF"/>
                </a:solidFill>
                <a:latin typeface="Comic Sans MS" pitchFamily="66" charset="0"/>
              </a:rPr>
              <a:t> </a:t>
            </a:r>
            <a:r>
              <a:rPr lang="pt-PT" altLang="pt-PT" b="1" dirty="0">
                <a:latin typeface="Comic Sans MS" pitchFamily="66" charset="0"/>
                <a:hlinkClick r:id="rId8"/>
              </a:rPr>
              <a:t>www.cenfim.pt</a:t>
            </a:r>
            <a:r>
              <a:rPr lang="pt-PT" altLang="pt-PT" b="1" dirty="0">
                <a:latin typeface="Comic Sans MS" pitchFamily="66" charset="0"/>
              </a:rPr>
              <a:t> </a:t>
            </a:r>
            <a:r>
              <a:rPr lang="pt-PT" altLang="pt-PT" b="1" dirty="0">
                <a:solidFill>
                  <a:srgbClr val="92D050"/>
                </a:solidFill>
                <a:latin typeface="Comic Sans MS" pitchFamily="66" charset="0"/>
              </a:rPr>
              <a:t>(Cursos de Aprendizagem)</a:t>
            </a:r>
          </a:p>
          <a:p>
            <a:endParaRPr lang="pt-PT" altLang="pt-PT" b="1" dirty="0">
              <a:solidFill>
                <a:srgbClr val="00FF00"/>
              </a:solidFill>
              <a:latin typeface="Comic Sans MS" pitchFamily="66" charset="0"/>
            </a:endParaRPr>
          </a:p>
          <a:p>
            <a:endParaRPr lang="pt-PT" altLang="pt-PT" sz="1500" b="1" dirty="0">
              <a:latin typeface="Comic Sans MS" pitchFamily="66" charset="0"/>
            </a:endParaRPr>
          </a:p>
          <a:p>
            <a:pPr>
              <a:lnSpc>
                <a:spcPct val="125000"/>
              </a:lnSpc>
            </a:pPr>
            <a:endParaRPr lang="pt-PT" altLang="pt-PT" b="1" dirty="0">
              <a:latin typeface="Comic Sans MS" pitchFamily="66" charset="0"/>
            </a:endParaRPr>
          </a:p>
        </p:txBody>
      </p:sp>
      <p:sp>
        <p:nvSpPr>
          <p:cNvPr id="22544" name="Rectângulo 38"/>
          <p:cNvSpPr>
            <a:spLocks noChangeArrowheads="1"/>
          </p:cNvSpPr>
          <p:nvPr/>
        </p:nvSpPr>
        <p:spPr bwMode="auto">
          <a:xfrm>
            <a:off x="1782501" y="5073646"/>
            <a:ext cx="6174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dirty="0">
              <a:solidFill>
                <a:srgbClr val="0000FF"/>
              </a:solidFill>
              <a:latin typeface="Comic Sans MS" pitchFamily="66" charset="0"/>
            </a:endParaRPr>
          </a:p>
          <a:p>
            <a:r>
              <a:rPr lang="pt-PT" altLang="pt-PT" b="1" dirty="0">
                <a:latin typeface="Comic Sans MS" pitchFamily="66" charset="0"/>
              </a:rPr>
              <a:t>                          </a:t>
            </a:r>
          </a:p>
        </p:txBody>
      </p:sp>
    </p:spTree>
    <p:extLst>
      <p:ext uri="{BB962C8B-B14F-4D97-AF65-F5344CB8AC3E}">
        <p14:creationId xmlns:p14="http://schemas.microsoft.com/office/powerpoint/2010/main" val="24679616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0" fill="hold"/>
                                        <p:tgtEl>
                                          <p:spTgt spid="238594"/>
                                        </p:tgtEl>
                                        <p:attrNameLst>
                                          <p:attrName>ppt_x</p:attrName>
                                        </p:attrNameLst>
                                      </p:cBhvr>
                                      <p:tavLst>
                                        <p:tav tm="0">
                                          <p:val>
                                            <p:strVal val="0-#ppt_w/2"/>
                                          </p:val>
                                        </p:tav>
                                        <p:tav tm="100000">
                                          <p:val>
                                            <p:strVal val="#ppt_x"/>
                                          </p:val>
                                        </p:tav>
                                      </p:tavLst>
                                    </p:anim>
                                    <p:anim calcmode="lin" valueType="num">
                                      <p:cBhvr additive="base">
                                        <p:cTn id="8" dur="5000" fill="hold"/>
                                        <p:tgtEl>
                                          <p:spTgt spid="238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12" presetClass="entr" presetSubtype="1" fill="hold" grpId="0" nodeType="afterEffect">
                                  <p:stCondLst>
                                    <p:cond delay="0"/>
                                  </p:stCondLst>
                                  <p:childTnLst>
                                    <p:set>
                                      <p:cBhvr>
                                        <p:cTn id="21" dur="1" fill="hold">
                                          <p:stCondLst>
                                            <p:cond delay="0"/>
                                          </p:stCondLst>
                                        </p:cTn>
                                        <p:tgtEl>
                                          <p:spTgt spid="238610">
                                            <p:txEl>
                                              <p:pRg st="0" end="0"/>
                                            </p:txEl>
                                          </p:spTgt>
                                        </p:tgtEl>
                                        <p:attrNameLst>
                                          <p:attrName>style.visibility</p:attrName>
                                        </p:attrNameLst>
                                      </p:cBhvr>
                                      <p:to>
                                        <p:strVal val="visible"/>
                                      </p:to>
                                    </p:set>
                                    <p:animEffect transition="in" filter="slide(fromTop)">
                                      <p:cBhvr>
                                        <p:cTn id="22" dur="500"/>
                                        <p:tgtEl>
                                          <p:spTgt spid="238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p:bldP spid="238610"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937" y="882310"/>
            <a:ext cx="61206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8"/>
          <p:cNvSpPr>
            <a:spLocks noChangeArrowheads="1" noChangeShapeType="1" noTextEdit="1"/>
          </p:cNvSpPr>
          <p:nvPr/>
        </p:nvSpPr>
        <p:spPr bwMode="auto">
          <a:xfrm rot="19927551">
            <a:off x="998130" y="1303367"/>
            <a:ext cx="1971984" cy="910895"/>
          </a:xfrm>
          <a:prstGeom prst="rect">
            <a:avLst/>
          </a:prstGeom>
          <a:solidFill>
            <a:schemeClr val="bg1">
              <a:lumMod val="75000"/>
            </a:schemeClr>
          </a:solidFill>
          <a:ln w="57150">
            <a:solidFill>
              <a:schemeClr val="tx1"/>
            </a:solidFill>
          </a:ln>
        </p:spPr>
        <p:txBody>
          <a:bodyPr wrap="none" fromWordArt="1">
            <a:prstTxWarp prst="textPlain">
              <a:avLst>
                <a:gd name="adj" fmla="val 50000"/>
              </a:avLst>
            </a:prstTxWarp>
          </a:bodyPr>
          <a:lstStyle/>
          <a:p>
            <a:pPr algn="ctr" eaLnBrk="0" fontAlgn="base" hangingPunct="0">
              <a:spcBef>
                <a:spcPct val="0"/>
              </a:spcBef>
              <a:spcAft>
                <a:spcPct val="0"/>
              </a:spcAft>
            </a:pPr>
            <a:r>
              <a:rPr lang="pt-PT" sz="3600" kern="10" dirty="0" smtClean="0">
                <a:solidFill>
                  <a:schemeClr val="tx2"/>
                </a:solidFill>
                <a:latin typeface="Arial Black"/>
              </a:rPr>
              <a:t>9º Ano </a:t>
            </a:r>
          </a:p>
          <a:p>
            <a:pPr algn="ctr" eaLnBrk="0" fontAlgn="base" hangingPunct="0">
              <a:spcBef>
                <a:spcPct val="0"/>
              </a:spcBef>
              <a:spcAft>
                <a:spcPct val="0"/>
              </a:spcAft>
            </a:pPr>
            <a:r>
              <a:rPr lang="pt-PT" sz="3600" kern="10" dirty="0" smtClean="0">
                <a:solidFill>
                  <a:schemeClr val="tx2"/>
                </a:solidFill>
                <a:latin typeface="Arial Black"/>
              </a:rPr>
              <a:t>e Agora?!</a:t>
            </a:r>
          </a:p>
        </p:txBody>
      </p:sp>
      <p:sp>
        <p:nvSpPr>
          <p:cNvPr id="6" name="AutoShape 10" descr="Blue tissue paper"/>
          <p:cNvSpPr>
            <a:spLocks noChangeArrowheads="1"/>
          </p:cNvSpPr>
          <p:nvPr/>
        </p:nvSpPr>
        <p:spPr bwMode="auto">
          <a:xfrm rot="14541863">
            <a:off x="3388328" y="1090736"/>
            <a:ext cx="1030288" cy="2684462"/>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7" name="WordArt 14"/>
          <p:cNvSpPr>
            <a:spLocks noChangeArrowheads="1" noChangeShapeType="1" noTextEdit="1"/>
          </p:cNvSpPr>
          <p:nvPr/>
        </p:nvSpPr>
        <p:spPr bwMode="auto">
          <a:xfrm rot="19692101">
            <a:off x="2582671" y="2165282"/>
            <a:ext cx="2641600" cy="622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6600"/>
                </a:solidFill>
                <a:latin typeface="Arial Black"/>
              </a:rPr>
              <a:t>Científico-Humanístico</a:t>
            </a:r>
          </a:p>
        </p:txBody>
      </p:sp>
      <p:sp>
        <p:nvSpPr>
          <p:cNvPr id="8" name="AutoShape 12" descr="Blue tissue paper"/>
          <p:cNvSpPr>
            <a:spLocks noChangeArrowheads="1"/>
          </p:cNvSpPr>
          <p:nvPr/>
        </p:nvSpPr>
        <p:spPr bwMode="auto">
          <a:xfrm rot="6194286">
            <a:off x="5850643" y="2115159"/>
            <a:ext cx="1085548" cy="1926391"/>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9" name="WordArt 16"/>
          <p:cNvSpPr>
            <a:spLocks noChangeArrowheads="1" noChangeShapeType="1" noTextEdit="1"/>
          </p:cNvSpPr>
          <p:nvPr/>
        </p:nvSpPr>
        <p:spPr bwMode="auto">
          <a:xfrm rot="972832">
            <a:off x="5509347" y="2793044"/>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00B050"/>
                </a:solidFill>
                <a:latin typeface="Arial Black"/>
              </a:rPr>
              <a:t>Profissionais</a:t>
            </a:r>
          </a:p>
        </p:txBody>
      </p:sp>
      <p:sp>
        <p:nvSpPr>
          <p:cNvPr id="11" name="AutoShape 10" descr="Blue tissue paper"/>
          <p:cNvSpPr>
            <a:spLocks noChangeArrowheads="1"/>
          </p:cNvSpPr>
          <p:nvPr/>
        </p:nvSpPr>
        <p:spPr bwMode="auto">
          <a:xfrm rot="13988684">
            <a:off x="3557063" y="2237870"/>
            <a:ext cx="1030288" cy="2523389"/>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2" name="AutoShape 12" descr="Blue tissue paper"/>
          <p:cNvSpPr>
            <a:spLocks noChangeArrowheads="1"/>
          </p:cNvSpPr>
          <p:nvPr/>
        </p:nvSpPr>
        <p:spPr bwMode="auto">
          <a:xfrm rot="5619401">
            <a:off x="5969341" y="1032862"/>
            <a:ext cx="1018616" cy="2032884"/>
          </a:xfrm>
          <a:prstGeom prst="flowChartManualOperation">
            <a:avLst/>
          </a:prstGeom>
          <a:solidFill>
            <a:schemeClr val="bg1">
              <a:lumMod val="75000"/>
            </a:schemeClr>
          </a:solidFill>
          <a:ln w="76200">
            <a:solidFill>
              <a:srgbClr val="000000"/>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altLang="pt-PT" sz="1800" b="0" i="0" u="none" strike="noStrike" kern="0" cap="none" spc="0" normalizeH="0" baseline="0" noProof="0" smtClean="0">
              <a:ln>
                <a:noFill/>
              </a:ln>
              <a:solidFill>
                <a:srgbClr val="000000"/>
              </a:solidFill>
              <a:effectLst/>
              <a:uLnTx/>
              <a:uFillTx/>
              <a:latin typeface="Arial" pitchFamily="34" charset="0"/>
            </a:endParaRPr>
          </a:p>
        </p:txBody>
      </p:sp>
      <p:sp>
        <p:nvSpPr>
          <p:cNvPr id="13" name="WordArt 16"/>
          <p:cNvSpPr>
            <a:spLocks noChangeArrowheads="1" noChangeShapeType="1" noTextEdit="1"/>
          </p:cNvSpPr>
          <p:nvPr/>
        </p:nvSpPr>
        <p:spPr bwMode="auto">
          <a:xfrm rot="19429037">
            <a:off x="2945583" y="3234528"/>
            <a:ext cx="2207020" cy="59880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C000"/>
                </a:solidFill>
                <a:latin typeface="Arial Black"/>
              </a:rPr>
              <a:t>ARTISITCOS </a:t>
            </a:r>
          </a:p>
          <a:p>
            <a:pPr algn="ctr" eaLnBrk="0" fontAlgn="base" hangingPunct="0">
              <a:spcBef>
                <a:spcPct val="0"/>
              </a:spcBef>
              <a:spcAft>
                <a:spcPct val="0"/>
              </a:spcAft>
            </a:pPr>
            <a:r>
              <a:rPr lang="pt-PT" sz="3600" kern="10" dirty="0" smtClean="0">
                <a:solidFill>
                  <a:srgbClr val="FFC000"/>
                </a:solidFill>
                <a:latin typeface="Arial Black"/>
              </a:rPr>
              <a:t>ESPECIALIZADOS</a:t>
            </a:r>
          </a:p>
        </p:txBody>
      </p:sp>
      <p:sp>
        <p:nvSpPr>
          <p:cNvPr id="14" name="WordArt 16"/>
          <p:cNvSpPr>
            <a:spLocks noChangeArrowheads="1" noChangeShapeType="1" noTextEdit="1"/>
          </p:cNvSpPr>
          <p:nvPr/>
        </p:nvSpPr>
        <p:spPr bwMode="auto">
          <a:xfrm rot="427046">
            <a:off x="5621432" y="1798471"/>
            <a:ext cx="1768140" cy="5706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0" fontAlgn="base" hangingPunct="0">
              <a:spcBef>
                <a:spcPct val="0"/>
              </a:spcBef>
              <a:spcAft>
                <a:spcPct val="0"/>
              </a:spcAft>
            </a:pPr>
            <a:r>
              <a:rPr lang="pt-PT" sz="3600" kern="10" dirty="0" smtClean="0">
                <a:solidFill>
                  <a:srgbClr val="FF0000"/>
                </a:solidFill>
                <a:latin typeface="Arial Black"/>
              </a:rPr>
              <a:t>PLANOS PRÓPRIOS</a:t>
            </a:r>
          </a:p>
        </p:txBody>
      </p:sp>
    </p:spTree>
    <p:extLst>
      <p:ext uri="{BB962C8B-B14F-4D97-AF65-F5344CB8AC3E}">
        <p14:creationId xmlns:p14="http://schemas.microsoft.com/office/powerpoint/2010/main" val="425029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031875" y="115888"/>
            <a:ext cx="6696075" cy="788987"/>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6">
                    <a:lumMod val="75000"/>
                  </a:schemeClr>
                </a:solidFill>
                <a:latin typeface="Arial Black"/>
              </a:rPr>
              <a:t>TÉCNICO </a:t>
            </a:r>
          </a:p>
          <a:p>
            <a:pPr algn="ctr"/>
            <a:r>
              <a:rPr lang="pt-PT" sz="3200" kern="10" dirty="0">
                <a:ln w="9525">
                  <a:solidFill>
                    <a:schemeClr val="tx1"/>
                  </a:solidFill>
                  <a:round/>
                  <a:headEnd/>
                  <a:tailEnd/>
                </a:ln>
                <a:solidFill>
                  <a:schemeClr val="accent6">
                    <a:lumMod val="75000"/>
                  </a:schemeClr>
                </a:solidFill>
                <a:latin typeface="Arial Black"/>
              </a:rPr>
              <a:t>DE AÇÃO EDUCATIVA</a:t>
            </a:r>
          </a:p>
        </p:txBody>
      </p:sp>
      <p:sp>
        <p:nvSpPr>
          <p:cNvPr id="2355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199170145"/>
              </p:ext>
            </p:extLst>
          </p:nvPr>
        </p:nvGraphicFramePr>
        <p:xfrm>
          <a:off x="179388" y="1052513"/>
          <a:ext cx="5616576" cy="5126784"/>
        </p:xfrm>
        <a:graphic>
          <a:graphicData uri="http://schemas.openxmlformats.org/drawingml/2006/table">
            <a:tbl>
              <a:tblPr/>
              <a:tblGrid>
                <a:gridCol w="1302124"/>
                <a:gridCol w="2658440"/>
                <a:gridCol w="504056"/>
                <a:gridCol w="1151956"/>
              </a:tblGrid>
              <a:tr h="518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 </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7" marR="91437" marT="45717" marB="4571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1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0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Sociologia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3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6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7" marR="91437"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 Infantil</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2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Expressões Plástica e Dramática</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99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de Inclusão</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5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Modelos e Técnicas Pedagógicas</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7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7" marR="91437"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7" marR="91437"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02" name="Text Box 55"/>
          <p:cNvSpPr txBox="1">
            <a:spLocks noChangeArrowheads="1"/>
          </p:cNvSpPr>
          <p:nvPr/>
        </p:nvSpPr>
        <p:spPr bwMode="auto">
          <a:xfrm>
            <a:off x="5940152" y="1601445"/>
            <a:ext cx="288032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p>
          <a:p>
            <a:pPr algn="just">
              <a:spcBef>
                <a:spcPct val="50000"/>
              </a:spcBef>
            </a:pPr>
            <a:r>
              <a:rPr lang="pt-PT" altLang="pt-PT" sz="1200" dirty="0">
                <a:latin typeface="Comic Sans MS" pitchFamily="66" charset="0"/>
              </a:rPr>
              <a:t>     </a:t>
            </a:r>
            <a:r>
              <a:rPr lang="pt-PT" altLang="pt-PT" sz="1200" dirty="0" smtClean="0">
                <a:latin typeface="Comic Sans MS" pitchFamily="66" charset="0"/>
              </a:rPr>
              <a:t>           </a:t>
            </a:r>
            <a:r>
              <a:rPr lang="pt-PT" altLang="pt-PT" sz="1400" dirty="0" smtClean="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Ação Educativa</a:t>
            </a:r>
            <a:r>
              <a:rPr lang="pt-PT" altLang="pt-PT" sz="1400" dirty="0" smtClean="0">
                <a:solidFill>
                  <a:schemeClr val="tx2"/>
                </a:solidFill>
                <a:latin typeface="Calibri" panose="020F0502020204030204" pitchFamily="34" charset="0"/>
              </a:rPr>
              <a:t>  </a:t>
            </a:r>
            <a:r>
              <a:rPr lang="pt-PT" altLang="pt-PT" sz="1400" dirty="0">
                <a:solidFill>
                  <a:schemeClr val="tx2"/>
                </a:solidFill>
                <a:latin typeface="Calibri" panose="020F0502020204030204" pitchFamily="34" charset="0"/>
              </a:rPr>
              <a:t>é o profissional qualificado para cuidar de crianças, incluindo crianças com necessidades específicas de educação.</a:t>
            </a:r>
            <a:endParaRPr lang="pt-PT" altLang="pt-PT" sz="1400" b="1" dirty="0">
              <a:solidFill>
                <a:schemeClr val="tx2"/>
              </a:solidFill>
              <a:latin typeface="Calibri" panose="020F0502020204030204" pitchFamily="34"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113729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WordArt 4"/>
          <p:cNvSpPr>
            <a:spLocks noChangeArrowheads="1" noChangeShapeType="1" noTextEdit="1"/>
          </p:cNvSpPr>
          <p:nvPr/>
        </p:nvSpPr>
        <p:spPr bwMode="auto">
          <a:xfrm>
            <a:off x="323850" y="115888"/>
            <a:ext cx="8459788" cy="72072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smtClean="0">
                <a:ln w="9525">
                  <a:solidFill>
                    <a:schemeClr val="tx1"/>
                  </a:solidFill>
                  <a:round/>
                  <a:headEnd/>
                  <a:tailEnd/>
                </a:ln>
                <a:solidFill>
                  <a:schemeClr val="accent6">
                    <a:lumMod val="75000"/>
                  </a:schemeClr>
                </a:solidFill>
                <a:latin typeface="Arial Black"/>
              </a:rPr>
              <a:t>TÉCNICO </a:t>
            </a:r>
            <a:r>
              <a:rPr lang="pt-PT" sz="3200" kern="10" dirty="0">
                <a:ln w="9525">
                  <a:solidFill>
                    <a:schemeClr val="tx1"/>
                  </a:solidFill>
                  <a:round/>
                  <a:headEnd/>
                  <a:tailEnd/>
                </a:ln>
                <a:solidFill>
                  <a:schemeClr val="accent6">
                    <a:lumMod val="75000"/>
                  </a:schemeClr>
                </a:solidFill>
                <a:latin typeface="Arial Black"/>
              </a:rPr>
              <a:t>de Informática – Sistemas</a:t>
            </a:r>
          </a:p>
        </p:txBody>
      </p:sp>
      <p:sp>
        <p:nvSpPr>
          <p:cNvPr id="2560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3716" name="Group 68"/>
          <p:cNvGraphicFramePr>
            <a:graphicFrameLocks noGrp="1"/>
          </p:cNvGraphicFramePr>
          <p:nvPr>
            <p:extLst>
              <p:ext uri="{D42A27DB-BD31-4B8C-83A1-F6EECF244321}">
                <p14:modId xmlns:p14="http://schemas.microsoft.com/office/powerpoint/2010/main" val="3749551755"/>
              </p:ext>
            </p:extLst>
          </p:nvPr>
        </p:nvGraphicFramePr>
        <p:xfrm>
          <a:off x="827088" y="981075"/>
          <a:ext cx="4752975" cy="5698986"/>
        </p:xfrm>
        <a:graphic>
          <a:graphicData uri="http://schemas.openxmlformats.org/drawingml/2006/table">
            <a:tbl>
              <a:tblPr/>
              <a:tblGrid>
                <a:gridCol w="1224632"/>
                <a:gridCol w="2160240"/>
                <a:gridCol w="440771"/>
                <a:gridCol w="927332"/>
              </a:tblGrid>
              <a:tr h="51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9" marR="91439"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6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1025</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 Empresa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28100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Sistemas Operativos e Aplicações</a:t>
                      </a:r>
                      <a:endParaRPr lang="pt-PT" sz="1200" dirty="0">
                        <a:solidFill>
                          <a:schemeClr val="tx2"/>
                        </a:solidFill>
                        <a:latin typeface="+mj-lt"/>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895">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Arquitetura de Computadores e  redes</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r>
                        <a:rPr kumimoji="0" lang="pt-PT" sz="1200" b="0" i="0" u="none" strike="noStrike" cap="none" normalizeH="0" baseline="0" dirty="0" smtClean="0">
                          <a:ln>
                            <a:noFill/>
                          </a:ln>
                          <a:solidFill>
                            <a:schemeClr val="tx2"/>
                          </a:solidFill>
                          <a:effectLst/>
                          <a:latin typeface="Comic Sans MS" pitchFamily="66" charset="0"/>
                        </a:rPr>
                        <a:t>Linguagens de Programação</a:t>
                      </a:r>
                      <a:endParaRPr lang="pt-PT" sz="1200" dirty="0">
                        <a:solidFill>
                          <a:schemeClr val="tx2"/>
                        </a:solidFill>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8" name="Text Box 55"/>
          <p:cNvSpPr txBox="1">
            <a:spLocks noChangeArrowheads="1"/>
          </p:cNvSpPr>
          <p:nvPr/>
        </p:nvSpPr>
        <p:spPr bwMode="auto">
          <a:xfrm>
            <a:off x="5868144" y="1340768"/>
            <a:ext cx="2808312"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smtClean="0">
                <a:solidFill>
                  <a:schemeClr val="tx2"/>
                </a:solidFill>
                <a:latin typeface="+mn-lt"/>
              </a:rPr>
              <a:t>Técnico de Informática - </a:t>
            </a:r>
            <a:r>
              <a:rPr lang="pt-PT" altLang="pt-PT" sz="1400" b="1" dirty="0">
                <a:solidFill>
                  <a:schemeClr val="tx2"/>
                </a:solidFill>
                <a:latin typeface="+mn-lt"/>
              </a:rPr>
              <a:t>Sistemas </a:t>
            </a:r>
            <a:r>
              <a:rPr lang="pt-PT" altLang="pt-PT" sz="1400" dirty="0">
                <a:solidFill>
                  <a:schemeClr val="tx2"/>
                </a:solidFill>
                <a:latin typeface="+mn-lt"/>
              </a:rPr>
              <a:t>é um profissional qualificado </a:t>
            </a:r>
            <a:r>
              <a:rPr lang="pt-PT" altLang="pt-PT" sz="1400" dirty="0" smtClean="0">
                <a:solidFill>
                  <a:schemeClr val="tx2"/>
                </a:solidFill>
                <a:latin typeface="+mn-lt"/>
              </a:rPr>
              <a:t>apto a efetuar a instalação, configuração e a manutenção de ferramentas, equipamentos e sistemas informáticos, suportados em diferentes plataformas e sistemas operativos, e proceder à gestão e administração de base de dados e ao desenvolvimento de software, assegurando a otimização do seu funcionamento e respeitando as normas de segurança, higiene e saúde no trabalho e de proteção do ambiente.</a:t>
            </a:r>
          </a:p>
          <a:p>
            <a:pPr algn="just">
              <a:spcBef>
                <a:spcPct val="50000"/>
              </a:spcBef>
            </a:pPr>
            <a:endParaRPr lang="pt-PT" altLang="pt-PT" sz="1400" b="1" dirty="0">
              <a:solidFill>
                <a:srgbClr val="0000FF"/>
              </a:solidFill>
              <a:latin typeface="+mn-lt"/>
            </a:endParaRPr>
          </a:p>
          <a:p>
            <a:pPr algn="ctr">
              <a:spcBef>
                <a:spcPct val="50000"/>
              </a:spcBef>
            </a:pPr>
            <a:r>
              <a:rPr lang="pt-PT" altLang="pt-PT" sz="1400" b="1" dirty="0">
                <a:solidFill>
                  <a:schemeClr val="tx2"/>
                </a:solidFill>
                <a:latin typeface="Comic Sans MS" pitchFamily="66" charset="0"/>
              </a:rPr>
              <a:t>       Escola Secundária Madeira Torres</a:t>
            </a:r>
            <a:endParaRPr lang="pt-PT" altLang="pt-PT" sz="1400"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07067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ppt_x"/>
                                          </p:val>
                                        </p:tav>
                                        <p:tav tm="100000">
                                          <p:val>
                                            <p:strVal val="#ppt_x"/>
                                          </p:val>
                                        </p:tav>
                                      </p:tavLst>
                                    </p:anim>
                                    <p:anim calcmode="lin" valueType="num">
                                      <p:cBhvr additive="base">
                                        <p:cTn id="8" dur="500" fill="hold"/>
                                        <p:tgtEl>
                                          <p:spTgt spid="283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WordArt 4"/>
          <p:cNvSpPr>
            <a:spLocks noChangeArrowheads="1" noChangeShapeType="1" noTextEdit="1"/>
          </p:cNvSpPr>
          <p:nvPr/>
        </p:nvSpPr>
        <p:spPr bwMode="auto">
          <a:xfrm>
            <a:off x="323850" y="115888"/>
            <a:ext cx="8459788" cy="72072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6">
                    <a:lumMod val="75000"/>
                  </a:schemeClr>
                </a:solidFill>
                <a:latin typeface="Arial Black"/>
              </a:rPr>
              <a:t>TÉCNICO DE </a:t>
            </a:r>
          </a:p>
          <a:p>
            <a:pPr algn="ctr"/>
            <a:r>
              <a:rPr lang="pt-PT" sz="3200" kern="10" dirty="0">
                <a:ln w="9525">
                  <a:solidFill>
                    <a:schemeClr val="tx1"/>
                  </a:solidFill>
                  <a:round/>
                  <a:headEnd/>
                  <a:tailEnd/>
                </a:ln>
                <a:solidFill>
                  <a:schemeClr val="accent6">
                    <a:lumMod val="75000"/>
                  </a:schemeClr>
                </a:solidFill>
                <a:latin typeface="Arial Black"/>
              </a:rPr>
              <a:t>ELETRÓNICA, AUTOMAÇÃO E COMPUTADORES</a:t>
            </a:r>
          </a:p>
        </p:txBody>
      </p:sp>
      <p:sp>
        <p:nvSpPr>
          <p:cNvPr id="2560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3716" name="Group 68"/>
          <p:cNvGraphicFramePr>
            <a:graphicFrameLocks noGrp="1"/>
          </p:cNvGraphicFramePr>
          <p:nvPr>
            <p:extLst>
              <p:ext uri="{D42A27DB-BD31-4B8C-83A1-F6EECF244321}">
                <p14:modId xmlns:p14="http://schemas.microsoft.com/office/powerpoint/2010/main" val="3833438736"/>
              </p:ext>
            </p:extLst>
          </p:nvPr>
        </p:nvGraphicFramePr>
        <p:xfrm>
          <a:off x="827088" y="981075"/>
          <a:ext cx="4752975" cy="4940274"/>
        </p:xfrm>
        <a:graphic>
          <a:graphicData uri="http://schemas.openxmlformats.org/drawingml/2006/table">
            <a:tbl>
              <a:tblPr/>
              <a:tblGrid>
                <a:gridCol w="1224632"/>
                <a:gridCol w="2160240"/>
                <a:gridCol w="440771"/>
                <a:gridCol w="927332"/>
              </a:tblGrid>
              <a:tr h="51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9" marR="91439"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6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93">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L="91439" marR="91439"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Eletricidade e Eletrónica</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0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Aplicadas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89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Digitais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Automação e Computadores</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9" marR="91439"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9" marR="91439"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8" name="Text Box 55"/>
          <p:cNvSpPr txBox="1">
            <a:spLocks noChangeArrowheads="1"/>
          </p:cNvSpPr>
          <p:nvPr/>
        </p:nvSpPr>
        <p:spPr bwMode="auto">
          <a:xfrm>
            <a:off x="5796136" y="2071688"/>
            <a:ext cx="2954164"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Eletrónica, Automação e Computadores</a:t>
            </a:r>
            <a:r>
              <a:rPr lang="pt-PT" altLang="pt-PT" sz="1400" dirty="0">
                <a:solidFill>
                  <a:schemeClr val="tx2"/>
                </a:solidFill>
                <a:latin typeface="Calibri" panose="020F0502020204030204" pitchFamily="34" charset="0"/>
              </a:rPr>
              <a:t> é o profissional qualificado para efetuar a instalação, manutenção e reparação eletrónica, de automação e computadores.</a:t>
            </a:r>
            <a:endParaRPr lang="pt-PT" altLang="pt-PT" sz="1400" b="1" dirty="0">
              <a:solidFill>
                <a:schemeClr val="tx2"/>
              </a:solidFill>
              <a:latin typeface="Calibri" panose="020F0502020204030204" pitchFamily="34" charset="0"/>
            </a:endParaRPr>
          </a:p>
          <a:p>
            <a:pPr algn="ctr">
              <a:spcBef>
                <a:spcPct val="50000"/>
              </a:spcBef>
            </a:pPr>
            <a:r>
              <a:rPr lang="pt-PT" altLang="pt-PT" sz="1400" b="1" dirty="0">
                <a:solidFill>
                  <a:srgbClr val="0000FF"/>
                </a:solidFill>
                <a:latin typeface="Comic Sans MS" pitchFamily="66" charset="0"/>
              </a:rPr>
              <a:t>      </a:t>
            </a:r>
          </a:p>
          <a:p>
            <a:pPr algn="ctr">
              <a:spcBef>
                <a:spcPct val="50000"/>
              </a:spcBef>
            </a:pPr>
            <a:r>
              <a:rPr lang="pt-PT" altLang="pt-PT" sz="1400" b="1" dirty="0">
                <a:solidFill>
                  <a:schemeClr val="tx2"/>
                </a:solidFill>
                <a:latin typeface="Comic Sans MS" pitchFamily="66" charset="0"/>
              </a:rPr>
              <a:t>       Escola Secundária Madeira Torres</a:t>
            </a:r>
            <a:endParaRPr lang="pt-PT" altLang="pt-PT" sz="1400" dirty="0">
              <a:solidFill>
                <a:schemeClr val="tx2"/>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4248646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ppt_x"/>
                                          </p:val>
                                        </p:tav>
                                        <p:tav tm="100000">
                                          <p:val>
                                            <p:strVal val="#ppt_x"/>
                                          </p:val>
                                        </p:tav>
                                      </p:tavLst>
                                    </p:anim>
                                    <p:anim calcmode="lin" valueType="num">
                                      <p:cBhvr additive="base">
                                        <p:cTn id="8" dur="500" fill="hold"/>
                                        <p:tgtEl>
                                          <p:spTgt spid="283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539750" y="115888"/>
            <a:ext cx="8247063" cy="865187"/>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chemeClr val="accent6">
                    <a:lumMod val="75000"/>
                  </a:schemeClr>
                </a:solidFill>
                <a:latin typeface="Arial Black"/>
              </a:rPr>
              <a:t>TÉCNICO DE INFORMAÇÃO E ANIMAÇÃO TURÍSTICA</a:t>
            </a:r>
          </a:p>
        </p:txBody>
      </p:sp>
      <p:sp>
        <p:nvSpPr>
          <p:cNvPr id="2662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1428889381"/>
              </p:ext>
            </p:extLst>
          </p:nvPr>
        </p:nvGraphicFramePr>
        <p:xfrm>
          <a:off x="395288" y="1009650"/>
          <a:ext cx="5256212" cy="5444205"/>
        </p:xfrm>
        <a:graphic>
          <a:graphicData uri="http://schemas.openxmlformats.org/drawingml/2006/table">
            <a:tbl>
              <a:tblPr/>
              <a:tblGrid>
                <a:gridCol w="1199168"/>
                <a:gridCol w="2905536"/>
                <a:gridCol w="432048"/>
                <a:gridCol w="719460"/>
              </a:tblGrid>
              <a:tr h="5181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9" marR="91429" marT="45707" marB="45707"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a:t>
                      </a:r>
                      <a:r>
                        <a:rPr kumimoji="0" lang="pt-PT" sz="1000" b="0" i="0" u="none" strike="noStrike" cap="none" normalizeH="0" baseline="0" dirty="0" smtClean="0">
                          <a:ln>
                            <a:noFill/>
                          </a:ln>
                          <a:solidFill>
                            <a:schemeClr val="tx2"/>
                          </a:solidFill>
                          <a:effectLst/>
                          <a:latin typeface="Comic Sans MS" pitchFamily="66" charset="0"/>
                        </a:rPr>
                        <a:t>ou III</a:t>
                      </a:r>
                      <a:endParaRPr kumimoji="0" lang="pt-PT" sz="12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Geografia</a:t>
                      </a:r>
                      <a:endParaRPr kumimoji="0" lang="pt-PT" sz="1000" b="0" i="0" u="none" strike="noStrike" cap="none" normalizeH="0" baseline="0" dirty="0" smtClean="0">
                        <a:ln>
                          <a:noFill/>
                        </a:ln>
                        <a:solidFill>
                          <a:schemeClr val="tx2"/>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29" marR="91429"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Língua Estrangeira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1275</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Turismo e  Informação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Técnicas de Comunicação em Acolhimento Turístico</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Técnicas em Informação e Animação Turística</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9" marR="91429"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9" marR="91429"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4" name="Text Box 55"/>
          <p:cNvSpPr txBox="1">
            <a:spLocks noChangeArrowheads="1"/>
          </p:cNvSpPr>
          <p:nvPr/>
        </p:nvSpPr>
        <p:spPr bwMode="auto">
          <a:xfrm>
            <a:off x="5795963" y="1903413"/>
            <a:ext cx="280828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Informação e Animação Turística </a:t>
            </a:r>
            <a:r>
              <a:rPr lang="pt-PT" altLang="pt-PT" sz="1400" dirty="0">
                <a:solidFill>
                  <a:schemeClr val="tx2"/>
                </a:solidFill>
                <a:latin typeface="Calibri" panose="020F0502020204030204" pitchFamily="34" charset="0"/>
              </a:rPr>
              <a:t>é o profissional   qualificado que presta informações, promove e comercializa produtos e serviços turísticos, assim como, efetua o atendimento e a receção de clientes.</a:t>
            </a:r>
          </a:p>
          <a:p>
            <a:pPr>
              <a:spcBef>
                <a:spcPct val="50000"/>
              </a:spcBef>
            </a:pPr>
            <a:endParaRPr lang="pt-PT" altLang="pt-PT" sz="12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Madeira Torres</a:t>
            </a: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47847840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1331913" y="188913"/>
            <a:ext cx="7162800" cy="719137"/>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6">
                    <a:lumMod val="75000"/>
                  </a:schemeClr>
                </a:solidFill>
                <a:latin typeface="Arial Black"/>
              </a:rPr>
              <a:t>TÉCNICO DE  DESPORTO</a:t>
            </a:r>
          </a:p>
        </p:txBody>
      </p:sp>
      <p:sp>
        <p:nvSpPr>
          <p:cNvPr id="2765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extLst>
              <p:ext uri="{D42A27DB-BD31-4B8C-83A1-F6EECF244321}">
                <p14:modId xmlns:p14="http://schemas.microsoft.com/office/powerpoint/2010/main" val="2562476018"/>
              </p:ext>
            </p:extLst>
          </p:nvPr>
        </p:nvGraphicFramePr>
        <p:xfrm>
          <a:off x="179388" y="1041400"/>
          <a:ext cx="5256212" cy="5365715"/>
        </p:xfrm>
        <a:graphic>
          <a:graphicData uri="http://schemas.openxmlformats.org/drawingml/2006/table">
            <a:tbl>
              <a:tblPr/>
              <a:tblGrid>
                <a:gridCol w="1349138"/>
                <a:gridCol w="2755442"/>
                <a:gridCol w="400760"/>
                <a:gridCol w="750872"/>
              </a:tblGrid>
              <a:tr h="731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32" marR="91432" marT="45716" marB="4571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0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9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Estudo do Movimento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29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kern="1200" dirty="0" smtClean="0">
                          <a:solidFill>
                            <a:schemeClr val="tx2"/>
                          </a:solidFill>
                          <a:latin typeface="Comic Sans MS" pitchFamily="66" charset="0"/>
                          <a:ea typeface="+mn-ea"/>
                          <a:cs typeface="+mn-cs"/>
                        </a:rPr>
                        <a:t>Metodologia e Didática do Desporto</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Desportos Coletivos e Individuais</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Atividades de Ginásio, Saúde e Bem Estar</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4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chemeClr val="tx2"/>
                          </a:solidFill>
                          <a:latin typeface="Comic Sans MS" pitchFamily="66" charset="0"/>
                          <a:ea typeface="+mn-ea"/>
                          <a:cs typeface="+mn-cs"/>
                        </a:rPr>
                        <a:t>Exploração da Natureza</a:t>
                      </a:r>
                      <a:endParaRPr kumimoji="0" lang="pt-PT" sz="1200" b="0" i="0" u="none" strike="noStrike" cap="none" normalizeH="0" baseline="0" dirty="0" smtClean="0">
                        <a:ln>
                          <a:noFill/>
                        </a:ln>
                        <a:solidFill>
                          <a:schemeClr val="tx2"/>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a:t>
                      </a: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32" marR="9143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98" name="Text Box 55"/>
          <p:cNvSpPr txBox="1">
            <a:spLocks noChangeArrowheads="1"/>
          </p:cNvSpPr>
          <p:nvPr/>
        </p:nvSpPr>
        <p:spPr bwMode="auto">
          <a:xfrm>
            <a:off x="5508104" y="1593562"/>
            <a:ext cx="3240360"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a:t>
            </a:r>
            <a:r>
              <a:rPr lang="pt-PT" altLang="pt-PT" sz="1400" dirty="0">
                <a:solidFill>
                  <a:schemeClr val="tx2"/>
                </a:solidFill>
                <a:latin typeface="+mn-lt"/>
              </a:rPr>
              <a:t>O </a:t>
            </a:r>
            <a:r>
              <a:rPr lang="pt-PT" altLang="pt-PT" sz="1400" b="1" dirty="0">
                <a:solidFill>
                  <a:schemeClr val="tx2"/>
                </a:solidFill>
                <a:latin typeface="+mn-lt"/>
              </a:rPr>
              <a:t>Técnico de Desporto</a:t>
            </a:r>
            <a:r>
              <a:rPr lang="pt-PT" altLang="pt-PT" sz="1400" dirty="0">
                <a:solidFill>
                  <a:schemeClr val="tx2"/>
                </a:solidFill>
                <a:latin typeface="+mn-lt"/>
              </a:rPr>
              <a:t>  participa no planeamento, na organização e no desenvolvimento do treino de modalidades desportivas, individuais e coletivas. Organiza e dinamiza atividades físicas e desportivas em contexto de ocupação de tempos livres, animação e lazer.</a:t>
            </a:r>
          </a:p>
          <a:p>
            <a:pPr algn="just">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Madeira </a:t>
            </a:r>
            <a:r>
              <a:rPr lang="pt-PT" altLang="pt-PT" sz="1400" b="1" dirty="0" smtClean="0">
                <a:solidFill>
                  <a:schemeClr val="tx2"/>
                </a:solidFill>
                <a:latin typeface="Comic Sans MS" pitchFamily="66" charset="0"/>
              </a:rPr>
              <a:t>Torres</a:t>
            </a:r>
          </a:p>
          <a:p>
            <a:pPr algn="ctr">
              <a:spcBef>
                <a:spcPct val="50000"/>
              </a:spcBef>
            </a:pPr>
            <a:r>
              <a:rPr lang="pt-PT" altLang="pt-PT" sz="1400" b="1" dirty="0" smtClean="0">
                <a:solidFill>
                  <a:schemeClr val="tx2"/>
                </a:solidFill>
                <a:latin typeface="Comic Sans MS" pitchFamily="66" charset="0"/>
              </a:rPr>
              <a:t>        Escola Secundária Henriques Nogueira</a:t>
            </a:r>
            <a:endParaRPr lang="pt-PT" altLang="pt-PT" sz="1400" b="1" dirty="0">
              <a:solidFill>
                <a:schemeClr val="tx2"/>
              </a:solidFill>
              <a:latin typeface="Comic Sans MS" pitchFamily="66" charset="0"/>
            </a:endParaRPr>
          </a:p>
          <a:p>
            <a:pPr algn="ctr">
              <a:spcBef>
                <a:spcPct val="50000"/>
              </a:spcBef>
            </a:pPr>
            <a:endParaRPr lang="pt-PT" altLang="pt-PT" sz="1400" b="1" dirty="0">
              <a:solidFill>
                <a:schemeClr val="tx2"/>
              </a:solidFill>
              <a:latin typeface="Comic Sans MS" pitchFamily="66" charset="0"/>
            </a:endParaRPr>
          </a:p>
          <a:p>
            <a:pPr>
              <a:spcBef>
                <a:spcPct val="50000"/>
              </a:spcBef>
            </a:pPr>
            <a:endParaRPr lang="pt-PT" altLang="pt-PT" sz="1000" dirty="0">
              <a:solidFill>
                <a:srgbClr val="00FF00"/>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69486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WordArt 4"/>
          <p:cNvSpPr>
            <a:spLocks noChangeArrowheads="1" noChangeShapeType="1" noTextEdit="1"/>
          </p:cNvSpPr>
          <p:nvPr/>
        </p:nvSpPr>
        <p:spPr bwMode="auto">
          <a:xfrm>
            <a:off x="323850" y="333375"/>
            <a:ext cx="8459788" cy="503238"/>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chemeClr val="accent6">
                    <a:lumMod val="75000"/>
                  </a:schemeClr>
                </a:solidFill>
                <a:latin typeface="Arial Black"/>
              </a:rPr>
              <a:t>TÉCNICO DE DESIGN </a:t>
            </a:r>
            <a:r>
              <a:rPr lang="pt-PT" sz="3200" kern="10" dirty="0" smtClean="0">
                <a:ln w="9525">
                  <a:solidFill>
                    <a:srgbClr val="000000"/>
                  </a:solidFill>
                  <a:round/>
                  <a:headEnd/>
                  <a:tailEnd/>
                </a:ln>
                <a:solidFill>
                  <a:schemeClr val="accent6">
                    <a:lumMod val="75000"/>
                  </a:schemeClr>
                </a:solidFill>
                <a:latin typeface="Arial Black"/>
              </a:rPr>
              <a:t>DE COMUNICAÇÃO GRÁFICA</a:t>
            </a:r>
            <a:endParaRPr lang="pt-PT" sz="3200" kern="10" dirty="0">
              <a:ln w="9525">
                <a:solidFill>
                  <a:srgbClr val="000000"/>
                </a:solidFill>
                <a:round/>
                <a:headEnd/>
                <a:tailEnd/>
              </a:ln>
              <a:solidFill>
                <a:schemeClr val="accent6">
                  <a:lumMod val="75000"/>
                </a:schemeClr>
              </a:solidFill>
              <a:latin typeface="Arial Black"/>
            </a:endParaRPr>
          </a:p>
        </p:txBody>
      </p:sp>
      <p:sp>
        <p:nvSpPr>
          <p:cNvPr id="2969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50974" name="Group 94"/>
          <p:cNvGraphicFramePr>
            <a:graphicFrameLocks noGrp="1"/>
          </p:cNvGraphicFramePr>
          <p:nvPr>
            <p:extLst>
              <p:ext uri="{D42A27DB-BD31-4B8C-83A1-F6EECF244321}">
                <p14:modId xmlns:p14="http://schemas.microsoft.com/office/powerpoint/2010/main" val="2152803959"/>
              </p:ext>
            </p:extLst>
          </p:nvPr>
        </p:nvGraphicFramePr>
        <p:xfrm>
          <a:off x="827088" y="1125538"/>
          <a:ext cx="4535487" cy="4846642"/>
        </p:xfrm>
        <a:graphic>
          <a:graphicData uri="http://schemas.openxmlformats.org/drawingml/2006/table">
            <a:tbl>
              <a:tblPr/>
              <a:tblGrid>
                <a:gridCol w="1224632"/>
                <a:gridCol w="1800200"/>
                <a:gridCol w="495376"/>
                <a:gridCol w="1015279"/>
              </a:tblGrid>
              <a:tr h="5181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1" marB="45711"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 II </a:t>
                      </a:r>
                      <a:r>
                        <a:rPr kumimoji="0" lang="pt-PT" sz="1000" b="0" i="0" u="none" strike="noStrike" cap="none" normalizeH="0" baseline="0" dirty="0" smtClean="0">
                          <a:ln>
                            <a:noFill/>
                          </a:ln>
                          <a:solidFill>
                            <a:schemeClr val="tx2"/>
                          </a:solidFill>
                          <a:effectLst/>
                          <a:latin typeface="Comic Sans MS" pitchFamily="66" charset="0"/>
                        </a:rPr>
                        <a:t> ou </a:t>
                      </a:r>
                      <a:r>
                        <a:rPr kumimoji="0" lang="pt-PT" sz="1000" b="1" i="0" u="none" strike="noStrike" cap="none" normalizeH="0" baseline="0" dirty="0" smtClean="0">
                          <a:ln>
                            <a:noFill/>
                          </a:ln>
                          <a:solidFill>
                            <a:schemeClr val="tx2"/>
                          </a:solidFill>
                          <a:effectLst/>
                          <a:latin typeface="Comic Sans MS" pitchFamily="66" charset="0"/>
                        </a:rPr>
                        <a:t>III</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2">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Geometria Descritiva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das Artes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Desenho e Comunicação Visual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Design Gráfico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Oficina Gráfica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41" name="Text Box 55"/>
          <p:cNvSpPr txBox="1">
            <a:spLocks noChangeArrowheads="1"/>
          </p:cNvSpPr>
          <p:nvPr/>
        </p:nvSpPr>
        <p:spPr bwMode="auto">
          <a:xfrm>
            <a:off x="5868143" y="1268413"/>
            <a:ext cx="3025031"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just"/>
            <a:r>
              <a:rPr lang="pt-PT" altLang="pt-PT" sz="1400" dirty="0">
                <a:solidFill>
                  <a:schemeClr val="tx2"/>
                </a:solidFill>
                <a:latin typeface="+mj-lt"/>
              </a:rPr>
              <a:t>O </a:t>
            </a:r>
            <a:r>
              <a:rPr lang="pt-PT" altLang="pt-PT" sz="1400" b="1" dirty="0">
                <a:solidFill>
                  <a:schemeClr val="tx2"/>
                </a:solidFill>
                <a:latin typeface="+mj-lt"/>
              </a:rPr>
              <a:t>Técnico de </a:t>
            </a:r>
            <a:r>
              <a:rPr lang="pt-PT" altLang="pt-PT" sz="1400" b="1" dirty="0" smtClean="0">
                <a:solidFill>
                  <a:schemeClr val="tx2"/>
                </a:solidFill>
                <a:latin typeface="+mj-lt"/>
              </a:rPr>
              <a:t>Design de Comunicação Gráfica </a:t>
            </a:r>
            <a:r>
              <a:rPr lang="pt-PT" altLang="pt-PT" sz="1400" dirty="0">
                <a:solidFill>
                  <a:schemeClr val="tx2"/>
                </a:solidFill>
                <a:latin typeface="+mj-lt"/>
              </a:rPr>
              <a:t>é o  profissional qualificado apto a conceber e </a:t>
            </a:r>
            <a:r>
              <a:rPr lang="pt-PT" altLang="pt-PT" sz="1400" dirty="0" err="1">
                <a:solidFill>
                  <a:schemeClr val="tx2"/>
                </a:solidFill>
                <a:latin typeface="+mj-lt"/>
              </a:rPr>
              <a:t>maquetizar</a:t>
            </a:r>
            <a:r>
              <a:rPr lang="pt-PT" altLang="pt-PT" sz="1400" dirty="0">
                <a:solidFill>
                  <a:schemeClr val="tx2"/>
                </a:solidFill>
                <a:latin typeface="+mj-lt"/>
              </a:rPr>
              <a:t> objetos gráficos </a:t>
            </a:r>
            <a:r>
              <a:rPr lang="pt-PT" altLang="pt-PT" sz="1400" dirty="0" err="1">
                <a:solidFill>
                  <a:schemeClr val="tx2"/>
                </a:solidFill>
                <a:latin typeface="+mj-lt"/>
              </a:rPr>
              <a:t>bi</a:t>
            </a:r>
            <a:r>
              <a:rPr lang="pt-PT" altLang="pt-PT" sz="1400" dirty="0">
                <a:solidFill>
                  <a:schemeClr val="tx2"/>
                </a:solidFill>
                <a:latin typeface="+mj-lt"/>
              </a:rPr>
              <a:t> e tridimensionais utilizando meios </a:t>
            </a:r>
            <a:r>
              <a:rPr lang="pt-PT" altLang="pt-PT" sz="1400" dirty="0" smtClean="0">
                <a:solidFill>
                  <a:schemeClr val="tx2"/>
                </a:solidFill>
                <a:latin typeface="+mj-lt"/>
              </a:rPr>
              <a:t>eletrónicos </a:t>
            </a:r>
            <a:r>
              <a:rPr lang="pt-PT" altLang="pt-PT" sz="1400" dirty="0">
                <a:solidFill>
                  <a:schemeClr val="tx2"/>
                </a:solidFill>
                <a:latin typeface="+mj-lt"/>
              </a:rPr>
              <a:t>e manuais, bem como preparar a arte final para a impressão e acompanhar os processos de pré-impressão e impressão.</a:t>
            </a:r>
          </a:p>
          <a:p>
            <a:endParaRPr lang="pt-PT" altLang="pt-PT" sz="1200" dirty="0">
              <a:latin typeface="Comic Sans MS" pitchFamily="66" charset="0"/>
            </a:endParaRPr>
          </a:p>
          <a:p>
            <a:pPr>
              <a:spcBef>
                <a:spcPct val="50000"/>
              </a:spcBef>
            </a:pPr>
            <a:endParaRPr lang="pt-PT" altLang="pt-PT" sz="14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endParaRPr lang="pt-PT" altLang="pt-PT" sz="1200" b="1" dirty="0">
              <a:solidFill>
                <a:schemeClr val="tx2"/>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0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20582652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additive="base">
                                        <p:cTn id="7" dur="500" fill="hold"/>
                                        <p:tgtEl>
                                          <p:spTgt spid="250884"/>
                                        </p:tgtEl>
                                        <p:attrNameLst>
                                          <p:attrName>ppt_x</p:attrName>
                                        </p:attrNameLst>
                                      </p:cBhvr>
                                      <p:tavLst>
                                        <p:tav tm="0">
                                          <p:val>
                                            <p:strVal val="#ppt_x"/>
                                          </p:val>
                                        </p:tav>
                                        <p:tav tm="100000">
                                          <p:val>
                                            <p:strVal val="#ppt_x"/>
                                          </p:val>
                                        </p:tav>
                                      </p:tavLst>
                                    </p:anim>
                                    <p:anim calcmode="lin" valueType="num">
                                      <p:cBhvr additive="base">
                                        <p:cTn id="8" dur="500" fill="hold"/>
                                        <p:tgtEl>
                                          <p:spTgt spid="2508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WordArt 4"/>
          <p:cNvSpPr>
            <a:spLocks noChangeArrowheads="1" noChangeShapeType="1" noTextEdit="1"/>
          </p:cNvSpPr>
          <p:nvPr/>
        </p:nvSpPr>
        <p:spPr bwMode="auto">
          <a:xfrm>
            <a:off x="539750" y="241300"/>
            <a:ext cx="8243888" cy="647700"/>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1"/>
                </a:solidFill>
                <a:latin typeface="Arial Black"/>
              </a:rPr>
              <a:t> </a:t>
            </a:r>
            <a:r>
              <a:rPr lang="pt-PT" sz="3200" kern="10" dirty="0" smtClean="0">
                <a:ln w="9525">
                  <a:solidFill>
                    <a:schemeClr val="tx1"/>
                  </a:solidFill>
                  <a:round/>
                  <a:headEnd/>
                  <a:tailEnd/>
                </a:ln>
                <a:solidFill>
                  <a:schemeClr val="accent6">
                    <a:lumMod val="75000"/>
                  </a:schemeClr>
                </a:solidFill>
                <a:latin typeface="Arial Black"/>
              </a:rPr>
              <a:t>TÉNICO DE GESTÃO E PROGRAMAÇÃO DE SISTEMAS INFORMÁTICOS  </a:t>
            </a:r>
            <a:endParaRPr lang="pt-PT" sz="3200" kern="10" dirty="0">
              <a:ln w="9525">
                <a:solidFill>
                  <a:schemeClr val="tx1"/>
                </a:solidFill>
                <a:round/>
                <a:headEnd/>
                <a:tailEnd/>
              </a:ln>
              <a:solidFill>
                <a:schemeClr val="accent6">
                  <a:lumMod val="75000"/>
                </a:schemeClr>
              </a:solidFill>
              <a:latin typeface="Arial Black"/>
            </a:endParaRPr>
          </a:p>
        </p:txBody>
      </p:sp>
      <p:sp>
        <p:nvSpPr>
          <p:cNvPr id="245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90878" name="Group 62"/>
          <p:cNvGraphicFramePr>
            <a:graphicFrameLocks noGrp="1"/>
          </p:cNvGraphicFramePr>
          <p:nvPr>
            <p:extLst>
              <p:ext uri="{D42A27DB-BD31-4B8C-83A1-F6EECF244321}">
                <p14:modId xmlns:p14="http://schemas.microsoft.com/office/powerpoint/2010/main" val="1401347745"/>
              </p:ext>
            </p:extLst>
          </p:nvPr>
        </p:nvGraphicFramePr>
        <p:xfrm>
          <a:off x="827088" y="1041400"/>
          <a:ext cx="4824412" cy="5645120"/>
        </p:xfrm>
        <a:graphic>
          <a:graphicData uri="http://schemas.openxmlformats.org/drawingml/2006/table">
            <a:tbl>
              <a:tblPr/>
              <a:tblGrid>
                <a:gridCol w="1252278"/>
                <a:gridCol w="2004334"/>
                <a:gridCol w="488300"/>
                <a:gridCol w="1079500"/>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L="91428" marR="91428"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6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4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Química </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L="91428" marR="914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Operativos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7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Arquitetura de Computadores</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Redes de Comunicação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Programação e Sistemas de Informação</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 Empresarial/Institucional</a:t>
                      </a: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L="91428" marR="914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L="91428" marR="914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21" name="Text Box 55"/>
          <p:cNvSpPr txBox="1">
            <a:spLocks noChangeArrowheads="1"/>
          </p:cNvSpPr>
          <p:nvPr/>
        </p:nvSpPr>
        <p:spPr bwMode="auto">
          <a:xfrm>
            <a:off x="5508104" y="1965325"/>
            <a:ext cx="327553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endParaRPr lang="pt-PT" altLang="pt-PT" sz="1200" dirty="0">
              <a:solidFill>
                <a:schemeClr val="bg2"/>
              </a:solidFill>
              <a:latin typeface="Comic Sans MS" pitchFamily="66" charset="0"/>
            </a:endParaRPr>
          </a:p>
          <a:p>
            <a:pPr algn="just">
              <a:spcBef>
                <a:spcPct val="50000"/>
              </a:spcBef>
            </a:pPr>
            <a:r>
              <a:rPr lang="pt-PT" altLang="pt-PT" sz="1200" dirty="0">
                <a:latin typeface="Comic Sans MS" pitchFamily="66" charset="0"/>
              </a:rPr>
              <a:t>	</a:t>
            </a: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Programador de Informática </a:t>
            </a:r>
            <a:r>
              <a:rPr lang="pt-PT" altLang="pt-PT" sz="1400" dirty="0">
                <a:solidFill>
                  <a:schemeClr val="tx2"/>
                </a:solidFill>
                <a:latin typeface="Calibri" panose="020F0502020204030204" pitchFamily="34" charset="0"/>
              </a:rPr>
              <a:t>é o profissional qualificado apto a </a:t>
            </a:r>
            <a:r>
              <a:rPr lang="pt-PT" altLang="pt-PT" sz="1400" dirty="0" smtClean="0">
                <a:solidFill>
                  <a:schemeClr val="tx2"/>
                </a:solidFill>
                <a:latin typeface="Calibri" panose="020F0502020204030204" pitchFamily="34" charset="0"/>
              </a:rPr>
              <a:t>realizar atividades de conceção, especificação, projeto, implementação, avaliação, suporte e manutenção de sistemas e de tecnologias de processamento e transmissão de dados e informações.</a:t>
            </a:r>
            <a:endParaRPr lang="pt-PT" altLang="pt-PT" sz="1400" dirty="0">
              <a:solidFill>
                <a:schemeClr val="tx2"/>
              </a:solidFill>
              <a:latin typeface="Calibri" panose="020F0502020204030204" pitchFamily="34" charset="0"/>
            </a:endParaRPr>
          </a:p>
          <a:p>
            <a:pPr algn="just">
              <a:spcBef>
                <a:spcPct val="50000"/>
              </a:spcBef>
            </a:pPr>
            <a:endParaRPr lang="pt-PT" altLang="pt-PT" sz="1200" dirty="0">
              <a:solidFill>
                <a:schemeClr val="tx2"/>
              </a:solidFill>
              <a:latin typeface="Comic Sans MS" pitchFamily="66" charset="0"/>
            </a:endParaRPr>
          </a:p>
          <a:p>
            <a:pPr algn="just">
              <a:spcBef>
                <a:spcPct val="50000"/>
              </a:spcBef>
            </a:pPr>
            <a:endParaRPr lang="pt-PT" altLang="pt-PT" sz="1200" dirty="0">
              <a:latin typeface="Comic Sans MS" pitchFamily="66" charset="0"/>
            </a:endParaRPr>
          </a:p>
          <a:p>
            <a:pPr algn="ctr">
              <a:spcBef>
                <a:spcPct val="50000"/>
              </a:spcBef>
            </a:pPr>
            <a:r>
              <a:rPr lang="pt-PT" altLang="pt-PT" sz="1400" b="1" dirty="0">
                <a:solidFill>
                  <a:srgbClr val="0000FF"/>
                </a:solidFill>
                <a:latin typeface="Comic Sans MS" pitchFamily="66" charset="0"/>
              </a:rPr>
              <a:t>	</a:t>
            </a:r>
            <a:r>
              <a:rPr lang="pt-PT" altLang="pt-PT" sz="1400" b="1" dirty="0">
                <a:solidFill>
                  <a:schemeClr val="tx2"/>
                </a:solidFill>
                <a:latin typeface="Comic Sans MS" pitchFamily="66" charset="0"/>
              </a:rPr>
              <a:t>Escola Secundária </a:t>
            </a:r>
            <a:r>
              <a:rPr lang="pt-PT" altLang="pt-PT" sz="1400" b="1" dirty="0" smtClean="0">
                <a:solidFill>
                  <a:schemeClr val="tx2"/>
                </a:solidFill>
                <a:latin typeface="Comic Sans MS" pitchFamily="66" charset="0"/>
              </a:rPr>
              <a:t>Henriques Nogueira</a:t>
            </a:r>
          </a:p>
          <a:p>
            <a:pPr algn="just">
              <a:spcBef>
                <a:spcPct val="50000"/>
              </a:spcBef>
            </a:pPr>
            <a:endParaRPr lang="pt-PT" altLang="pt-PT" sz="1400" b="1" dirty="0">
              <a:solidFill>
                <a:srgbClr val="0000FF"/>
              </a:solidFill>
              <a:latin typeface="Comic Sans MS" pitchFamily="66" charset="0"/>
            </a:endParaRPr>
          </a:p>
          <a:p>
            <a:pPr algn="just">
              <a:spcBef>
                <a:spcPct val="50000"/>
              </a:spcBef>
            </a:pPr>
            <a:endParaRPr lang="pt-PT" altLang="pt-PT" sz="1400" dirty="0">
              <a:latin typeface="Comic Sans MS" pitchFamily="66" charset="0"/>
            </a:endParaRPr>
          </a:p>
          <a:p>
            <a:pPr algn="just">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9689529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0820"/>
                                        </p:tgtEl>
                                        <p:attrNameLst>
                                          <p:attrName>style.visibility</p:attrName>
                                        </p:attrNameLst>
                                      </p:cBhvr>
                                      <p:to>
                                        <p:strVal val="visible"/>
                                      </p:to>
                                    </p:set>
                                    <p:anim calcmode="lin" valueType="num">
                                      <p:cBhvr additive="base">
                                        <p:cTn id="7" dur="500" fill="hold"/>
                                        <p:tgtEl>
                                          <p:spTgt spid="290820"/>
                                        </p:tgtEl>
                                        <p:attrNameLst>
                                          <p:attrName>ppt_x</p:attrName>
                                        </p:attrNameLst>
                                      </p:cBhvr>
                                      <p:tavLst>
                                        <p:tav tm="0">
                                          <p:val>
                                            <p:strVal val="#ppt_x"/>
                                          </p:val>
                                        </p:tav>
                                        <p:tav tm="100000">
                                          <p:val>
                                            <p:strVal val="#ppt_x"/>
                                          </p:val>
                                        </p:tav>
                                      </p:tavLst>
                                    </p:anim>
                                    <p:anim calcmode="lin" valueType="num">
                                      <p:cBhvr additive="base">
                                        <p:cTn id="8" dur="500" fill="hold"/>
                                        <p:tgtEl>
                                          <p:spTgt spid="2908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COMERCIAL</a:t>
            </a: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169210717"/>
              </p:ext>
            </p:extLst>
          </p:nvPr>
        </p:nvGraphicFramePr>
        <p:xfrm>
          <a:off x="827088" y="969963"/>
          <a:ext cx="4625976" cy="5256208"/>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Comercializar e Vender</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Organizar e Gerir a Empresa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no ponto de venda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Comunicar em Espanhol ou Francês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Comercial </a:t>
            </a:r>
            <a:r>
              <a:rPr lang="pt-PT" altLang="pt-PT" sz="1400" dirty="0">
                <a:solidFill>
                  <a:schemeClr val="tx2"/>
                </a:solidFill>
                <a:latin typeface="+mn-lt"/>
              </a:rPr>
              <a:t>é o profissional qualificado apto a organizar e planear a venda de produtos e/ou serviços em estabelecimentos comerciais, garantindo a satisfação dos clientes, tendo como </a:t>
            </a:r>
            <a:r>
              <a:rPr lang="pt-PT" altLang="pt-PT" sz="1400" dirty="0" smtClean="0">
                <a:solidFill>
                  <a:schemeClr val="tx2"/>
                </a:solidFill>
                <a:latin typeface="+mn-lt"/>
              </a:rPr>
              <a:t>objetivo </a:t>
            </a:r>
            <a:r>
              <a:rPr lang="pt-PT" altLang="pt-PT" sz="1400" dirty="0">
                <a:solidFill>
                  <a:schemeClr val="tx2"/>
                </a:solidFill>
                <a:latin typeface="+mn-lt"/>
              </a:rPr>
              <a:t>a sua fidelização.</a:t>
            </a: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Nogueira</a:t>
            </a: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3060996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WordArt 4"/>
          <p:cNvSpPr>
            <a:spLocks noChangeArrowheads="1" noChangeShapeType="1" noTextEdit="1"/>
          </p:cNvSpPr>
          <p:nvPr/>
        </p:nvSpPr>
        <p:spPr bwMode="auto">
          <a:xfrm>
            <a:off x="107950" y="116632"/>
            <a:ext cx="8964613" cy="864443"/>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chemeClr val="accent6">
                    <a:lumMod val="75000"/>
                  </a:schemeClr>
                </a:solidFill>
                <a:latin typeface="Arial Black"/>
              </a:rPr>
              <a:t>TÉCNICO DE </a:t>
            </a:r>
          </a:p>
          <a:p>
            <a:pPr algn="ctr"/>
            <a:r>
              <a:rPr lang="pt-PT" sz="3200" kern="10" dirty="0">
                <a:ln w="9525">
                  <a:solidFill>
                    <a:srgbClr val="000000"/>
                  </a:solidFill>
                  <a:round/>
                  <a:headEnd/>
                  <a:tailEnd/>
                </a:ln>
                <a:solidFill>
                  <a:schemeClr val="accent6">
                    <a:lumMod val="75000"/>
                  </a:schemeClr>
                </a:solidFill>
                <a:latin typeface="Arial Black"/>
              </a:rPr>
              <a:t>PROCESSAMENTO E CONTROLO DE QUALIDADE ALIMENTAR</a:t>
            </a:r>
          </a:p>
        </p:txBody>
      </p:sp>
      <p:sp>
        <p:nvSpPr>
          <p:cNvPr id="3277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48901" name="Group 69"/>
          <p:cNvGraphicFramePr>
            <a:graphicFrameLocks noGrp="1"/>
          </p:cNvGraphicFramePr>
          <p:nvPr>
            <p:extLst>
              <p:ext uri="{D42A27DB-BD31-4B8C-83A1-F6EECF244321}">
                <p14:modId xmlns:p14="http://schemas.microsoft.com/office/powerpoint/2010/main" val="4156271968"/>
              </p:ext>
            </p:extLst>
          </p:nvPr>
        </p:nvGraphicFramePr>
        <p:xfrm>
          <a:off x="785812" y="1132369"/>
          <a:ext cx="4535487" cy="5701300"/>
        </p:xfrm>
        <a:graphic>
          <a:graphicData uri="http://schemas.openxmlformats.org/drawingml/2006/table">
            <a:tbl>
              <a:tblPr/>
              <a:tblGrid>
                <a:gridCol w="1193900"/>
                <a:gridCol w="2046956"/>
                <a:gridCol w="432048"/>
                <a:gridCol w="862583"/>
              </a:tblGrid>
              <a:tr h="518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r>
                        <a:rPr kumimoji="0" lang="pt-PT" sz="1000" b="0" i="0" u="none" strike="noStrike" cap="none" normalizeH="0" baseline="0" dirty="0" smtClean="0">
                          <a:ln>
                            <a:noFill/>
                          </a:ln>
                          <a:solidFill>
                            <a:schemeClr val="tx2"/>
                          </a:solidFill>
                          <a:effectLst/>
                          <a:latin typeface="Comic Sans MS" pitchFamily="66" charset="0"/>
                        </a:rPr>
                        <a:t> </a:t>
                      </a:r>
                      <a:endParaRPr kumimoji="0" lang="pt-PT" sz="12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 </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Técnica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Microbiologia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Higiene e Segurança na Indústria Alimentar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Processamento Geral dos Alimentos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Controlo da Qualidade Alimentar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15" name="Text Box 55"/>
          <p:cNvSpPr txBox="1">
            <a:spLocks noChangeArrowheads="1"/>
          </p:cNvSpPr>
          <p:nvPr/>
        </p:nvSpPr>
        <p:spPr bwMode="auto">
          <a:xfrm>
            <a:off x="5362575" y="1916113"/>
            <a:ext cx="35306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Processamento e Controlo de Qualidade Alimentar </a:t>
            </a:r>
            <a:r>
              <a:rPr lang="pt-PT" altLang="pt-PT" sz="1400" dirty="0">
                <a:solidFill>
                  <a:schemeClr val="tx2"/>
                </a:solidFill>
                <a:latin typeface="+mj-lt"/>
              </a:rPr>
              <a:t>é o profissional qualificado para coordenar, organizar e executar as operações relativas ao processamento dos produtos alimentares, aplicando as técnicas e métodos analíticos e estatísticos no controlo total da qualidade dos géneros alimentícios frescos e transformados, sob os aspetos sensorial, </a:t>
            </a:r>
            <a:r>
              <a:rPr lang="pt-PT" altLang="pt-PT" sz="1400" dirty="0" smtClean="0">
                <a:solidFill>
                  <a:schemeClr val="tx2"/>
                </a:solidFill>
                <a:latin typeface="+mj-lt"/>
              </a:rPr>
              <a:t>higiénico- sanitário</a:t>
            </a:r>
            <a:r>
              <a:rPr lang="pt-PT" altLang="pt-PT" sz="1400" dirty="0">
                <a:solidFill>
                  <a:schemeClr val="tx2"/>
                </a:solidFill>
                <a:latin typeface="+mj-lt"/>
              </a:rPr>
              <a:t>, nutricional e legal.</a:t>
            </a: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r>
              <a:rPr lang="pt-PT" altLang="pt-PT" sz="1400" b="1" dirty="0">
                <a:solidFill>
                  <a:schemeClr val="tx2"/>
                </a:solidFill>
                <a:latin typeface="Comic Sans MS" pitchFamily="66" charset="0"/>
              </a:rPr>
              <a:t>Escola Secundária Henriques Nogueira</a:t>
            </a: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endParaRPr lang="pt-PT" altLang="pt-PT" sz="1000" dirty="0"/>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26849150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8836"/>
                                        </p:tgtEl>
                                        <p:attrNameLst>
                                          <p:attrName>style.visibility</p:attrName>
                                        </p:attrNameLst>
                                      </p:cBhvr>
                                      <p:to>
                                        <p:strVal val="visible"/>
                                      </p:to>
                                    </p:set>
                                    <p:anim calcmode="lin" valueType="num">
                                      <p:cBhvr additive="base">
                                        <p:cTn id="7" dur="500" fill="hold"/>
                                        <p:tgtEl>
                                          <p:spTgt spid="248836"/>
                                        </p:tgtEl>
                                        <p:attrNameLst>
                                          <p:attrName>ppt_x</p:attrName>
                                        </p:attrNameLst>
                                      </p:cBhvr>
                                      <p:tavLst>
                                        <p:tav tm="0">
                                          <p:val>
                                            <p:strVal val="#ppt_x"/>
                                          </p:val>
                                        </p:tav>
                                        <p:tav tm="100000">
                                          <p:val>
                                            <p:strVal val="#ppt_x"/>
                                          </p:val>
                                        </p:tav>
                                      </p:tavLst>
                                    </p:anim>
                                    <p:anim calcmode="lin" valueType="num">
                                      <p:cBhvr additive="base">
                                        <p:cTn id="8" dur="500" fill="hold"/>
                                        <p:tgtEl>
                                          <p:spTgt spid="2488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WordArt 4"/>
          <p:cNvSpPr>
            <a:spLocks noChangeArrowheads="1" noChangeShapeType="1" noTextEdit="1"/>
          </p:cNvSpPr>
          <p:nvPr/>
        </p:nvSpPr>
        <p:spPr bwMode="auto">
          <a:xfrm>
            <a:off x="684213" y="188640"/>
            <a:ext cx="8102600" cy="72072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chemeClr val="accent6">
                    <a:lumMod val="75000"/>
                  </a:schemeClr>
                </a:solidFill>
                <a:latin typeface="Arial Black"/>
              </a:rPr>
              <a:t>TÉCNICO AUXILIAR DE SAÚDE</a:t>
            </a:r>
          </a:p>
        </p:txBody>
      </p:sp>
      <p:sp>
        <p:nvSpPr>
          <p:cNvPr id="2867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0418" name="Group 82"/>
          <p:cNvGraphicFramePr>
            <a:graphicFrameLocks noGrp="1"/>
          </p:cNvGraphicFramePr>
          <p:nvPr>
            <p:extLst>
              <p:ext uri="{D42A27DB-BD31-4B8C-83A1-F6EECF244321}">
                <p14:modId xmlns:p14="http://schemas.microsoft.com/office/powerpoint/2010/main" val="511400862"/>
              </p:ext>
            </p:extLst>
          </p:nvPr>
        </p:nvGraphicFramePr>
        <p:xfrm>
          <a:off x="395288" y="1009650"/>
          <a:ext cx="4824412" cy="5660076"/>
        </p:xfrm>
        <a:graphic>
          <a:graphicData uri="http://schemas.openxmlformats.org/drawingml/2006/table">
            <a:tbl>
              <a:tblPr/>
              <a:tblGrid>
                <a:gridCol w="1224384"/>
                <a:gridCol w="2304256"/>
                <a:gridCol w="413653"/>
                <a:gridCol w="88211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Cidadania e Desenvolvimento</a:t>
                      </a: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87">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2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7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Técnica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Organização dos Serviços e Cuidados de Saúde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Comunicação e Relações Interpessoais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Higiene, Segurança e Cuidados Gerais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9" name="Text Box 55"/>
          <p:cNvSpPr txBox="1">
            <a:spLocks noChangeArrowheads="1"/>
          </p:cNvSpPr>
          <p:nvPr/>
        </p:nvSpPr>
        <p:spPr bwMode="auto">
          <a:xfrm>
            <a:off x="5219700" y="1903413"/>
            <a:ext cx="356711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Auxiliar de Saúde </a:t>
            </a:r>
            <a:r>
              <a:rPr lang="pt-PT" altLang="pt-PT" sz="1400" dirty="0">
                <a:solidFill>
                  <a:schemeClr val="tx2"/>
                </a:solidFill>
                <a:latin typeface="+mj-lt"/>
              </a:rPr>
              <a:t>é o profissional   qualificado que, sob  orientação de profissionais de saúde com formação superior, auxilia na prestação de cuidados de saúde aos utentes, na recolha e transporte de amostras biológicas, na limpeza e higienização e transporte de roupas, materiais e equipamentos, na limpeza e higienização dos espaços e no apoio logístico e administrativo das diferentes unidades e serviços de saúde.</a:t>
            </a: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chemeClr val="tx2"/>
                </a:solidFill>
                <a:latin typeface="Comic Sans MS" pitchFamily="66" charset="0"/>
              </a:rPr>
              <a:t>Escola Secundária Henriques Nogueira</a:t>
            </a:r>
          </a:p>
          <a:p>
            <a:pPr algn="ctr">
              <a:spcBef>
                <a:spcPct val="50000"/>
              </a:spcBef>
            </a:pPr>
            <a:r>
              <a:rPr lang="pt-PT" altLang="pt-PT" sz="1400" b="1" dirty="0">
                <a:solidFill>
                  <a:schemeClr val="tx2"/>
                </a:solidFill>
                <a:latin typeface="Comic Sans MS" pitchFamily="66" charset="0"/>
              </a:rPr>
              <a:t>SEMINFOR – </a:t>
            </a:r>
            <a:r>
              <a:rPr lang="pt-PT" altLang="pt-PT" sz="1400" b="1" dirty="0" err="1" smtClean="0">
                <a:solidFill>
                  <a:schemeClr val="tx2"/>
                </a:solidFill>
                <a:latin typeface="Comic Sans MS" pitchFamily="66" charset="0"/>
              </a:rPr>
              <a:t>Penafirme</a:t>
            </a:r>
            <a:endParaRPr lang="pt-PT" altLang="pt-PT" sz="1400" b="1" dirty="0" smtClean="0">
              <a:solidFill>
                <a:schemeClr val="tx2"/>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17587146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e Conteúdo 6"/>
          <p:cNvSpPr>
            <a:spLocks noGrp="1"/>
          </p:cNvSpPr>
          <p:nvPr>
            <p:ph idx="1"/>
          </p:nvPr>
        </p:nvSpPr>
        <p:spPr>
          <a:xfrm>
            <a:off x="899592" y="1052736"/>
            <a:ext cx="7488832" cy="5688632"/>
          </a:xfrm>
        </p:spPr>
        <p:txBody>
          <a:bodyPr>
            <a:normAutofit fontScale="62500" lnSpcReduction="20000"/>
          </a:bodyPr>
          <a:lstStyle/>
          <a:p>
            <a:pPr lvl="0">
              <a:buClr>
                <a:srgbClr val="AA2B1E"/>
              </a:buClr>
            </a:pPr>
            <a:endParaRPr lang="pt-PT" sz="1400" dirty="0" smtClean="0">
              <a:solidFill>
                <a:prstClr val="black"/>
              </a:solidFill>
            </a:endParaRPr>
          </a:p>
          <a:p>
            <a:pPr lvl="0">
              <a:buClr>
                <a:srgbClr val="AA2B1E"/>
              </a:buClr>
            </a:pPr>
            <a:endParaRPr lang="pt-PT" sz="1400" dirty="0">
              <a:solidFill>
                <a:prstClr val="black"/>
              </a:solidFill>
            </a:endParaRPr>
          </a:p>
          <a:p>
            <a:pPr marL="0" lvl="0" indent="0">
              <a:buClr>
                <a:srgbClr val="AA2B1E"/>
              </a:buClr>
              <a:buNone/>
            </a:pPr>
            <a:r>
              <a:rPr lang="pt-PT" sz="1800" dirty="0">
                <a:solidFill>
                  <a:prstClr val="black"/>
                </a:solidFill>
              </a:rPr>
              <a:t> </a:t>
            </a:r>
            <a:r>
              <a:rPr lang="pt-PT" sz="1800" dirty="0" smtClean="0">
                <a:solidFill>
                  <a:prstClr val="black"/>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aos </a:t>
            </a:r>
            <a:r>
              <a:rPr lang="pt-PT" sz="1800" dirty="0">
                <a:solidFill>
                  <a:schemeClr val="tx2"/>
                </a:solidFill>
                <a:latin typeface="Arial" panose="020B0604020202020204" pitchFamily="34" charset="0"/>
                <a:cs typeface="Arial" panose="020B0604020202020204" pitchFamily="34" charset="0"/>
              </a:rPr>
              <a:t>alunos uma formação geral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e </a:t>
            </a:r>
            <a:r>
              <a:rPr lang="pt-PT" sz="1800" dirty="0">
                <a:solidFill>
                  <a:schemeClr val="tx2"/>
                </a:solidFill>
                <a:latin typeface="Arial" panose="020B0604020202020204" pitchFamily="34" charset="0"/>
                <a:cs typeface="Arial" panose="020B0604020202020204" pitchFamily="34" charset="0"/>
              </a:rPr>
              <a:t>uma formação específica</a:t>
            </a:r>
            <a:r>
              <a:rPr lang="pt-PT" sz="1800" dirty="0" smtClean="0">
                <a:solidFill>
                  <a:schemeClr val="tx2"/>
                </a:solidFill>
                <a:latin typeface="Arial" panose="020B0604020202020204" pitchFamily="34" charset="0"/>
                <a:cs typeface="Arial" panose="020B0604020202020204" pitchFamily="34" charset="0"/>
              </a:rPr>
              <a:t>,</a:t>
            </a: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alinhada </a:t>
            </a:r>
            <a:r>
              <a:rPr lang="pt-PT" sz="1800" dirty="0">
                <a:solidFill>
                  <a:schemeClr val="tx2"/>
                </a:solidFill>
                <a:latin typeface="Arial" panose="020B0604020202020204" pitchFamily="34" charset="0"/>
                <a:cs typeface="Arial" panose="020B0604020202020204" pitchFamily="34" charset="0"/>
              </a:rPr>
              <a:t>com os seus interesses em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termos </a:t>
            </a:r>
            <a:r>
              <a:rPr lang="pt-PT" sz="1800" dirty="0">
                <a:solidFill>
                  <a:schemeClr val="tx2"/>
                </a:solidFill>
                <a:latin typeface="Arial" panose="020B0604020202020204" pitchFamily="34" charset="0"/>
                <a:cs typeface="Arial" panose="020B0604020202020204" pitchFamily="34" charset="0"/>
              </a:rPr>
              <a:t>de prosseguimento de </a:t>
            </a:r>
            <a:r>
              <a:rPr lang="pt-PT" sz="1800" dirty="0" smtClean="0">
                <a:solidFill>
                  <a:schemeClr val="tx2"/>
                </a:solidFill>
                <a:latin typeface="Arial" panose="020B0604020202020204" pitchFamily="34" charset="0"/>
                <a:cs typeface="Arial" panose="020B0604020202020204" pitchFamily="34" charset="0"/>
              </a:rPr>
              <a:t>estudos.</a:t>
            </a:r>
          </a:p>
          <a:p>
            <a:pPr marL="0" indent="0">
              <a:buClr>
                <a:srgbClr val="AA2B1E"/>
              </a:buClr>
              <a:buNone/>
            </a:pP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t>
            </a:r>
            <a:r>
              <a:rPr lang="pt-PT" sz="1800" dirty="0" smtClean="0">
                <a:solidFill>
                  <a:schemeClr val="tx2"/>
                </a:solidFill>
                <a:latin typeface="Arial" panose="020B0604020202020204" pitchFamily="34" charset="0"/>
                <a:cs typeface="Arial" panose="020B0604020202020204" pitchFamily="34" charset="0"/>
              </a:rPr>
              <a:t>aos  alunos uma</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formação </a:t>
            </a:r>
            <a:r>
              <a:rPr lang="pt-PT" sz="1800" dirty="0">
                <a:solidFill>
                  <a:schemeClr val="tx2"/>
                </a:solidFill>
                <a:latin typeface="Arial" panose="020B0604020202020204" pitchFamily="34" charset="0"/>
                <a:cs typeface="Arial" panose="020B0604020202020204" pitchFamily="34" charset="0"/>
              </a:rPr>
              <a:t>profissional inicial e </a:t>
            </a:r>
            <a:r>
              <a:rPr lang="pt-PT" sz="1800" dirty="0" smtClean="0">
                <a:solidFill>
                  <a:schemeClr val="tx2"/>
                </a:solidFill>
                <a:latin typeface="Arial" panose="020B0604020202020204" pitchFamily="34" charset="0"/>
                <a:cs typeface="Arial" panose="020B0604020202020204" pitchFamily="34" charset="0"/>
              </a:rPr>
              <a:t>           </a:t>
            </a:r>
          </a:p>
          <a:p>
            <a:pPr mar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aprendizagens </a:t>
            </a:r>
            <a:r>
              <a:rPr lang="pt-PT" sz="1800" dirty="0">
                <a:solidFill>
                  <a:schemeClr val="tx2"/>
                </a:solidFill>
                <a:latin typeface="Arial" panose="020B0604020202020204" pitchFamily="34" charset="0"/>
                <a:cs typeface="Arial" panose="020B0604020202020204" pitchFamily="34" charset="0"/>
              </a:rPr>
              <a:t>diversificadas,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 </a:t>
            </a:r>
            <a:r>
              <a:rPr lang="pt-PT" sz="1800" dirty="0">
                <a:solidFill>
                  <a:schemeClr val="tx2"/>
                </a:solidFill>
                <a:latin typeface="Arial" panose="020B0604020202020204" pitchFamily="34" charset="0"/>
                <a:cs typeface="Arial" panose="020B0604020202020204" pitchFamily="34" charset="0"/>
              </a:rPr>
              <a:t>acordo com os seus interesses,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com </a:t>
            </a:r>
            <a:r>
              <a:rPr lang="pt-PT" sz="1800" dirty="0">
                <a:solidFill>
                  <a:schemeClr val="tx2"/>
                </a:solidFill>
                <a:latin typeface="Arial" panose="020B0604020202020204" pitchFamily="34" charset="0"/>
                <a:cs typeface="Arial" panose="020B0604020202020204" pitchFamily="34" charset="0"/>
              </a:rPr>
              <a:t>vista ao prosseguimento de estudos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e/ou </a:t>
            </a:r>
            <a:r>
              <a:rPr lang="pt-PT" sz="1800" dirty="0">
                <a:solidFill>
                  <a:schemeClr val="tx2"/>
                </a:solidFill>
                <a:latin typeface="Arial" panose="020B0604020202020204" pitchFamily="34" charset="0"/>
                <a:cs typeface="Arial" panose="020B0604020202020204" pitchFamily="34" charset="0"/>
              </a:rPr>
              <a:t>à inserção no mercado do </a:t>
            </a:r>
            <a:r>
              <a:rPr lang="pt-PT" sz="1800" dirty="0" smtClean="0">
                <a:solidFill>
                  <a:schemeClr val="tx2"/>
                </a:solidFill>
                <a:latin typeface="Arial" panose="020B0604020202020204" pitchFamily="34" charset="0"/>
                <a:cs typeface="Arial" panose="020B0604020202020204" pitchFamily="34" charset="0"/>
              </a:rPr>
              <a:t>trabalho.</a:t>
            </a: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lvl="0">
              <a:buClr>
                <a:srgbClr val="AA2B1E"/>
              </a:buClr>
            </a:pPr>
            <a:endParaRPr lang="pt-PT" sz="1800" dirty="0" smtClean="0">
              <a:solidFill>
                <a:schemeClr val="tx2"/>
              </a:solidFill>
            </a:endParaRPr>
          </a:p>
          <a:p>
            <a:pPr lvl="0">
              <a:buClr>
                <a:srgbClr val="AA2B1E"/>
              </a:buClr>
            </a:pPr>
            <a:endParaRPr lang="pt-PT" sz="1800" dirty="0">
              <a:solidFill>
                <a:schemeClr val="tx2"/>
              </a:solidFill>
            </a:endParaRPr>
          </a:p>
          <a:p>
            <a:pPr marL="0" lvl="0" indent="0">
              <a:buClr>
                <a:srgbClr val="AA2B1E"/>
              </a:buClr>
              <a:buNone/>
            </a:pPr>
            <a:endParaRPr lang="pt-PT" sz="1800" dirty="0">
              <a:solidFill>
                <a:schemeClr val="tx2"/>
              </a:solidFill>
            </a:endParaRPr>
          </a:p>
          <a:p>
            <a:pPr marL="0" lvl="0" indent="0">
              <a:buClr>
                <a:srgbClr val="AA2B1E"/>
              </a:buClr>
              <a:buNone/>
            </a:pPr>
            <a:r>
              <a:rPr lang="pt-PT" sz="1800" dirty="0">
                <a:solidFill>
                  <a:schemeClr val="tx2"/>
                </a:solidFill>
              </a:rPr>
              <a:t> </a:t>
            </a:r>
            <a:r>
              <a:rPr lang="pt-PT" sz="18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Visam </a:t>
            </a:r>
            <a:r>
              <a:rPr lang="pt-PT" sz="1800" dirty="0">
                <a:solidFill>
                  <a:schemeClr val="tx2"/>
                </a:solidFill>
                <a:latin typeface="Arial" panose="020B0604020202020204" pitchFamily="34" charset="0"/>
                <a:cs typeface="Arial" panose="020B0604020202020204" pitchFamily="34" charset="0"/>
              </a:rPr>
              <a:t>proporcionar aos alunos uma formação geral, científica, 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 técnica </a:t>
            </a:r>
            <a:r>
              <a:rPr lang="pt-PT" sz="1800" dirty="0">
                <a:solidFill>
                  <a:schemeClr val="tx2"/>
                </a:solidFill>
                <a:latin typeface="Arial" panose="020B0604020202020204" pitchFamily="34" charset="0"/>
                <a:cs typeface="Arial" panose="020B0604020202020204" pitchFamily="34" charset="0"/>
              </a:rPr>
              <a:t>artística, alinhada com os seus interesses em termos de </a:t>
            </a:r>
            <a:r>
              <a:rPr lang="pt-PT" sz="1800" dirty="0" smtClean="0">
                <a:solidFill>
                  <a:schemeClr val="tx2"/>
                </a:solidFill>
                <a:latin typeface="Arial" panose="020B0604020202020204" pitchFamily="34" charset="0"/>
                <a:cs typeface="Arial" panose="020B0604020202020204" pitchFamily="34" charset="0"/>
              </a:rPr>
              <a:t>   </a:t>
            </a: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prosseguimento </a:t>
            </a:r>
            <a:r>
              <a:rPr lang="pt-PT" sz="1800" dirty="0">
                <a:solidFill>
                  <a:schemeClr val="tx2"/>
                </a:solidFill>
                <a:latin typeface="Arial" panose="020B0604020202020204" pitchFamily="34" charset="0"/>
                <a:cs typeface="Arial" panose="020B0604020202020204" pitchFamily="34" charset="0"/>
              </a:rPr>
              <a:t>de estudos de nível superior e ou de inserção no </a:t>
            </a:r>
            <a:endParaRPr lang="pt-PT" sz="1800" dirty="0" smtClean="0">
              <a:solidFill>
                <a:schemeClr val="tx2"/>
              </a:solidFill>
              <a:latin typeface="Arial" panose="020B0604020202020204" pitchFamily="34" charset="0"/>
              <a:cs typeface="Arial" panose="020B0604020202020204" pitchFamily="34" charset="0"/>
            </a:endParaRPr>
          </a:p>
          <a:p>
            <a:pPr marL="0" lvl="0" indent="0">
              <a:buClr>
                <a:srgbClr val="AA2B1E"/>
              </a:buClr>
              <a:buNone/>
            </a:pPr>
            <a:r>
              <a:rPr lang="pt-PT" sz="1800" dirty="0" smtClean="0">
                <a:solidFill>
                  <a:schemeClr val="tx2"/>
                </a:solidFill>
                <a:latin typeface="Arial" panose="020B0604020202020204" pitchFamily="34" charset="0"/>
                <a:cs typeface="Arial" panose="020B0604020202020204" pitchFamily="34" charset="0"/>
              </a:rPr>
              <a:t>mercado </a:t>
            </a:r>
            <a:r>
              <a:rPr lang="pt-PT" sz="1800" dirty="0">
                <a:solidFill>
                  <a:schemeClr val="tx2"/>
                </a:solidFill>
                <a:latin typeface="Arial" panose="020B0604020202020204" pitchFamily="34" charset="0"/>
                <a:cs typeface="Arial" panose="020B0604020202020204" pitchFamily="34" charset="0"/>
              </a:rPr>
              <a:t>de </a:t>
            </a:r>
            <a:r>
              <a:rPr lang="pt-PT" sz="1800" dirty="0" smtClean="0">
                <a:solidFill>
                  <a:schemeClr val="tx2"/>
                </a:solidFill>
                <a:latin typeface="Arial" panose="020B0604020202020204" pitchFamily="34" charset="0"/>
                <a:cs typeface="Arial" panose="020B0604020202020204" pitchFamily="34" charset="0"/>
              </a:rPr>
              <a:t>trabalho. </a:t>
            </a:r>
            <a:endParaRPr lang="pt-PT" sz="1800" dirty="0">
              <a:solidFill>
                <a:schemeClr val="tx2"/>
              </a:solidFill>
              <a:latin typeface="Arial" panose="020B0604020202020204" pitchFamily="34" charset="0"/>
              <a:cs typeface="Arial" panose="020B0604020202020204" pitchFamily="34" charset="0"/>
            </a:endParaRPr>
          </a:p>
          <a:p>
            <a:pPr marL="0" indent="0">
              <a:buNone/>
            </a:pPr>
            <a:r>
              <a:rPr lang="pt-PT" dirty="0" smtClean="0">
                <a:solidFill>
                  <a:schemeClr val="tx2"/>
                </a:solidFill>
              </a:rPr>
              <a:t>					</a:t>
            </a:r>
            <a:r>
              <a:rPr lang="pt-PT" sz="1100" dirty="0" smtClean="0">
                <a:solidFill>
                  <a:schemeClr val="tx2"/>
                </a:solidFill>
              </a:rPr>
              <a:t>        </a:t>
            </a:r>
            <a:r>
              <a:rPr lang="pt-PT" sz="1800" dirty="0" smtClean="0">
                <a:solidFill>
                  <a:schemeClr val="tx2"/>
                </a:solidFill>
                <a:latin typeface="Arial" panose="020B0604020202020204" pitchFamily="34" charset="0"/>
                <a:cs typeface="Arial" panose="020B0604020202020204" pitchFamily="34" charset="0"/>
              </a:rPr>
              <a:t>Nos cursos científico-humanísticos, os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alunos poderão </a:t>
            </a:r>
            <a:r>
              <a:rPr lang="pt-PT" sz="1800" u="sng" dirty="0" smtClean="0">
                <a:solidFill>
                  <a:schemeClr val="tx2"/>
                </a:solidFill>
                <a:latin typeface="Arial" panose="020B0604020202020204" pitchFamily="34" charset="0"/>
                <a:cs typeface="Arial" panose="020B0604020202020204" pitchFamily="34" charset="0"/>
              </a:rPr>
              <a:t>permutar de disciplinas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do seu curso por outras de outro curso 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nos cursos profissionais poderão ser feitas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t>
            </a:r>
            <a:r>
              <a:rPr lang="pt-PT" sz="1800" u="sng" dirty="0" smtClean="0">
                <a:solidFill>
                  <a:schemeClr val="tx2"/>
                </a:solidFill>
                <a:latin typeface="Arial" panose="020B0604020202020204" pitchFamily="34" charset="0"/>
                <a:cs typeface="Arial" panose="020B0604020202020204" pitchFamily="34" charset="0"/>
              </a:rPr>
              <a:t>substituição de disciplinas</a:t>
            </a:r>
            <a:r>
              <a:rPr lang="pt-PT" sz="1800" dirty="0" smtClean="0">
                <a:solidFill>
                  <a:schemeClr val="tx2"/>
                </a:solidFill>
                <a:latin typeface="Arial" panose="020B0604020202020204" pitchFamily="34" charset="0"/>
                <a:cs typeface="Arial" panose="020B0604020202020204" pitchFamily="34" charset="0"/>
              </a:rPr>
              <a:t> que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apresentem afinidades. Integram as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disciplinas objeto de permuta as que se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constituem oferta disciplinar da escola, </a:t>
            </a:r>
          </a:p>
          <a:p>
            <a:pPr marL="0" indent="0">
              <a:buNone/>
            </a:pPr>
            <a:r>
              <a:rPr lang="pt-PT" sz="1800" dirty="0">
                <a:solidFill>
                  <a:schemeClr val="tx2"/>
                </a:solidFill>
                <a:latin typeface="Arial" panose="020B0604020202020204" pitchFamily="34" charset="0"/>
                <a:cs typeface="Arial" panose="020B0604020202020204" pitchFamily="34" charset="0"/>
              </a:rPr>
              <a:t> </a:t>
            </a:r>
            <a:r>
              <a:rPr lang="pt-PT" sz="1800" dirty="0" smtClean="0">
                <a:solidFill>
                  <a:schemeClr val="tx2"/>
                </a:solidFill>
                <a:latin typeface="Arial" panose="020B0604020202020204" pitchFamily="34" charset="0"/>
                <a:cs typeface="Arial" panose="020B0604020202020204" pitchFamily="34" charset="0"/>
              </a:rPr>
              <a:t>                                                                                                                          dependentes do seu projeto educativo. </a:t>
            </a:r>
            <a:endParaRPr lang="pt-PT" sz="1800" dirty="0">
              <a:solidFill>
                <a:schemeClr val="tx2"/>
              </a:solidFill>
              <a:latin typeface="Arial" panose="020B0604020202020204" pitchFamily="34" charset="0"/>
              <a:cs typeface="Arial" panose="020B0604020202020204" pitchFamily="34" charset="0"/>
            </a:endParaRPr>
          </a:p>
        </p:txBody>
      </p:sp>
      <p:grpSp>
        <p:nvGrpSpPr>
          <p:cNvPr id="8" name="Group 126"/>
          <p:cNvGrpSpPr>
            <a:grpSpLocks/>
          </p:cNvGrpSpPr>
          <p:nvPr/>
        </p:nvGrpSpPr>
        <p:grpSpPr bwMode="auto">
          <a:xfrm>
            <a:off x="668581" y="4138001"/>
            <a:ext cx="357188" cy="1919287"/>
            <a:chOff x="193" y="401"/>
            <a:chExt cx="675" cy="1646"/>
          </a:xfrm>
        </p:grpSpPr>
        <p:sp>
          <p:nvSpPr>
            <p:cNvPr id="9"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0"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1"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2"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3"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14" name="Group 126"/>
          <p:cNvGrpSpPr>
            <a:grpSpLocks/>
          </p:cNvGrpSpPr>
          <p:nvPr/>
        </p:nvGrpSpPr>
        <p:grpSpPr bwMode="auto">
          <a:xfrm>
            <a:off x="5162499" y="1417060"/>
            <a:ext cx="357188" cy="1919287"/>
            <a:chOff x="193" y="401"/>
            <a:chExt cx="675" cy="1646"/>
          </a:xfrm>
        </p:grpSpPr>
        <p:sp>
          <p:nvSpPr>
            <p:cNvPr id="1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1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1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1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1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0" name="Group 126"/>
          <p:cNvGrpSpPr>
            <a:grpSpLocks/>
          </p:cNvGrpSpPr>
          <p:nvPr/>
        </p:nvGrpSpPr>
        <p:grpSpPr bwMode="auto">
          <a:xfrm>
            <a:off x="616723" y="1191532"/>
            <a:ext cx="357188" cy="1919287"/>
            <a:chOff x="193" y="401"/>
            <a:chExt cx="675" cy="1646"/>
          </a:xfrm>
        </p:grpSpPr>
        <p:sp>
          <p:nvSpPr>
            <p:cNvPr id="21"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22"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23"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24"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25"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grpSp>
        <p:nvGrpSpPr>
          <p:cNvPr id="26" name="Group 120"/>
          <p:cNvGrpSpPr>
            <a:grpSpLocks/>
          </p:cNvGrpSpPr>
          <p:nvPr/>
        </p:nvGrpSpPr>
        <p:grpSpPr bwMode="auto">
          <a:xfrm>
            <a:off x="689219" y="188640"/>
            <a:ext cx="2442621" cy="1810368"/>
            <a:chOff x="630" y="99"/>
            <a:chExt cx="1772" cy="1562"/>
          </a:xfrm>
        </p:grpSpPr>
        <p:sp>
          <p:nvSpPr>
            <p:cNvPr id="27"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8"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29" name="Rectângulo 28"/>
          <p:cNvSpPr/>
          <p:nvPr/>
        </p:nvSpPr>
        <p:spPr>
          <a:xfrm rot="20311981">
            <a:off x="1026208" y="618537"/>
            <a:ext cx="1899873" cy="923330"/>
          </a:xfrm>
          <a:prstGeom prst="rect">
            <a:avLst/>
          </a:prstGeom>
        </p:spPr>
        <p:txBody>
          <a:bodyPr wrap="square">
            <a:spAutoFit/>
          </a:bodyPr>
          <a:lstStyle/>
          <a:p>
            <a:pPr algn="ctr"/>
            <a:r>
              <a:rPr lang="pt-PT" kern="10" dirty="0">
                <a:ln w="9525">
                  <a:solidFill>
                    <a:schemeClr val="accent2"/>
                  </a:solidFill>
                  <a:round/>
                  <a:headEnd/>
                  <a:tailEnd/>
                </a:ln>
                <a:solidFill>
                  <a:srgbClr val="FF6600"/>
                </a:solidFill>
                <a:latin typeface="Arial Black"/>
              </a:rPr>
              <a:t>CURSOS</a:t>
            </a:r>
          </a:p>
          <a:p>
            <a:pPr algn="ctr"/>
            <a:r>
              <a:rPr lang="pt-PT" kern="10" dirty="0">
                <a:ln w="9525">
                  <a:solidFill>
                    <a:schemeClr val="accent2"/>
                  </a:solidFill>
                  <a:round/>
                  <a:headEnd/>
                  <a:tailEnd/>
                </a:ln>
                <a:solidFill>
                  <a:srgbClr val="FF6600"/>
                </a:solidFill>
                <a:latin typeface="Arial Black"/>
              </a:rPr>
              <a:t>Científico -</a:t>
            </a:r>
          </a:p>
          <a:p>
            <a:pPr algn="ctr"/>
            <a:r>
              <a:rPr lang="pt-PT" kern="10" dirty="0">
                <a:ln w="9525">
                  <a:solidFill>
                    <a:schemeClr val="accent2"/>
                  </a:solidFill>
                  <a:round/>
                  <a:headEnd/>
                  <a:tailEnd/>
                </a:ln>
                <a:solidFill>
                  <a:srgbClr val="FF6600"/>
                </a:solidFill>
                <a:latin typeface="Arial Black"/>
              </a:rPr>
              <a:t>Humanísticos</a:t>
            </a:r>
          </a:p>
        </p:txBody>
      </p:sp>
      <p:grpSp>
        <p:nvGrpSpPr>
          <p:cNvPr id="30" name="Group 120"/>
          <p:cNvGrpSpPr>
            <a:grpSpLocks/>
          </p:cNvGrpSpPr>
          <p:nvPr/>
        </p:nvGrpSpPr>
        <p:grpSpPr bwMode="auto">
          <a:xfrm>
            <a:off x="5385147" y="151486"/>
            <a:ext cx="2791379" cy="2026633"/>
            <a:chOff x="650" y="109"/>
            <a:chExt cx="1745" cy="1620"/>
          </a:xfrm>
        </p:grpSpPr>
        <p:sp>
          <p:nvSpPr>
            <p:cNvPr id="31"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2" name="Freeform 119"/>
            <p:cNvSpPr>
              <a:spLocks/>
            </p:cNvSpPr>
            <p:nvPr/>
          </p:nvSpPr>
          <p:spPr bwMode="auto">
            <a:xfrm>
              <a:off x="650" y="403"/>
              <a:ext cx="1745" cy="1326"/>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3" name="Rectângulo 32"/>
          <p:cNvSpPr/>
          <p:nvPr/>
        </p:nvSpPr>
        <p:spPr>
          <a:xfrm rot="20334966">
            <a:off x="5672157" y="904061"/>
            <a:ext cx="2217357" cy="646331"/>
          </a:xfrm>
          <a:prstGeom prst="rect">
            <a:avLst/>
          </a:prstGeom>
        </p:spPr>
        <p:txBody>
          <a:bodyPr wrap="square">
            <a:spAutoFit/>
          </a:bodyPr>
          <a:lstStyle/>
          <a:p>
            <a:pPr algn="ctr"/>
            <a:r>
              <a:rPr lang="pt-PT" kern="10" dirty="0">
                <a:ln w="9525">
                  <a:solidFill>
                    <a:schemeClr val="accent2"/>
                  </a:solidFill>
                  <a:round/>
                  <a:headEnd/>
                  <a:tailEnd/>
                </a:ln>
                <a:solidFill>
                  <a:srgbClr val="00B050"/>
                </a:solidFill>
                <a:latin typeface="Arial Black"/>
              </a:rPr>
              <a:t>CURSOS</a:t>
            </a:r>
          </a:p>
          <a:p>
            <a:pPr algn="ctr"/>
            <a:r>
              <a:rPr lang="pt-PT" kern="10" dirty="0" smtClean="0">
                <a:ln w="9525">
                  <a:solidFill>
                    <a:schemeClr val="accent2"/>
                  </a:solidFill>
                  <a:round/>
                  <a:headEnd/>
                  <a:tailEnd/>
                </a:ln>
                <a:solidFill>
                  <a:srgbClr val="00B050"/>
                </a:solidFill>
                <a:latin typeface="Arial Black"/>
              </a:rPr>
              <a:t>PROFISSIONAIS</a:t>
            </a:r>
            <a:endParaRPr lang="pt-PT" kern="10" dirty="0">
              <a:ln w="9525">
                <a:solidFill>
                  <a:schemeClr val="accent2"/>
                </a:solidFill>
                <a:round/>
                <a:headEnd/>
                <a:tailEnd/>
              </a:ln>
              <a:solidFill>
                <a:srgbClr val="00B050"/>
              </a:solidFill>
              <a:latin typeface="Arial Black"/>
            </a:endParaRPr>
          </a:p>
        </p:txBody>
      </p:sp>
      <p:grpSp>
        <p:nvGrpSpPr>
          <p:cNvPr id="34" name="Group 120"/>
          <p:cNvGrpSpPr>
            <a:grpSpLocks/>
          </p:cNvGrpSpPr>
          <p:nvPr/>
        </p:nvGrpSpPr>
        <p:grpSpPr bwMode="auto">
          <a:xfrm>
            <a:off x="1073255" y="2289215"/>
            <a:ext cx="2962283" cy="1898146"/>
            <a:chOff x="630" y="99"/>
            <a:chExt cx="1772" cy="1562"/>
          </a:xfrm>
        </p:grpSpPr>
        <p:sp>
          <p:nvSpPr>
            <p:cNvPr id="35"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36"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37" name="Rectângulo 36"/>
          <p:cNvSpPr/>
          <p:nvPr/>
        </p:nvSpPr>
        <p:spPr>
          <a:xfrm rot="20166932">
            <a:off x="1360876" y="2766558"/>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C000"/>
                </a:solidFill>
                <a:latin typeface="Arial Black"/>
              </a:rPr>
              <a:t>CURSOS</a:t>
            </a:r>
          </a:p>
          <a:p>
            <a:pPr algn="ctr"/>
            <a:r>
              <a:rPr lang="pt-PT" kern="10" dirty="0" smtClean="0">
                <a:ln w="9525">
                  <a:solidFill>
                    <a:schemeClr val="accent2"/>
                  </a:solidFill>
                  <a:round/>
                  <a:headEnd/>
                  <a:tailEnd/>
                </a:ln>
                <a:solidFill>
                  <a:srgbClr val="FFC000"/>
                </a:solidFill>
                <a:latin typeface="Arial Black"/>
              </a:rPr>
              <a:t>ARTÍSTICOS </a:t>
            </a:r>
          </a:p>
          <a:p>
            <a:pPr algn="ctr"/>
            <a:r>
              <a:rPr lang="pt-PT" kern="10" dirty="0" smtClean="0">
                <a:ln w="9525">
                  <a:solidFill>
                    <a:schemeClr val="accent2"/>
                  </a:solidFill>
                  <a:round/>
                  <a:headEnd/>
                  <a:tailEnd/>
                </a:ln>
                <a:solidFill>
                  <a:srgbClr val="FFC000"/>
                </a:solidFill>
                <a:latin typeface="Arial Black"/>
              </a:rPr>
              <a:t>ESPECIALIZADOS</a:t>
            </a:r>
            <a:endParaRPr lang="pt-PT" kern="10" dirty="0">
              <a:ln w="9525">
                <a:solidFill>
                  <a:schemeClr val="accent2"/>
                </a:solidFill>
                <a:round/>
                <a:headEnd/>
                <a:tailEnd/>
              </a:ln>
              <a:solidFill>
                <a:srgbClr val="FFC000"/>
              </a:solidFill>
              <a:latin typeface="Arial Black"/>
            </a:endParaRPr>
          </a:p>
        </p:txBody>
      </p:sp>
      <p:grpSp>
        <p:nvGrpSpPr>
          <p:cNvPr id="38" name="Group 120"/>
          <p:cNvGrpSpPr>
            <a:grpSpLocks/>
          </p:cNvGrpSpPr>
          <p:nvPr/>
        </p:nvGrpSpPr>
        <p:grpSpPr bwMode="auto">
          <a:xfrm>
            <a:off x="5371708" y="3200902"/>
            <a:ext cx="2576583" cy="1752332"/>
            <a:chOff x="630" y="99"/>
            <a:chExt cx="1772" cy="1562"/>
          </a:xfrm>
        </p:grpSpPr>
        <p:sp>
          <p:nvSpPr>
            <p:cNvPr id="39" name="Freeform 118"/>
            <p:cNvSpPr>
              <a:spLocks/>
            </p:cNvSpPr>
            <p:nvPr/>
          </p:nvSpPr>
          <p:spPr bwMode="auto">
            <a:xfrm>
              <a:off x="657" y="109"/>
              <a:ext cx="1731" cy="1547"/>
            </a:xfrm>
            <a:custGeom>
              <a:avLst/>
              <a:gdLst>
                <a:gd name="T0" fmla="*/ 0 w 1731"/>
                <a:gd name="T1" fmla="*/ 512 h 1547"/>
                <a:gd name="T2" fmla="*/ 233 w 1731"/>
                <a:gd name="T3" fmla="*/ 439 h 1547"/>
                <a:gd name="T4" fmla="*/ 333 w 1731"/>
                <a:gd name="T5" fmla="*/ 386 h 1547"/>
                <a:gd name="T6" fmla="*/ 444 w 1731"/>
                <a:gd name="T7" fmla="*/ 345 h 1547"/>
                <a:gd name="T8" fmla="*/ 552 w 1731"/>
                <a:gd name="T9" fmla="*/ 284 h 1547"/>
                <a:gd name="T10" fmla="*/ 670 w 1731"/>
                <a:gd name="T11" fmla="*/ 236 h 1547"/>
                <a:gd name="T12" fmla="*/ 760 w 1731"/>
                <a:gd name="T13" fmla="*/ 213 h 1547"/>
                <a:gd name="T14" fmla="*/ 884 w 1731"/>
                <a:gd name="T15" fmla="*/ 119 h 1547"/>
                <a:gd name="T16" fmla="*/ 964 w 1731"/>
                <a:gd name="T17" fmla="*/ 75 h 1547"/>
                <a:gd name="T18" fmla="*/ 1046 w 1731"/>
                <a:gd name="T19" fmla="*/ 61 h 1547"/>
                <a:gd name="T20" fmla="*/ 1207 w 1731"/>
                <a:gd name="T21" fmla="*/ 0 h 1547"/>
                <a:gd name="T22" fmla="*/ 1270 w 1731"/>
                <a:gd name="T23" fmla="*/ 44 h 1547"/>
                <a:gd name="T24" fmla="*/ 1357 w 1731"/>
                <a:gd name="T25" fmla="*/ 227 h 1547"/>
                <a:gd name="T26" fmla="*/ 1403 w 1731"/>
                <a:gd name="T27" fmla="*/ 294 h 1547"/>
                <a:gd name="T28" fmla="*/ 1469 w 1731"/>
                <a:gd name="T29" fmla="*/ 468 h 1547"/>
                <a:gd name="T30" fmla="*/ 1553 w 1731"/>
                <a:gd name="T31" fmla="*/ 640 h 1547"/>
                <a:gd name="T32" fmla="*/ 1608 w 1731"/>
                <a:gd name="T33" fmla="*/ 700 h 1547"/>
                <a:gd name="T34" fmla="*/ 1687 w 1731"/>
                <a:gd name="T35" fmla="*/ 759 h 1547"/>
                <a:gd name="T36" fmla="*/ 1702 w 1731"/>
                <a:gd name="T37" fmla="*/ 825 h 1547"/>
                <a:gd name="T38" fmla="*/ 1731 w 1731"/>
                <a:gd name="T39" fmla="*/ 888 h 1547"/>
                <a:gd name="T40" fmla="*/ 1724 w 1731"/>
                <a:gd name="T41" fmla="*/ 946 h 1547"/>
                <a:gd name="T42" fmla="*/ 1709 w 1731"/>
                <a:gd name="T43" fmla="*/ 982 h 1547"/>
                <a:gd name="T44" fmla="*/ 1620 w 1731"/>
                <a:gd name="T45" fmla="*/ 1033 h 1547"/>
                <a:gd name="T46" fmla="*/ 1548 w 1731"/>
                <a:gd name="T47" fmla="*/ 1098 h 1547"/>
                <a:gd name="T48" fmla="*/ 1469 w 1731"/>
                <a:gd name="T49" fmla="*/ 1110 h 1547"/>
                <a:gd name="T50" fmla="*/ 1338 w 1731"/>
                <a:gd name="T51" fmla="*/ 1176 h 1547"/>
                <a:gd name="T52" fmla="*/ 1272 w 1731"/>
                <a:gd name="T53" fmla="*/ 1185 h 1547"/>
                <a:gd name="T54" fmla="*/ 1148 w 1731"/>
                <a:gd name="T55" fmla="*/ 1259 h 1547"/>
                <a:gd name="T56" fmla="*/ 1022 w 1731"/>
                <a:gd name="T57" fmla="*/ 1274 h 1547"/>
                <a:gd name="T58" fmla="*/ 981 w 1731"/>
                <a:gd name="T59" fmla="*/ 1303 h 1547"/>
                <a:gd name="T60" fmla="*/ 952 w 1731"/>
                <a:gd name="T61" fmla="*/ 1336 h 1547"/>
                <a:gd name="T62" fmla="*/ 865 w 1731"/>
                <a:gd name="T63" fmla="*/ 1351 h 1547"/>
                <a:gd name="T64" fmla="*/ 723 w 1731"/>
                <a:gd name="T65" fmla="*/ 1431 h 1547"/>
                <a:gd name="T66" fmla="*/ 617 w 1731"/>
                <a:gd name="T67" fmla="*/ 1477 h 1547"/>
                <a:gd name="T68" fmla="*/ 496 w 1731"/>
                <a:gd name="T69" fmla="*/ 1532 h 1547"/>
                <a:gd name="T70" fmla="*/ 420 w 1731"/>
                <a:gd name="T71" fmla="*/ 1547 h 1547"/>
                <a:gd name="T72" fmla="*/ 371 w 1731"/>
                <a:gd name="T73" fmla="*/ 1532 h 1547"/>
                <a:gd name="T74" fmla="*/ 342 w 1731"/>
                <a:gd name="T75" fmla="*/ 1503 h 1547"/>
                <a:gd name="T76" fmla="*/ 275 w 1731"/>
                <a:gd name="T77" fmla="*/ 1332 h 1547"/>
                <a:gd name="T78" fmla="*/ 233 w 1731"/>
                <a:gd name="T79" fmla="*/ 1118 h 1547"/>
                <a:gd name="T80" fmla="*/ 195 w 1731"/>
                <a:gd name="T81" fmla="*/ 1040 h 1547"/>
                <a:gd name="T82" fmla="*/ 132 w 1731"/>
                <a:gd name="T83" fmla="*/ 968 h 1547"/>
                <a:gd name="T84" fmla="*/ 103 w 1731"/>
                <a:gd name="T85" fmla="*/ 922 h 1547"/>
                <a:gd name="T86" fmla="*/ 80 w 1731"/>
                <a:gd name="T87" fmla="*/ 793 h 1547"/>
                <a:gd name="T88" fmla="*/ 22 w 1731"/>
                <a:gd name="T89" fmla="*/ 657 h 1547"/>
                <a:gd name="T90" fmla="*/ 0 w 1731"/>
                <a:gd name="T91" fmla="*/ 512 h 15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1547"/>
                <a:gd name="T140" fmla="*/ 1731 w 1731"/>
                <a:gd name="T141" fmla="*/ 1547 h 15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1547">
                  <a:moveTo>
                    <a:pt x="0" y="512"/>
                  </a:moveTo>
                  <a:lnTo>
                    <a:pt x="233" y="439"/>
                  </a:lnTo>
                  <a:lnTo>
                    <a:pt x="333" y="386"/>
                  </a:lnTo>
                  <a:lnTo>
                    <a:pt x="444" y="345"/>
                  </a:lnTo>
                  <a:lnTo>
                    <a:pt x="552" y="284"/>
                  </a:lnTo>
                  <a:lnTo>
                    <a:pt x="670" y="236"/>
                  </a:lnTo>
                  <a:lnTo>
                    <a:pt x="760" y="213"/>
                  </a:lnTo>
                  <a:lnTo>
                    <a:pt x="884" y="119"/>
                  </a:lnTo>
                  <a:lnTo>
                    <a:pt x="964" y="75"/>
                  </a:lnTo>
                  <a:lnTo>
                    <a:pt x="1046" y="61"/>
                  </a:lnTo>
                  <a:lnTo>
                    <a:pt x="1207" y="0"/>
                  </a:lnTo>
                  <a:lnTo>
                    <a:pt x="1270" y="44"/>
                  </a:lnTo>
                  <a:lnTo>
                    <a:pt x="1357" y="227"/>
                  </a:lnTo>
                  <a:lnTo>
                    <a:pt x="1403" y="294"/>
                  </a:lnTo>
                  <a:lnTo>
                    <a:pt x="1469" y="468"/>
                  </a:lnTo>
                  <a:lnTo>
                    <a:pt x="1553" y="640"/>
                  </a:lnTo>
                  <a:lnTo>
                    <a:pt x="1608" y="700"/>
                  </a:lnTo>
                  <a:lnTo>
                    <a:pt x="1687" y="759"/>
                  </a:lnTo>
                  <a:lnTo>
                    <a:pt x="1702" y="825"/>
                  </a:lnTo>
                  <a:lnTo>
                    <a:pt x="1731" y="888"/>
                  </a:lnTo>
                  <a:lnTo>
                    <a:pt x="1724" y="946"/>
                  </a:lnTo>
                  <a:lnTo>
                    <a:pt x="1709" y="982"/>
                  </a:lnTo>
                  <a:lnTo>
                    <a:pt x="1620" y="1033"/>
                  </a:lnTo>
                  <a:lnTo>
                    <a:pt x="1548" y="1098"/>
                  </a:lnTo>
                  <a:lnTo>
                    <a:pt x="1469" y="1110"/>
                  </a:lnTo>
                  <a:lnTo>
                    <a:pt x="1338" y="1176"/>
                  </a:lnTo>
                  <a:lnTo>
                    <a:pt x="1272" y="1185"/>
                  </a:lnTo>
                  <a:lnTo>
                    <a:pt x="1148" y="1259"/>
                  </a:lnTo>
                  <a:lnTo>
                    <a:pt x="1022" y="1274"/>
                  </a:lnTo>
                  <a:lnTo>
                    <a:pt x="981" y="1303"/>
                  </a:lnTo>
                  <a:lnTo>
                    <a:pt x="952" y="1336"/>
                  </a:lnTo>
                  <a:lnTo>
                    <a:pt x="865" y="1351"/>
                  </a:lnTo>
                  <a:lnTo>
                    <a:pt x="723" y="1431"/>
                  </a:lnTo>
                  <a:lnTo>
                    <a:pt x="617" y="1477"/>
                  </a:lnTo>
                  <a:lnTo>
                    <a:pt x="496" y="1532"/>
                  </a:lnTo>
                  <a:lnTo>
                    <a:pt x="420" y="1547"/>
                  </a:lnTo>
                  <a:lnTo>
                    <a:pt x="371" y="1532"/>
                  </a:lnTo>
                  <a:lnTo>
                    <a:pt x="342" y="1503"/>
                  </a:lnTo>
                  <a:lnTo>
                    <a:pt x="275" y="1332"/>
                  </a:lnTo>
                  <a:lnTo>
                    <a:pt x="233" y="1118"/>
                  </a:lnTo>
                  <a:lnTo>
                    <a:pt x="195" y="1040"/>
                  </a:lnTo>
                  <a:lnTo>
                    <a:pt x="132" y="968"/>
                  </a:lnTo>
                  <a:lnTo>
                    <a:pt x="103" y="922"/>
                  </a:lnTo>
                  <a:lnTo>
                    <a:pt x="80" y="793"/>
                  </a:lnTo>
                  <a:lnTo>
                    <a:pt x="22" y="657"/>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40" name="Freeform 119"/>
            <p:cNvSpPr>
              <a:spLocks/>
            </p:cNvSpPr>
            <p:nvPr/>
          </p:nvSpPr>
          <p:spPr bwMode="auto">
            <a:xfrm>
              <a:off x="630" y="99"/>
              <a:ext cx="1772" cy="1562"/>
            </a:xfrm>
            <a:custGeom>
              <a:avLst/>
              <a:gdLst>
                <a:gd name="T0" fmla="*/ 350 w 1772"/>
                <a:gd name="T1" fmla="*/ 388 h 1562"/>
                <a:gd name="T2" fmla="*/ 573 w 1772"/>
                <a:gd name="T3" fmla="*/ 282 h 1562"/>
                <a:gd name="T4" fmla="*/ 820 w 1772"/>
                <a:gd name="T5" fmla="*/ 179 h 1562"/>
                <a:gd name="T6" fmla="*/ 1054 w 1772"/>
                <a:gd name="T7" fmla="*/ 63 h 1562"/>
                <a:gd name="T8" fmla="*/ 1248 w 1772"/>
                <a:gd name="T9" fmla="*/ 0 h 1562"/>
                <a:gd name="T10" fmla="*/ 1384 w 1772"/>
                <a:gd name="T11" fmla="*/ 218 h 1562"/>
                <a:gd name="T12" fmla="*/ 1514 w 1772"/>
                <a:gd name="T13" fmla="*/ 485 h 1562"/>
                <a:gd name="T14" fmla="*/ 1627 w 1772"/>
                <a:gd name="T15" fmla="*/ 689 h 1562"/>
                <a:gd name="T16" fmla="*/ 1743 w 1772"/>
                <a:gd name="T17" fmla="*/ 840 h 1562"/>
                <a:gd name="T18" fmla="*/ 1738 w 1772"/>
                <a:gd name="T19" fmla="*/ 999 h 1562"/>
                <a:gd name="T20" fmla="*/ 1505 w 1772"/>
                <a:gd name="T21" fmla="*/ 1130 h 1562"/>
                <a:gd name="T22" fmla="*/ 1306 w 1772"/>
                <a:gd name="T23" fmla="*/ 1208 h 1562"/>
                <a:gd name="T24" fmla="*/ 1087 w 1772"/>
                <a:gd name="T25" fmla="*/ 1291 h 1562"/>
                <a:gd name="T26" fmla="*/ 884 w 1772"/>
                <a:gd name="T27" fmla="*/ 1378 h 1562"/>
                <a:gd name="T28" fmla="*/ 539 w 1772"/>
                <a:gd name="T29" fmla="*/ 1543 h 1562"/>
                <a:gd name="T30" fmla="*/ 379 w 1772"/>
                <a:gd name="T31" fmla="*/ 1538 h 1562"/>
                <a:gd name="T32" fmla="*/ 282 w 1772"/>
                <a:gd name="T33" fmla="*/ 1320 h 1562"/>
                <a:gd name="T34" fmla="*/ 238 w 1772"/>
                <a:gd name="T35" fmla="*/ 1106 h 1562"/>
                <a:gd name="T36" fmla="*/ 111 w 1772"/>
                <a:gd name="T37" fmla="*/ 840 h 1562"/>
                <a:gd name="T38" fmla="*/ 15 w 1772"/>
                <a:gd name="T39" fmla="*/ 582 h 1562"/>
                <a:gd name="T40" fmla="*/ 53 w 1772"/>
                <a:gd name="T41" fmla="*/ 485 h 1562"/>
                <a:gd name="T42" fmla="*/ 53 w 1772"/>
                <a:gd name="T43" fmla="*/ 548 h 1562"/>
                <a:gd name="T44" fmla="*/ 92 w 1772"/>
                <a:gd name="T45" fmla="*/ 718 h 1562"/>
                <a:gd name="T46" fmla="*/ 166 w 1772"/>
                <a:gd name="T47" fmla="*/ 941 h 1562"/>
                <a:gd name="T48" fmla="*/ 262 w 1772"/>
                <a:gd name="T49" fmla="*/ 1087 h 1562"/>
                <a:gd name="T50" fmla="*/ 306 w 1772"/>
                <a:gd name="T51" fmla="*/ 1247 h 1562"/>
                <a:gd name="T52" fmla="*/ 403 w 1772"/>
                <a:gd name="T53" fmla="*/ 1514 h 1562"/>
                <a:gd name="T54" fmla="*/ 559 w 1772"/>
                <a:gd name="T55" fmla="*/ 1504 h 1562"/>
                <a:gd name="T56" fmla="*/ 815 w 1772"/>
                <a:gd name="T57" fmla="*/ 1378 h 1562"/>
                <a:gd name="T58" fmla="*/ 981 w 1772"/>
                <a:gd name="T59" fmla="*/ 1320 h 1562"/>
                <a:gd name="T60" fmla="*/ 1141 w 1772"/>
                <a:gd name="T61" fmla="*/ 1252 h 1562"/>
                <a:gd name="T62" fmla="*/ 1364 w 1772"/>
                <a:gd name="T63" fmla="*/ 1164 h 1562"/>
                <a:gd name="T64" fmla="*/ 1573 w 1772"/>
                <a:gd name="T65" fmla="*/ 1087 h 1562"/>
                <a:gd name="T66" fmla="*/ 1728 w 1772"/>
                <a:gd name="T67" fmla="*/ 965 h 1562"/>
                <a:gd name="T68" fmla="*/ 1714 w 1772"/>
                <a:gd name="T69" fmla="*/ 835 h 1562"/>
                <a:gd name="T70" fmla="*/ 1598 w 1772"/>
                <a:gd name="T71" fmla="*/ 698 h 1562"/>
                <a:gd name="T72" fmla="*/ 1447 w 1772"/>
                <a:gd name="T73" fmla="*/ 403 h 1562"/>
                <a:gd name="T74" fmla="*/ 1326 w 1772"/>
                <a:gd name="T75" fmla="*/ 160 h 1562"/>
                <a:gd name="T76" fmla="*/ 1234 w 1772"/>
                <a:gd name="T77" fmla="*/ 34 h 1562"/>
                <a:gd name="T78" fmla="*/ 981 w 1772"/>
                <a:gd name="T79" fmla="*/ 107 h 1562"/>
                <a:gd name="T80" fmla="*/ 748 w 1772"/>
                <a:gd name="T81" fmla="*/ 258 h 1562"/>
                <a:gd name="T82" fmla="*/ 475 w 1772"/>
                <a:gd name="T83" fmla="*/ 374 h 1562"/>
                <a:gd name="T84" fmla="*/ 85 w 1772"/>
                <a:gd name="T85" fmla="*/ 478 h 15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2"/>
                <a:gd name="T130" fmla="*/ 0 h 1562"/>
                <a:gd name="T131" fmla="*/ 1772 w 1772"/>
                <a:gd name="T132" fmla="*/ 1562 h 15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2" h="1562">
                  <a:moveTo>
                    <a:pt x="85" y="478"/>
                  </a:moveTo>
                  <a:lnTo>
                    <a:pt x="267" y="427"/>
                  </a:lnTo>
                  <a:lnTo>
                    <a:pt x="350" y="388"/>
                  </a:lnTo>
                  <a:lnTo>
                    <a:pt x="427" y="354"/>
                  </a:lnTo>
                  <a:lnTo>
                    <a:pt x="496" y="325"/>
                  </a:lnTo>
                  <a:lnTo>
                    <a:pt x="573" y="282"/>
                  </a:lnTo>
                  <a:lnTo>
                    <a:pt x="665" y="248"/>
                  </a:lnTo>
                  <a:lnTo>
                    <a:pt x="762" y="218"/>
                  </a:lnTo>
                  <a:lnTo>
                    <a:pt x="820" y="179"/>
                  </a:lnTo>
                  <a:lnTo>
                    <a:pt x="894" y="126"/>
                  </a:lnTo>
                  <a:lnTo>
                    <a:pt x="976" y="82"/>
                  </a:lnTo>
                  <a:lnTo>
                    <a:pt x="1054" y="63"/>
                  </a:lnTo>
                  <a:lnTo>
                    <a:pt x="1150" y="29"/>
                  </a:lnTo>
                  <a:lnTo>
                    <a:pt x="1213" y="5"/>
                  </a:lnTo>
                  <a:lnTo>
                    <a:pt x="1248" y="0"/>
                  </a:lnTo>
                  <a:lnTo>
                    <a:pt x="1292" y="39"/>
                  </a:lnTo>
                  <a:lnTo>
                    <a:pt x="1345" y="136"/>
                  </a:lnTo>
                  <a:lnTo>
                    <a:pt x="1384" y="218"/>
                  </a:lnTo>
                  <a:lnTo>
                    <a:pt x="1437" y="296"/>
                  </a:lnTo>
                  <a:lnTo>
                    <a:pt x="1476" y="398"/>
                  </a:lnTo>
                  <a:lnTo>
                    <a:pt x="1514" y="485"/>
                  </a:lnTo>
                  <a:lnTo>
                    <a:pt x="1558" y="577"/>
                  </a:lnTo>
                  <a:lnTo>
                    <a:pt x="1588" y="630"/>
                  </a:lnTo>
                  <a:lnTo>
                    <a:pt x="1627" y="689"/>
                  </a:lnTo>
                  <a:lnTo>
                    <a:pt x="1695" y="743"/>
                  </a:lnTo>
                  <a:lnTo>
                    <a:pt x="1719" y="767"/>
                  </a:lnTo>
                  <a:lnTo>
                    <a:pt x="1743" y="840"/>
                  </a:lnTo>
                  <a:lnTo>
                    <a:pt x="1772" y="903"/>
                  </a:lnTo>
                  <a:lnTo>
                    <a:pt x="1767" y="951"/>
                  </a:lnTo>
                  <a:lnTo>
                    <a:pt x="1738" y="999"/>
                  </a:lnTo>
                  <a:lnTo>
                    <a:pt x="1675" y="1038"/>
                  </a:lnTo>
                  <a:lnTo>
                    <a:pt x="1577" y="1111"/>
                  </a:lnTo>
                  <a:lnTo>
                    <a:pt x="1505" y="1130"/>
                  </a:lnTo>
                  <a:lnTo>
                    <a:pt x="1427" y="1164"/>
                  </a:lnTo>
                  <a:lnTo>
                    <a:pt x="1379" y="1188"/>
                  </a:lnTo>
                  <a:lnTo>
                    <a:pt x="1306" y="1208"/>
                  </a:lnTo>
                  <a:lnTo>
                    <a:pt x="1248" y="1238"/>
                  </a:lnTo>
                  <a:lnTo>
                    <a:pt x="1184" y="1272"/>
                  </a:lnTo>
                  <a:lnTo>
                    <a:pt x="1087" y="1291"/>
                  </a:lnTo>
                  <a:lnTo>
                    <a:pt x="1049" y="1296"/>
                  </a:lnTo>
                  <a:lnTo>
                    <a:pt x="986" y="1354"/>
                  </a:lnTo>
                  <a:lnTo>
                    <a:pt x="884" y="1378"/>
                  </a:lnTo>
                  <a:lnTo>
                    <a:pt x="738" y="1460"/>
                  </a:lnTo>
                  <a:lnTo>
                    <a:pt x="631" y="1499"/>
                  </a:lnTo>
                  <a:lnTo>
                    <a:pt x="539" y="1543"/>
                  </a:lnTo>
                  <a:lnTo>
                    <a:pt x="451" y="1562"/>
                  </a:lnTo>
                  <a:lnTo>
                    <a:pt x="412" y="1557"/>
                  </a:lnTo>
                  <a:lnTo>
                    <a:pt x="379" y="1538"/>
                  </a:lnTo>
                  <a:lnTo>
                    <a:pt x="340" y="1455"/>
                  </a:lnTo>
                  <a:lnTo>
                    <a:pt x="296" y="1373"/>
                  </a:lnTo>
                  <a:lnTo>
                    <a:pt x="282" y="1320"/>
                  </a:lnTo>
                  <a:lnTo>
                    <a:pt x="272" y="1238"/>
                  </a:lnTo>
                  <a:lnTo>
                    <a:pt x="258" y="1174"/>
                  </a:lnTo>
                  <a:lnTo>
                    <a:pt x="238" y="1106"/>
                  </a:lnTo>
                  <a:lnTo>
                    <a:pt x="175" y="1019"/>
                  </a:lnTo>
                  <a:lnTo>
                    <a:pt x="137" y="956"/>
                  </a:lnTo>
                  <a:lnTo>
                    <a:pt x="111" y="840"/>
                  </a:lnTo>
                  <a:lnTo>
                    <a:pt x="77" y="757"/>
                  </a:lnTo>
                  <a:lnTo>
                    <a:pt x="39" y="669"/>
                  </a:lnTo>
                  <a:lnTo>
                    <a:pt x="15" y="582"/>
                  </a:lnTo>
                  <a:lnTo>
                    <a:pt x="0" y="538"/>
                  </a:lnTo>
                  <a:lnTo>
                    <a:pt x="15" y="505"/>
                  </a:lnTo>
                  <a:lnTo>
                    <a:pt x="53" y="485"/>
                  </a:lnTo>
                  <a:lnTo>
                    <a:pt x="87" y="495"/>
                  </a:lnTo>
                  <a:lnTo>
                    <a:pt x="97" y="524"/>
                  </a:lnTo>
                  <a:lnTo>
                    <a:pt x="53" y="548"/>
                  </a:lnTo>
                  <a:lnTo>
                    <a:pt x="53" y="592"/>
                  </a:lnTo>
                  <a:lnTo>
                    <a:pt x="68" y="650"/>
                  </a:lnTo>
                  <a:lnTo>
                    <a:pt x="92" y="718"/>
                  </a:lnTo>
                  <a:lnTo>
                    <a:pt x="127" y="796"/>
                  </a:lnTo>
                  <a:lnTo>
                    <a:pt x="151" y="854"/>
                  </a:lnTo>
                  <a:lnTo>
                    <a:pt x="166" y="941"/>
                  </a:lnTo>
                  <a:lnTo>
                    <a:pt x="190" y="980"/>
                  </a:lnTo>
                  <a:lnTo>
                    <a:pt x="238" y="1048"/>
                  </a:lnTo>
                  <a:lnTo>
                    <a:pt x="262" y="1087"/>
                  </a:lnTo>
                  <a:lnTo>
                    <a:pt x="282" y="1140"/>
                  </a:lnTo>
                  <a:lnTo>
                    <a:pt x="291" y="1193"/>
                  </a:lnTo>
                  <a:lnTo>
                    <a:pt x="306" y="1247"/>
                  </a:lnTo>
                  <a:lnTo>
                    <a:pt x="321" y="1334"/>
                  </a:lnTo>
                  <a:lnTo>
                    <a:pt x="350" y="1407"/>
                  </a:lnTo>
                  <a:lnTo>
                    <a:pt x="403" y="1514"/>
                  </a:lnTo>
                  <a:lnTo>
                    <a:pt x="442" y="1533"/>
                  </a:lnTo>
                  <a:lnTo>
                    <a:pt x="480" y="1533"/>
                  </a:lnTo>
                  <a:lnTo>
                    <a:pt x="559" y="1504"/>
                  </a:lnTo>
                  <a:lnTo>
                    <a:pt x="656" y="1465"/>
                  </a:lnTo>
                  <a:lnTo>
                    <a:pt x="743" y="1422"/>
                  </a:lnTo>
                  <a:lnTo>
                    <a:pt x="815" y="1378"/>
                  </a:lnTo>
                  <a:lnTo>
                    <a:pt x="874" y="1344"/>
                  </a:lnTo>
                  <a:lnTo>
                    <a:pt x="932" y="1320"/>
                  </a:lnTo>
                  <a:lnTo>
                    <a:pt x="981" y="1320"/>
                  </a:lnTo>
                  <a:lnTo>
                    <a:pt x="1010" y="1286"/>
                  </a:lnTo>
                  <a:lnTo>
                    <a:pt x="1078" y="1262"/>
                  </a:lnTo>
                  <a:lnTo>
                    <a:pt x="1141" y="1252"/>
                  </a:lnTo>
                  <a:lnTo>
                    <a:pt x="1179" y="1247"/>
                  </a:lnTo>
                  <a:lnTo>
                    <a:pt x="1297" y="1179"/>
                  </a:lnTo>
                  <a:lnTo>
                    <a:pt x="1364" y="1164"/>
                  </a:lnTo>
                  <a:lnTo>
                    <a:pt x="1422" y="1135"/>
                  </a:lnTo>
                  <a:lnTo>
                    <a:pt x="1495" y="1096"/>
                  </a:lnTo>
                  <a:lnTo>
                    <a:pt x="1573" y="1087"/>
                  </a:lnTo>
                  <a:lnTo>
                    <a:pt x="1641" y="1028"/>
                  </a:lnTo>
                  <a:lnTo>
                    <a:pt x="1695" y="990"/>
                  </a:lnTo>
                  <a:lnTo>
                    <a:pt x="1728" y="965"/>
                  </a:lnTo>
                  <a:lnTo>
                    <a:pt x="1738" y="922"/>
                  </a:lnTo>
                  <a:lnTo>
                    <a:pt x="1738" y="878"/>
                  </a:lnTo>
                  <a:lnTo>
                    <a:pt x="1714" y="835"/>
                  </a:lnTo>
                  <a:lnTo>
                    <a:pt x="1699" y="772"/>
                  </a:lnTo>
                  <a:lnTo>
                    <a:pt x="1646" y="743"/>
                  </a:lnTo>
                  <a:lnTo>
                    <a:pt x="1598" y="698"/>
                  </a:lnTo>
                  <a:lnTo>
                    <a:pt x="1558" y="645"/>
                  </a:lnTo>
                  <a:lnTo>
                    <a:pt x="1495" y="509"/>
                  </a:lnTo>
                  <a:lnTo>
                    <a:pt x="1447" y="403"/>
                  </a:lnTo>
                  <a:lnTo>
                    <a:pt x="1418" y="325"/>
                  </a:lnTo>
                  <a:lnTo>
                    <a:pt x="1364" y="248"/>
                  </a:lnTo>
                  <a:lnTo>
                    <a:pt x="1326" y="160"/>
                  </a:lnTo>
                  <a:lnTo>
                    <a:pt x="1282" y="73"/>
                  </a:lnTo>
                  <a:lnTo>
                    <a:pt x="1258" y="58"/>
                  </a:lnTo>
                  <a:lnTo>
                    <a:pt x="1234" y="34"/>
                  </a:lnTo>
                  <a:lnTo>
                    <a:pt x="1126" y="68"/>
                  </a:lnTo>
                  <a:lnTo>
                    <a:pt x="1068" y="92"/>
                  </a:lnTo>
                  <a:lnTo>
                    <a:pt x="981" y="107"/>
                  </a:lnTo>
                  <a:lnTo>
                    <a:pt x="908" y="145"/>
                  </a:lnTo>
                  <a:lnTo>
                    <a:pt x="801" y="232"/>
                  </a:lnTo>
                  <a:lnTo>
                    <a:pt x="748" y="258"/>
                  </a:lnTo>
                  <a:lnTo>
                    <a:pt x="685" y="262"/>
                  </a:lnTo>
                  <a:lnTo>
                    <a:pt x="554" y="316"/>
                  </a:lnTo>
                  <a:lnTo>
                    <a:pt x="475" y="374"/>
                  </a:lnTo>
                  <a:lnTo>
                    <a:pt x="364" y="422"/>
                  </a:lnTo>
                  <a:lnTo>
                    <a:pt x="127" y="505"/>
                  </a:lnTo>
                  <a:lnTo>
                    <a:pt x="85"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sp>
        <p:nvSpPr>
          <p:cNvPr id="41" name="Rectângulo 40"/>
          <p:cNvSpPr/>
          <p:nvPr/>
        </p:nvSpPr>
        <p:spPr>
          <a:xfrm rot="20509941">
            <a:off x="5427368" y="3576452"/>
            <a:ext cx="2408771" cy="923330"/>
          </a:xfrm>
          <a:prstGeom prst="rect">
            <a:avLst/>
          </a:prstGeom>
        </p:spPr>
        <p:txBody>
          <a:bodyPr wrap="square">
            <a:spAutoFit/>
          </a:bodyPr>
          <a:lstStyle/>
          <a:p>
            <a:pPr algn="ctr"/>
            <a:r>
              <a:rPr lang="pt-PT" kern="10" dirty="0">
                <a:ln w="9525">
                  <a:solidFill>
                    <a:schemeClr val="accent2"/>
                  </a:solidFill>
                  <a:round/>
                  <a:headEnd/>
                  <a:tailEnd/>
                </a:ln>
                <a:solidFill>
                  <a:srgbClr val="FF0000"/>
                </a:solidFill>
                <a:latin typeface="Arial Black"/>
              </a:rPr>
              <a:t>CURSOS</a:t>
            </a:r>
          </a:p>
          <a:p>
            <a:pPr algn="ctr"/>
            <a:r>
              <a:rPr lang="pt-PT" kern="10" dirty="0" smtClean="0">
                <a:ln w="9525">
                  <a:solidFill>
                    <a:schemeClr val="accent2"/>
                  </a:solidFill>
                  <a:round/>
                  <a:headEnd/>
                  <a:tailEnd/>
                </a:ln>
                <a:solidFill>
                  <a:srgbClr val="FF0000"/>
                </a:solidFill>
                <a:latin typeface="Arial Black"/>
              </a:rPr>
              <a:t>COM PLANOS PRÓPRIOS</a:t>
            </a:r>
          </a:p>
        </p:txBody>
      </p:sp>
      <p:grpSp>
        <p:nvGrpSpPr>
          <p:cNvPr id="42" name="Group 126"/>
          <p:cNvGrpSpPr>
            <a:grpSpLocks/>
          </p:cNvGrpSpPr>
          <p:nvPr/>
        </p:nvGrpSpPr>
        <p:grpSpPr bwMode="auto">
          <a:xfrm>
            <a:off x="5269844" y="4551942"/>
            <a:ext cx="357188" cy="1919287"/>
            <a:chOff x="193" y="401"/>
            <a:chExt cx="675" cy="1646"/>
          </a:xfrm>
        </p:grpSpPr>
        <p:sp>
          <p:nvSpPr>
            <p:cNvPr id="43"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44"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45"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46"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47"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7195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
                                        </p:tgtEl>
                                        <p:attrNameLst>
                                          <p:attrName>style.visibility</p:attrName>
                                        </p:attrNameLst>
                                      </p:cBhvr>
                                      <p:to>
                                        <p:strVal val="visible"/>
                                      </p:to>
                                    </p:se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 presetClass="entr" presetSubtype="0" fill="hold" nodeType="afterEffect">
                                  <p:stCondLst>
                                    <p:cond delay="0"/>
                                  </p:stCondLst>
                                  <p:childTnLst>
                                    <p:set>
                                      <p:cBhvr>
                                        <p:cTn id="35"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785813" y="333375"/>
            <a:ext cx="8107362" cy="503238"/>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a:t>
            </a:r>
            <a:r>
              <a:rPr lang="pt-PT" sz="3200" kern="10" dirty="0" smtClean="0">
                <a:ln w="9525">
                  <a:solidFill>
                    <a:srgbClr val="000000"/>
                  </a:solidFill>
                  <a:round/>
                  <a:headEnd/>
                  <a:tailEnd/>
                </a:ln>
                <a:solidFill>
                  <a:schemeClr val="accent6">
                    <a:lumMod val="75000"/>
                  </a:schemeClr>
                </a:solidFill>
                <a:latin typeface="Arial Black"/>
              </a:rPr>
              <a:t>DE GESTÃO</a:t>
            </a:r>
            <a:endParaRPr lang="pt-PT" sz="3200" kern="10" dirty="0">
              <a:ln w="9525">
                <a:solidFill>
                  <a:srgbClr val="000000"/>
                </a:solidFill>
                <a:round/>
                <a:headEnd/>
                <a:tailEnd/>
              </a:ln>
              <a:solidFill>
                <a:schemeClr val="accent6">
                  <a:lumMod val="75000"/>
                </a:schemeClr>
              </a:solidFill>
              <a:latin typeface="Arial Black"/>
            </a:endParaRPr>
          </a:p>
        </p:txBody>
      </p:sp>
      <p:sp>
        <p:nvSpPr>
          <p:cNvPr id="3174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3940905781"/>
              </p:ext>
            </p:extLst>
          </p:nvPr>
        </p:nvGraphicFramePr>
        <p:xfrm>
          <a:off x="827088" y="969963"/>
          <a:ext cx="4625976" cy="5256208"/>
        </p:xfrm>
        <a:graphic>
          <a:graphicData uri="http://schemas.openxmlformats.org/drawingml/2006/table">
            <a:tbl>
              <a:tblPr/>
              <a:tblGrid>
                <a:gridCol w="1224632"/>
                <a:gridCol w="1944216"/>
                <a:gridCol w="521295"/>
                <a:gridCol w="935833"/>
              </a:tblGrid>
              <a:tr h="51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Contabilidade e Fiscalidade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Direito das Organizações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 Cálculo Financeiro e Estatística Aplicada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640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9" name="Text Box 58"/>
          <p:cNvSpPr txBox="1">
            <a:spLocks noChangeArrowheads="1"/>
          </p:cNvSpPr>
          <p:nvPr/>
        </p:nvSpPr>
        <p:spPr bwMode="auto">
          <a:xfrm>
            <a:off x="5453063" y="2695575"/>
            <a:ext cx="3440112"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a:t>
            </a:r>
            <a:r>
              <a:rPr lang="pt-PT" altLang="pt-PT" sz="1400" b="1" dirty="0" smtClean="0">
                <a:solidFill>
                  <a:schemeClr val="tx2"/>
                </a:solidFill>
                <a:latin typeface="+mn-lt"/>
              </a:rPr>
              <a:t>de Gestão </a:t>
            </a:r>
            <a:r>
              <a:rPr lang="pt-PT" altLang="pt-PT" sz="1400" dirty="0" smtClean="0">
                <a:solidFill>
                  <a:schemeClr val="tx2"/>
                </a:solidFill>
                <a:latin typeface="+mn-lt"/>
              </a:rPr>
              <a:t>é </a:t>
            </a:r>
            <a:r>
              <a:rPr lang="pt-PT" altLang="pt-PT" sz="1400" dirty="0">
                <a:solidFill>
                  <a:schemeClr val="tx2"/>
                </a:solidFill>
                <a:latin typeface="+mn-lt"/>
              </a:rPr>
              <a:t>o profissional qualificado </a:t>
            </a:r>
            <a:r>
              <a:rPr lang="pt-PT" altLang="pt-PT" sz="1400" dirty="0" smtClean="0">
                <a:solidFill>
                  <a:schemeClr val="tx2"/>
                </a:solidFill>
                <a:latin typeface="+mn-lt"/>
              </a:rPr>
              <a:t>que </a:t>
            </a:r>
            <a:r>
              <a:rPr lang="pt-PT" altLang="pt-PT" sz="1400" dirty="0">
                <a:solidFill>
                  <a:schemeClr val="tx2"/>
                </a:solidFill>
                <a:latin typeface="+mn-lt"/>
              </a:rPr>
              <a:t>exerce competências no âmbito da gestão das organizações, apto a colaborar nos </a:t>
            </a:r>
            <a:r>
              <a:rPr lang="pt-PT" altLang="pt-PT" sz="1400" dirty="0" smtClean="0">
                <a:solidFill>
                  <a:schemeClr val="tx2"/>
                </a:solidFill>
                <a:latin typeface="+mn-lt"/>
              </a:rPr>
              <a:t>aspetos </a:t>
            </a:r>
            <a:r>
              <a:rPr lang="pt-PT" altLang="pt-PT" sz="1400" dirty="0">
                <a:solidFill>
                  <a:schemeClr val="tx2"/>
                </a:solidFill>
                <a:latin typeface="+mn-lt"/>
              </a:rPr>
              <a:t>organizativos, operacionais e financeiros dos diversos departamentos de uma unidade económica/serviço público, com capacidade para a tomada de decisões com base em </a:t>
            </a:r>
            <a:r>
              <a:rPr lang="pt-PT" altLang="pt-PT" sz="1400" dirty="0" smtClean="0">
                <a:solidFill>
                  <a:schemeClr val="tx2"/>
                </a:solidFill>
                <a:latin typeface="+mn-lt"/>
              </a:rPr>
              <a:t>objetivos </a:t>
            </a:r>
            <a:r>
              <a:rPr lang="pt-PT" altLang="pt-PT" sz="1400" dirty="0">
                <a:solidFill>
                  <a:schemeClr val="tx2"/>
                </a:solidFill>
                <a:latin typeface="+mn-lt"/>
              </a:rPr>
              <a:t>previamente definidos pela </a:t>
            </a:r>
            <a:r>
              <a:rPr lang="pt-PT" altLang="pt-PT" sz="1400" dirty="0" smtClean="0">
                <a:solidFill>
                  <a:schemeClr val="tx2"/>
                </a:solidFill>
                <a:latin typeface="+mn-lt"/>
              </a:rPr>
              <a:t>Administração/Direção</a:t>
            </a:r>
            <a:r>
              <a:rPr lang="pt-PT" altLang="pt-PT" sz="1400" dirty="0">
                <a:solidFill>
                  <a:schemeClr val="tx2"/>
                </a:solidFill>
                <a:latin typeface="+mn-lt"/>
              </a:rPr>
              <a:t>.</a:t>
            </a: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Escola Secundária Henriques </a:t>
            </a:r>
            <a:r>
              <a:rPr lang="pt-PT" altLang="pt-PT" sz="1200" b="1" dirty="0" smtClean="0">
                <a:solidFill>
                  <a:schemeClr val="tx2"/>
                </a:solidFill>
                <a:latin typeface="Comic Sans MS" pitchFamily="66" charset="0"/>
              </a:rPr>
              <a:t>Nogueira</a:t>
            </a:r>
          </a:p>
          <a:p>
            <a:pPr algn="ctr">
              <a:spcBef>
                <a:spcPct val="50000"/>
              </a:spcBef>
            </a:pPr>
            <a:r>
              <a:rPr lang="pt-PT" altLang="pt-PT" sz="1200" b="1" dirty="0" smtClean="0">
                <a:solidFill>
                  <a:schemeClr val="tx2"/>
                </a:solidFill>
                <a:latin typeface="Comic Sans MS" pitchFamily="66" charset="0"/>
              </a:rPr>
              <a:t>Escola Profissional de </a:t>
            </a:r>
            <a:r>
              <a:rPr lang="pt-PT" altLang="pt-PT" sz="1200" b="1" dirty="0" err="1" smtClean="0">
                <a:solidFill>
                  <a:schemeClr val="tx2"/>
                </a:solidFill>
                <a:latin typeface="Comic Sans MS" pitchFamily="66" charset="0"/>
              </a:rPr>
              <a:t>Penafirme</a:t>
            </a:r>
            <a:endParaRPr lang="pt-PT" altLang="pt-PT" sz="1200" b="1" dirty="0" smtClean="0">
              <a:solidFill>
                <a:schemeClr val="tx2"/>
              </a:solidFill>
              <a:latin typeface="Comic Sans MS" pitchFamily="66" charset="0"/>
            </a:endParaRPr>
          </a:p>
          <a:p>
            <a:pPr algn="ctr">
              <a:spcBef>
                <a:spcPct val="50000"/>
              </a:spcBef>
            </a:pPr>
            <a:r>
              <a:rPr lang="pt-PT" altLang="pt-PT" sz="1200" b="1" dirty="0" smtClean="0">
                <a:solidFill>
                  <a:schemeClr val="tx2"/>
                </a:solidFill>
                <a:latin typeface="Comic Sans MS" pitchFamily="66" charset="0"/>
              </a:rPr>
              <a:t>ESCO</a:t>
            </a:r>
            <a:endParaRPr lang="pt-PT" altLang="pt-PT" sz="12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p:txBody>
      </p:sp>
      <p:sp>
        <p:nvSpPr>
          <p:cNvPr id="31790"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9157556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539750" y="188913"/>
            <a:ext cx="8353425" cy="503237"/>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chemeClr val="accent6">
                    <a:lumMod val="75000"/>
                  </a:schemeClr>
                </a:solidFill>
                <a:latin typeface="Arial Black"/>
              </a:rPr>
              <a:t>TÉCNICO DE MULTIMÉDIA</a:t>
            </a:r>
          </a:p>
        </p:txBody>
      </p:sp>
      <p:sp>
        <p:nvSpPr>
          <p:cNvPr id="4505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770058021"/>
              </p:ext>
            </p:extLst>
          </p:nvPr>
        </p:nvGraphicFramePr>
        <p:xfrm>
          <a:off x="683568" y="806225"/>
          <a:ext cx="4625975" cy="6076422"/>
        </p:xfrm>
        <a:graphic>
          <a:graphicData uri="http://schemas.openxmlformats.org/drawingml/2006/table">
            <a:tbl>
              <a:tblPr/>
              <a:tblGrid>
                <a:gridCol w="1185661"/>
                <a:gridCol w="2055195"/>
                <a:gridCol w="498339"/>
                <a:gridCol w="886780"/>
              </a:tblGrid>
              <a:tr h="7295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3" marB="45723"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III</a:t>
                      </a:r>
                      <a:endParaRPr kumimoji="0" lang="pt-PT" sz="1000" b="0" i="0" u="none" strike="noStrike" cap="none" normalizeH="0" baseline="0" dirty="0" smtClean="0">
                        <a:ln>
                          <a:noFill/>
                        </a:ln>
                        <a:solidFill>
                          <a:schemeClr val="tx2"/>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35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História da Cultura e Arte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86">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rgbClr val="000099"/>
                        </a:solidFill>
                        <a:effectLst/>
                        <a:latin typeface="Comic Sans MS" pitchFamily="66"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96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Sistemas de Informação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Design, Comunicação e Audiovisuais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81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Multimédia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972">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Projeto e Produção Multimédia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992">
                <a:tc vMerge="1">
                  <a:txBody>
                    <a:bodyPr/>
                    <a:lstStyle/>
                    <a:p>
                      <a:endParaRPr lang="pt-PT"/>
                    </a:p>
                  </a:txBody>
                  <a:tcPr/>
                </a:tc>
                <a:tc>
                  <a:txBody>
                    <a:bodyPr/>
                    <a:lstStyle/>
                    <a:p>
                      <a:pPr marL="0" marR="0" lvl="0" indent="0" algn="l" defTabSz="914400" rtl="0" eaLnBrk="1" fontAlgn="auto" latinLnBrk="0" hangingPunct="1">
                        <a:lnSpc>
                          <a:spcPct val="120000"/>
                        </a:lnSpc>
                        <a:spcBef>
                          <a:spcPts val="0"/>
                        </a:spcBef>
                        <a:spcAft>
                          <a:spcPts val="1000"/>
                        </a:spcAft>
                        <a:buClrTx/>
                        <a:buSzPts val="1000"/>
                        <a:buFont typeface="Symbol"/>
                        <a:buNone/>
                        <a:tabLst>
                          <a:tab pos="457200" algn="l"/>
                        </a:tabLst>
                        <a:defRPr/>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p>
                      <a:pPr marL="0" lvl="0" indent="0">
                        <a:lnSpc>
                          <a:spcPct val="120000"/>
                        </a:lnSpc>
                        <a:spcAft>
                          <a:spcPts val="1000"/>
                        </a:spcAft>
                        <a:buSzPts val="1000"/>
                        <a:buFont typeface="Symbol"/>
                        <a:buNone/>
                        <a:tabLst>
                          <a:tab pos="457200" algn="l"/>
                        </a:tabLst>
                      </a:pPr>
                      <a:endParaRPr lang="pt-PT" sz="1800" dirty="0" smtClean="0">
                        <a:solidFill>
                          <a:schemeClr val="tx2"/>
                        </a:solidFill>
                        <a:effectLst/>
                        <a:latin typeface="Comic Sans MS" pitchFamily="66" charset="0"/>
                        <a:ea typeface="Calibri"/>
                        <a:cs typeface="Times New Roman"/>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03" name="Text Box 58"/>
          <p:cNvSpPr txBox="1">
            <a:spLocks noChangeArrowheads="1"/>
          </p:cNvSpPr>
          <p:nvPr/>
        </p:nvSpPr>
        <p:spPr bwMode="auto">
          <a:xfrm>
            <a:off x="5453063" y="2138363"/>
            <a:ext cx="3440112"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Multimédia </a:t>
            </a:r>
            <a:r>
              <a:rPr lang="pt-PT" altLang="pt-PT" sz="1400" dirty="0">
                <a:solidFill>
                  <a:schemeClr val="tx2"/>
                </a:solidFill>
                <a:latin typeface="+mj-lt"/>
              </a:rPr>
              <a:t>é o profissional qualificado apto  a exercer profissões ligadas ao desenho e produção digital de conteúdos multimédia e a desempenhar tarefas de carácter técnico e artístico com vista à criação de soluções interativas de comunicação.</a:t>
            </a:r>
          </a:p>
          <a:p>
            <a:pPr algn="just">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r>
              <a:rPr lang="pt-PT" altLang="pt-PT" sz="1200" b="1" dirty="0">
                <a:solidFill>
                  <a:schemeClr val="tx2"/>
                </a:solidFill>
                <a:latin typeface="Comic Sans MS" pitchFamily="66" charset="0"/>
              </a:rPr>
              <a:t>Escola Secundária Henriques Nogueira</a:t>
            </a:r>
            <a:endParaRPr lang="pt-PT" altLang="pt-PT" sz="1200" dirty="0">
              <a:solidFill>
                <a:schemeClr val="tx2"/>
              </a:solidFill>
              <a:latin typeface="Comic Sans MS" pitchFamily="66" charset="0"/>
            </a:endParaRPr>
          </a:p>
          <a:p>
            <a:pPr>
              <a:spcBef>
                <a:spcPct val="50000"/>
              </a:spcBef>
            </a:pPr>
            <a:endParaRPr lang="pt-PT" altLang="pt-PT" sz="1200" dirty="0">
              <a:solidFill>
                <a:schemeClr val="tx2"/>
              </a:solidFill>
              <a:latin typeface="Comic Sans MS" pitchFamily="66" charset="0"/>
            </a:endParaRPr>
          </a:p>
          <a:p>
            <a:pPr algn="ctr">
              <a:spcBef>
                <a:spcPct val="50000"/>
              </a:spcBef>
            </a:pPr>
            <a:r>
              <a:rPr lang="pt-PT" altLang="pt-PT" sz="1400" b="1" dirty="0">
                <a:solidFill>
                  <a:schemeClr val="tx2"/>
                </a:solidFill>
                <a:latin typeface="Comic Sans MS" pitchFamily="66" charset="0"/>
              </a:rPr>
              <a:t>SEMINFOR - </a:t>
            </a:r>
            <a:r>
              <a:rPr lang="pt-PT" altLang="pt-PT" sz="1400" b="1" dirty="0" err="1">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510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83594710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179388" y="71438"/>
            <a:ext cx="8713787" cy="76517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DE </a:t>
            </a:r>
            <a:r>
              <a:rPr lang="pt-PT" sz="3200" kern="10" dirty="0" smtClean="0">
                <a:ln w="9525">
                  <a:solidFill>
                    <a:srgbClr val="000000"/>
                  </a:solidFill>
                  <a:round/>
                  <a:headEnd/>
                  <a:tailEnd/>
                </a:ln>
                <a:solidFill>
                  <a:schemeClr val="accent6">
                    <a:lumMod val="75000"/>
                  </a:schemeClr>
                </a:solidFill>
                <a:latin typeface="Arial Black"/>
              </a:rPr>
              <a:t>MANUTENÇÃO  </a:t>
            </a:r>
            <a:r>
              <a:rPr lang="pt-PT" sz="3200" kern="10" dirty="0">
                <a:ln w="9525">
                  <a:solidFill>
                    <a:srgbClr val="000000"/>
                  </a:solidFill>
                  <a:round/>
                  <a:headEnd/>
                  <a:tailEnd/>
                </a:ln>
                <a:solidFill>
                  <a:schemeClr val="accent6">
                    <a:lumMod val="75000"/>
                  </a:schemeClr>
                </a:solidFill>
                <a:latin typeface="Arial Black"/>
              </a:rPr>
              <a:t>ELETROMECÂNICA</a:t>
            </a:r>
          </a:p>
        </p:txBody>
      </p:sp>
      <p:sp>
        <p:nvSpPr>
          <p:cNvPr id="4403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2531705238"/>
              </p:ext>
            </p:extLst>
          </p:nvPr>
        </p:nvGraphicFramePr>
        <p:xfrm>
          <a:off x="827088" y="969963"/>
          <a:ext cx="4625976" cy="4816475"/>
        </p:xfrm>
        <a:graphic>
          <a:graphicData uri="http://schemas.openxmlformats.org/drawingml/2006/table">
            <a:tbl>
              <a:tblPr/>
              <a:tblGrid>
                <a:gridCol w="1224632"/>
                <a:gridCol w="2016224"/>
                <a:gridCol w="449287"/>
                <a:gridCol w="935833"/>
              </a:tblGrid>
              <a:tr h="518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Processos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40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Organização Industrial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oficinais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77" name="Text Box 58"/>
          <p:cNvSpPr txBox="1">
            <a:spLocks noChangeArrowheads="1"/>
          </p:cNvSpPr>
          <p:nvPr/>
        </p:nvSpPr>
        <p:spPr bwMode="auto">
          <a:xfrm>
            <a:off x="5458987" y="1772816"/>
            <a:ext cx="3440112"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t>
            </a:r>
            <a:r>
              <a:rPr lang="pt-PT" altLang="pt-PT" sz="1400" b="1" dirty="0" smtClean="0">
                <a:solidFill>
                  <a:schemeClr val="tx2"/>
                </a:solidFill>
                <a:latin typeface="+mj-lt"/>
              </a:rPr>
              <a:t>de Manutenção  </a:t>
            </a:r>
            <a:r>
              <a:rPr lang="pt-PT" altLang="pt-PT" sz="1400" b="1" dirty="0">
                <a:solidFill>
                  <a:schemeClr val="tx2"/>
                </a:solidFill>
                <a:latin typeface="+mj-lt"/>
              </a:rPr>
              <a:t>Eletromecânica </a:t>
            </a:r>
            <a:r>
              <a:rPr lang="pt-PT" altLang="pt-PT" sz="1400" dirty="0">
                <a:solidFill>
                  <a:schemeClr val="tx2"/>
                </a:solidFill>
                <a:latin typeface="+mj-lt"/>
              </a:rPr>
              <a:t>é o profissional apto a orientar e desenvolver atividades na área da manutenção, controlo e monitorização das condições de funcionamento dos equipamentos eletromecânicos e instalações elétricas industriais. Planeia, prepara e  procede a intervenções no âmbito da manutenção preventiva, executa ensaios e repõe em marcha de acordo com as normas de segurança.</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profissional de </a:t>
            </a:r>
            <a:r>
              <a:rPr lang="pt-PT" altLang="pt-PT" sz="1400" b="1" dirty="0" err="1" smtClean="0">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4078"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35555469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WordArt 4"/>
          <p:cNvSpPr>
            <a:spLocks noChangeArrowheads="1" noChangeShapeType="1" noTextEdit="1"/>
          </p:cNvSpPr>
          <p:nvPr/>
        </p:nvSpPr>
        <p:spPr bwMode="auto">
          <a:xfrm>
            <a:off x="323850" y="188913"/>
            <a:ext cx="8569325" cy="647700"/>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chemeClr val="accent6">
                    <a:lumMod val="75000"/>
                  </a:schemeClr>
                </a:solidFill>
                <a:latin typeface="Arial Black"/>
              </a:rPr>
              <a:t>TÉCNICO INSTALADOR DE SISTEMAS SOLARES FOTOVOLTAICOS</a:t>
            </a:r>
            <a:endParaRPr lang="pt-PT" sz="3200" kern="10" dirty="0">
              <a:ln w="9525">
                <a:solidFill>
                  <a:srgbClr val="000000"/>
                </a:solidFill>
                <a:round/>
                <a:headEnd/>
                <a:tailEnd/>
              </a:ln>
              <a:solidFill>
                <a:schemeClr val="accent6">
                  <a:lumMod val="75000"/>
                </a:schemeClr>
              </a:solidFill>
              <a:latin typeface="Arial Black"/>
            </a:endParaRPr>
          </a:p>
        </p:txBody>
      </p:sp>
      <p:sp>
        <p:nvSpPr>
          <p:cNvPr id="4301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7570" name="Group 66"/>
          <p:cNvGraphicFramePr>
            <a:graphicFrameLocks noGrp="1"/>
          </p:cNvGraphicFramePr>
          <p:nvPr>
            <p:extLst>
              <p:ext uri="{D42A27DB-BD31-4B8C-83A1-F6EECF244321}">
                <p14:modId xmlns:p14="http://schemas.microsoft.com/office/powerpoint/2010/main" val="3379693140"/>
              </p:ext>
            </p:extLst>
          </p:nvPr>
        </p:nvGraphicFramePr>
        <p:xfrm>
          <a:off x="827088" y="969963"/>
          <a:ext cx="4625976" cy="4816475"/>
        </p:xfrm>
        <a:graphic>
          <a:graphicData uri="http://schemas.openxmlformats.org/drawingml/2006/table">
            <a:tbl>
              <a:tblPr/>
              <a:tblGrid>
                <a:gridCol w="1224632"/>
                <a:gridCol w="2016224"/>
                <a:gridCol w="449287"/>
                <a:gridCol w="935833"/>
              </a:tblGrid>
              <a:tr h="5181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II ou III </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0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Matemática</a:t>
                      </a:r>
                      <a:endParaRPr kumimoji="0" lang="pt-PT" sz="1000" b="0" i="0" u="none" strike="noStrike" cap="none" normalizeH="0" baseline="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523">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Físico-Química</a:t>
                      </a:r>
                      <a:endParaRPr kumimoji="0" lang="pt-PT" sz="1000" b="0"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Tecnologias de Processos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40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Organização Industrial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Desenho Técnico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Práticas oficinais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3" name="Text Box 58"/>
          <p:cNvSpPr txBox="1">
            <a:spLocks noChangeArrowheads="1"/>
          </p:cNvSpPr>
          <p:nvPr/>
        </p:nvSpPr>
        <p:spPr bwMode="auto">
          <a:xfrm>
            <a:off x="5453063" y="2138363"/>
            <a:ext cx="3440112"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smtClean="0">
                <a:solidFill>
                  <a:schemeClr val="tx2"/>
                </a:solidFill>
                <a:latin typeface="+mj-lt"/>
              </a:rPr>
              <a:t>Técnico instalador de sistemas solares  </a:t>
            </a:r>
            <a:r>
              <a:rPr lang="pt-PT" altLang="pt-PT" sz="1400" b="1" dirty="0">
                <a:solidFill>
                  <a:schemeClr val="tx2"/>
                </a:solidFill>
                <a:latin typeface="+mj-lt"/>
              </a:rPr>
              <a:t>(</a:t>
            </a:r>
            <a:r>
              <a:rPr lang="pt-PT" altLang="pt-PT" sz="1400" b="1" dirty="0" smtClean="0">
                <a:solidFill>
                  <a:schemeClr val="tx2"/>
                </a:solidFill>
                <a:latin typeface="+mj-lt"/>
              </a:rPr>
              <a:t>Fotovoltaicos) </a:t>
            </a:r>
            <a:r>
              <a:rPr lang="pt-PT" altLang="pt-PT" sz="1400" dirty="0">
                <a:solidFill>
                  <a:schemeClr val="tx2"/>
                </a:solidFill>
                <a:latin typeface="+mj-lt"/>
              </a:rPr>
              <a:t>é o profissional apto a programar, organizar e executar a instalação, a manutenção e a reparação de sistemas solares fotovoltaicos, de acordo com as normas, os regulamentos de segurança e as regras de boa prática aplicáveis.</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profissional de </a:t>
            </a:r>
            <a:r>
              <a:rPr lang="pt-PT" altLang="pt-PT" sz="1400" b="1" dirty="0" err="1" smtClean="0">
                <a:solidFill>
                  <a:schemeClr val="tx2"/>
                </a:solidFill>
                <a:latin typeface="Comic Sans MS" pitchFamily="66" charset="0"/>
              </a:rPr>
              <a:t>Penafirme</a:t>
            </a:r>
            <a:endParaRPr lang="pt-PT" altLang="pt-PT" sz="1400" b="1" dirty="0">
              <a:solidFill>
                <a:schemeClr val="tx2"/>
              </a:solidFill>
              <a:latin typeface="Comic Sans MS" pitchFamily="66" charset="0"/>
            </a:endParaRPr>
          </a:p>
          <a:p>
            <a:pPr>
              <a:spcBef>
                <a:spcPct val="50000"/>
              </a:spcBef>
            </a:pPr>
            <a:endParaRPr lang="pt-PT" altLang="pt-PT" sz="1400" b="1" dirty="0">
              <a:solidFill>
                <a:schemeClr val="tx2"/>
              </a:solidFill>
              <a:latin typeface="Comic Sans MS" pitchFamily="66" charset="0"/>
            </a:endParaRPr>
          </a:p>
          <a:p>
            <a:pPr>
              <a:spcBef>
                <a:spcPct val="50000"/>
              </a:spcBef>
            </a:pPr>
            <a:endParaRPr lang="pt-PT" altLang="pt-PT" sz="1200" dirty="0">
              <a:latin typeface="Comic Sans MS" pitchFamily="66" charset="0"/>
            </a:endParaRPr>
          </a:p>
          <a:p>
            <a:pPr>
              <a:spcBef>
                <a:spcPct val="50000"/>
              </a:spcBef>
            </a:pPr>
            <a:endParaRPr lang="pt-PT" altLang="pt-PT" sz="1400" b="1" dirty="0">
              <a:solidFill>
                <a:srgbClr val="0000FF"/>
              </a:solidFill>
              <a:latin typeface="Comic Sans MS" pitchFamily="66" charset="0"/>
            </a:endParaRPr>
          </a:p>
        </p:txBody>
      </p:sp>
      <p:sp>
        <p:nvSpPr>
          <p:cNvPr id="43054"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11765499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6">
                    <a:lumMod val="75000"/>
                  </a:schemeClr>
                </a:solidFill>
                <a:latin typeface="Arial Black"/>
              </a:rPr>
              <a:t>TÉCNICO DE </a:t>
            </a:r>
            <a:r>
              <a:rPr lang="pt-PT" sz="3200" kern="10" dirty="0" smtClean="0">
                <a:ln w="9525">
                  <a:solidFill>
                    <a:schemeClr val="tx1"/>
                  </a:solidFill>
                  <a:round/>
                  <a:headEnd/>
                  <a:tailEnd/>
                </a:ln>
                <a:solidFill>
                  <a:schemeClr val="accent6">
                    <a:lumMod val="75000"/>
                  </a:schemeClr>
                </a:solidFill>
                <a:latin typeface="Arial Black"/>
              </a:rPr>
              <a:t>COZINHA/PASTELARIA</a:t>
            </a:r>
            <a:endParaRPr lang="pt-PT" sz="3200" kern="10" dirty="0">
              <a:ln w="9525">
                <a:solidFill>
                  <a:schemeClr val="tx1"/>
                </a:solidFill>
                <a:round/>
                <a:headEnd/>
                <a:tailEnd/>
              </a:ln>
              <a:solidFill>
                <a:schemeClr val="accent6">
                  <a:lumMod val="75000"/>
                </a:schemeClr>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4281560193"/>
              </p:ext>
            </p:extLst>
          </p:nvPr>
        </p:nvGraphicFramePr>
        <p:xfrm>
          <a:off x="759707" y="764704"/>
          <a:ext cx="4676389" cy="5161037"/>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Cozinha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Pastelaria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Controlo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Francês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650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580112" y="1331645"/>
            <a:ext cx="3024336" cy="4678204"/>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a:solidFill>
                  <a:schemeClr val="tx2"/>
                </a:solidFill>
                <a:latin typeface="Comic Sans MS" pitchFamily="66" charset="0"/>
              </a:rPr>
              <a:t> </a:t>
            </a:r>
            <a:r>
              <a:rPr lang="pt-PT" sz="1200" dirty="0" smtClean="0">
                <a:solidFill>
                  <a:schemeClr val="tx2"/>
                </a:solidFill>
                <a:latin typeface="Comic Sans MS" pitchFamily="66" charset="0"/>
              </a:rPr>
              <a:t>          </a:t>
            </a:r>
            <a:r>
              <a:rPr lang="pt-PT" sz="1400" dirty="0" smtClean="0">
                <a:solidFill>
                  <a:schemeClr val="tx2"/>
                </a:solidFill>
                <a:latin typeface="+mj-lt"/>
              </a:rPr>
              <a:t>O </a:t>
            </a:r>
            <a:r>
              <a:rPr lang="pt-PT" sz="1400" b="1" dirty="0">
                <a:solidFill>
                  <a:schemeClr val="tx2"/>
                </a:solidFill>
                <a:latin typeface="+mj-lt"/>
              </a:rPr>
              <a:t>Técnico de Cozinha-Pastelaria </a:t>
            </a:r>
            <a:r>
              <a:rPr lang="pt-PT" sz="1400" dirty="0">
                <a:solidFill>
                  <a:schemeClr val="tx2"/>
                </a:solidFill>
                <a:latin typeface="+mj-lt"/>
              </a:rPr>
              <a:t>é o profissional que, no domínio das normas de higiene e segurança alimentar, planifica e dirige os trabalhos de cozinha, colabora na estruturação de ementas, bem como prepara e confeciona refeições num enquadramento de especialidade, nomeadamente gastronomia regional portuguesa e internacional</a:t>
            </a:r>
            <a:r>
              <a:rPr lang="pt-PT" sz="1200" dirty="0" smtClean="0">
                <a:solidFill>
                  <a:schemeClr val="tx2"/>
                </a:solidFill>
                <a:latin typeface="+mj-lt"/>
              </a:rPr>
              <a:t>.</a:t>
            </a:r>
          </a:p>
          <a:p>
            <a:pPr marL="457200" indent="-457200" algn="just">
              <a:spcBef>
                <a:spcPct val="50000"/>
              </a:spcBef>
              <a:defRPr/>
            </a:pPr>
            <a:endParaRPr lang="pt-PT" sz="1200" dirty="0">
              <a:solidFill>
                <a:schemeClr val="tx2"/>
              </a:solidFill>
              <a:latin typeface="+mj-lt"/>
            </a:endParaRPr>
          </a:p>
          <a:p>
            <a:pPr marL="457200" indent="-457200" algn="just">
              <a:spcBef>
                <a:spcPct val="50000"/>
              </a:spcBef>
              <a:defRPr/>
            </a:pPr>
            <a:r>
              <a:rPr lang="pt-PT" sz="1200" dirty="0">
                <a:solidFill>
                  <a:schemeClr val="tx2"/>
                </a:solidFill>
                <a:latin typeface="+mj-lt"/>
              </a:rPr>
              <a:t>	</a:t>
            </a:r>
            <a:r>
              <a:rPr lang="pt-PT" sz="1200" dirty="0">
                <a:latin typeface="Comic Sans MS" pitchFamily="66" charset="0"/>
              </a:rPr>
              <a:t>	</a:t>
            </a:r>
            <a:endParaRPr lang="pt-PT" sz="1200" dirty="0" smtClean="0">
              <a:latin typeface="Comic Sans MS" pitchFamily="66" charset="0"/>
            </a:endParaRPr>
          </a:p>
          <a:p>
            <a:pPr marL="457200" indent="-457200" algn="ctr">
              <a:spcBef>
                <a:spcPct val="50000"/>
              </a:spcBef>
              <a:defRPr/>
            </a:pPr>
            <a:r>
              <a:rPr lang="pt-PT" sz="1400" b="1" dirty="0" smtClean="0">
                <a:solidFill>
                  <a:schemeClr val="tx2"/>
                </a:solidFill>
                <a:latin typeface="Comic Sans MS" pitchFamily="66" charset="0"/>
              </a:rPr>
              <a:t>ESCO</a:t>
            </a:r>
          </a:p>
          <a:p>
            <a:pPr marL="457200" indent="-457200" algn="ctr">
              <a:spcBef>
                <a:spcPct val="50000"/>
              </a:spcBef>
              <a:defRPr/>
            </a:pPr>
            <a:r>
              <a:rPr lang="pt-PT" sz="1400" b="1" dirty="0" smtClean="0">
                <a:solidFill>
                  <a:schemeClr val="tx2"/>
                </a:solidFill>
                <a:latin typeface="Comic Sans MS" pitchFamily="66" charset="0"/>
              </a:rPr>
              <a:t>PENAFIRME</a:t>
            </a: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284709058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WordArt 4"/>
          <p:cNvSpPr>
            <a:spLocks noChangeArrowheads="1" noChangeShapeType="1" noTextEdit="1"/>
          </p:cNvSpPr>
          <p:nvPr/>
        </p:nvSpPr>
        <p:spPr bwMode="auto">
          <a:xfrm>
            <a:off x="179388" y="73025"/>
            <a:ext cx="8604250" cy="547688"/>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6">
                    <a:lumMod val="75000"/>
                  </a:schemeClr>
                </a:solidFill>
                <a:latin typeface="Arial Black"/>
              </a:rPr>
              <a:t>TÉCNICO DE </a:t>
            </a:r>
            <a:r>
              <a:rPr lang="pt-PT" sz="3200" kern="10" dirty="0" smtClean="0">
                <a:ln w="9525">
                  <a:solidFill>
                    <a:schemeClr val="tx1"/>
                  </a:solidFill>
                  <a:round/>
                  <a:headEnd/>
                  <a:tailEnd/>
                </a:ln>
                <a:solidFill>
                  <a:schemeClr val="accent6">
                    <a:lumMod val="75000"/>
                  </a:schemeClr>
                </a:solidFill>
                <a:latin typeface="Arial Black"/>
              </a:rPr>
              <a:t>RESTAURANTE/BAR</a:t>
            </a:r>
            <a:endParaRPr lang="pt-PT" sz="3200" kern="10" dirty="0">
              <a:ln w="9525">
                <a:solidFill>
                  <a:schemeClr val="tx1"/>
                </a:solidFill>
                <a:round/>
                <a:headEnd/>
                <a:tailEnd/>
              </a:ln>
              <a:solidFill>
                <a:schemeClr val="accent6">
                  <a:lumMod val="75000"/>
                </a:schemeClr>
              </a:solidFill>
              <a:latin typeface="Arial Black"/>
            </a:endParaRPr>
          </a:p>
        </p:txBody>
      </p:sp>
      <p:sp>
        <p:nvSpPr>
          <p:cNvPr id="4096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2788" name="Group 164"/>
          <p:cNvGraphicFramePr>
            <a:graphicFrameLocks noGrp="1"/>
          </p:cNvGraphicFramePr>
          <p:nvPr>
            <p:extLst>
              <p:ext uri="{D42A27DB-BD31-4B8C-83A1-F6EECF244321}">
                <p14:modId xmlns:p14="http://schemas.microsoft.com/office/powerpoint/2010/main" val="2192138057"/>
              </p:ext>
            </p:extLst>
          </p:nvPr>
        </p:nvGraphicFramePr>
        <p:xfrm>
          <a:off x="759707" y="764704"/>
          <a:ext cx="4676389" cy="5161037"/>
        </p:xfrm>
        <a:graphic>
          <a:graphicData uri="http://schemas.openxmlformats.org/drawingml/2006/table">
            <a:tbl>
              <a:tblPr/>
              <a:tblGrid>
                <a:gridCol w="1220005"/>
                <a:gridCol w="2016224"/>
                <a:gridCol w="428331"/>
                <a:gridCol w="1011829"/>
              </a:tblGrid>
              <a:tr h="518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12" marB="4571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I ou II OU III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TIC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96">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Psicologia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84">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Serviços de Restauração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1225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Serviços de Bebidas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Controlo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Comunicar em Francês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700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79" name="Text Box 55"/>
          <p:cNvSpPr txBox="1">
            <a:spLocks noChangeArrowheads="1"/>
          </p:cNvSpPr>
          <p:nvPr/>
        </p:nvSpPr>
        <p:spPr bwMode="auto">
          <a:xfrm>
            <a:off x="5652120" y="1331645"/>
            <a:ext cx="2952328" cy="4678204"/>
          </a:xfrm>
          <a:prstGeom prst="rect">
            <a:avLst/>
          </a:prstGeom>
          <a:noFill/>
          <a:ln w="9525">
            <a:noFill/>
            <a:miter lim="800000"/>
            <a:headEnd/>
            <a:tailEnd/>
          </a:ln>
          <a:effectLst/>
        </p:spPr>
        <p:txBody>
          <a:bodyPr wrap="square">
            <a:spAutoFit/>
          </a:bodyPr>
          <a:lstStyle/>
          <a:p>
            <a:pPr marL="457200" indent="-457200" algn="just">
              <a:spcBef>
                <a:spcPct val="50000"/>
              </a:spcBef>
              <a:defRPr/>
            </a:pPr>
            <a:r>
              <a:rPr lang="pt-PT" sz="1200" dirty="0">
                <a:latin typeface="Comic Sans MS" pitchFamily="66" charset="0"/>
              </a:rPr>
              <a:t>	</a:t>
            </a:r>
            <a:endParaRPr lang="pt-PT" sz="1200" dirty="0" smtClean="0">
              <a:latin typeface="Comic Sans MS" pitchFamily="66" charset="0"/>
            </a:endParaRPr>
          </a:p>
          <a:p>
            <a:pPr marL="457200" indent="-457200" algn="just">
              <a:spcBef>
                <a:spcPct val="50000"/>
              </a:spcBef>
              <a:defRPr/>
            </a:pPr>
            <a:r>
              <a:rPr lang="pt-PT" sz="1200" dirty="0" smtClean="0">
                <a:solidFill>
                  <a:schemeClr val="tx2"/>
                </a:solidFill>
                <a:latin typeface="+mj-lt"/>
              </a:rPr>
              <a:t>             </a:t>
            </a:r>
            <a:r>
              <a:rPr lang="pt-PT" sz="1400" dirty="0">
                <a:solidFill>
                  <a:schemeClr val="tx2"/>
                </a:solidFill>
                <a:latin typeface="+mj-lt"/>
              </a:rPr>
              <a:t>O </a:t>
            </a:r>
            <a:r>
              <a:rPr lang="pt-PT" sz="1400" b="1" dirty="0">
                <a:solidFill>
                  <a:schemeClr val="tx2"/>
                </a:solidFill>
                <a:latin typeface="+mj-lt"/>
              </a:rPr>
              <a:t>Técnico de Restaurante/Bar </a:t>
            </a:r>
            <a:r>
              <a:rPr lang="pt-PT" sz="1400" dirty="0">
                <a:solidFill>
                  <a:schemeClr val="tx2"/>
                </a:solidFill>
                <a:latin typeface="+mj-lt"/>
              </a:rPr>
              <a:t>é o profissional qualificado apto a planear, coordenar e executar o serviço de restaurante e bar, respeitando as normas de higiene e segurança, em estabelecimentos de restauração e bebidas, integrados ou não em unidades hoteleiras, com vista a garantir um serviço de qualidade e satisfação do cliente.</a:t>
            </a:r>
            <a:endParaRPr lang="pt-PT" sz="1400" dirty="0" smtClean="0">
              <a:solidFill>
                <a:schemeClr val="tx2"/>
              </a:solidFill>
              <a:latin typeface="+mj-lt"/>
            </a:endParaRPr>
          </a:p>
          <a:p>
            <a:pPr marL="457200" indent="-457200" algn="just">
              <a:spcBef>
                <a:spcPct val="50000"/>
              </a:spcBef>
              <a:defRPr/>
            </a:pPr>
            <a:endParaRPr lang="pt-PT" sz="1200" dirty="0">
              <a:solidFill>
                <a:schemeClr val="tx2"/>
              </a:solidFill>
              <a:latin typeface="+mj-lt"/>
            </a:endParaRPr>
          </a:p>
          <a:p>
            <a:pPr marL="457200" indent="-457200" algn="just">
              <a:spcBef>
                <a:spcPct val="50000"/>
              </a:spcBef>
              <a:defRPr/>
            </a:pPr>
            <a:r>
              <a:rPr lang="pt-PT" sz="1200" dirty="0">
                <a:solidFill>
                  <a:schemeClr val="tx2"/>
                </a:solidFill>
                <a:latin typeface="+mj-lt"/>
              </a:rPr>
              <a:t>	</a:t>
            </a:r>
            <a:r>
              <a:rPr lang="pt-PT" sz="1200" dirty="0">
                <a:latin typeface="Comic Sans MS" pitchFamily="66" charset="0"/>
              </a:rPr>
              <a:t>	</a:t>
            </a:r>
            <a:endParaRPr lang="pt-PT" sz="1200" dirty="0" smtClean="0">
              <a:latin typeface="Comic Sans MS" pitchFamily="66" charset="0"/>
            </a:endParaRPr>
          </a:p>
          <a:p>
            <a:pPr marL="457200" indent="-457200" algn="ctr">
              <a:spcBef>
                <a:spcPct val="50000"/>
              </a:spcBef>
              <a:defRPr/>
            </a:pPr>
            <a:r>
              <a:rPr lang="pt-PT" sz="1400" b="1" dirty="0" smtClean="0">
                <a:solidFill>
                  <a:schemeClr val="tx2"/>
                </a:solidFill>
                <a:latin typeface="Comic Sans MS" pitchFamily="66" charset="0"/>
              </a:rPr>
              <a:t>ESCO</a:t>
            </a:r>
          </a:p>
          <a:p>
            <a:pPr marL="457200" indent="-457200" algn="ctr">
              <a:spcBef>
                <a:spcPct val="50000"/>
              </a:spcBef>
              <a:defRPr/>
            </a:pPr>
            <a:r>
              <a:rPr lang="pt-PT" sz="1400" b="1" dirty="0">
                <a:solidFill>
                  <a:schemeClr val="tx2"/>
                </a:solidFill>
                <a:latin typeface="Comic Sans MS" pitchFamily="66" charset="0"/>
              </a:rPr>
              <a:t>P</a:t>
            </a:r>
            <a:r>
              <a:rPr lang="pt-PT" sz="1400" b="1" dirty="0" smtClean="0">
                <a:solidFill>
                  <a:schemeClr val="tx2"/>
                </a:solidFill>
                <a:latin typeface="Comic Sans MS" pitchFamily="66" charset="0"/>
              </a:rPr>
              <a:t>ENAFIRME</a:t>
            </a:r>
            <a:endParaRPr lang="pt-PT" sz="1400" b="1" dirty="0">
              <a:solidFill>
                <a:schemeClr val="tx2"/>
              </a:solidFill>
              <a:latin typeface="Comic Sans MS" pitchFamily="66" charset="0"/>
            </a:endParaRPr>
          </a:p>
          <a:p>
            <a:pPr marL="457200" indent="-457200">
              <a:spcBef>
                <a:spcPct val="50000"/>
              </a:spcBef>
              <a:defRPr/>
            </a:pPr>
            <a:endParaRPr lang="pt-PT" sz="1000" dirty="0">
              <a:latin typeface="Comic Sans MS" pitchFamily="66" charset="0"/>
            </a:endParaRPr>
          </a:p>
          <a:p>
            <a:pPr marL="457200" indent="-457200">
              <a:spcBef>
                <a:spcPct val="50000"/>
              </a:spcBef>
              <a:defRPr/>
            </a:pPr>
            <a:endParaRPr lang="pt-PT" sz="1200" b="1" dirty="0">
              <a:solidFill>
                <a:srgbClr val="0000FF"/>
              </a:solidFill>
              <a:latin typeface="Comic Sans MS" pitchFamily="66" charset="0"/>
            </a:endParaRPr>
          </a:p>
        </p:txBody>
      </p:sp>
    </p:spTree>
    <p:extLst>
      <p:ext uri="{BB962C8B-B14F-4D97-AF65-F5344CB8AC3E}">
        <p14:creationId xmlns:p14="http://schemas.microsoft.com/office/powerpoint/2010/main" val="6026039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524832" y="138578"/>
            <a:ext cx="7848784" cy="79092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wrap="none" lIns="90000" tIns="45000" rIns="90000" bIns="45000" anchor="t"/>
          <a:lstStyle/>
          <a:p>
            <a:pPr algn="ctr"/>
            <a:r>
              <a:rPr lang="pt-PT" sz="2400" kern="10" dirty="0" smtClean="0">
                <a:ln w="9525">
                  <a:solidFill>
                    <a:srgbClr val="000000"/>
                  </a:solidFill>
                  <a:round/>
                  <a:headEnd/>
                  <a:tailEnd/>
                </a:ln>
                <a:solidFill>
                  <a:schemeClr val="accent6">
                    <a:lumMod val="75000"/>
                  </a:schemeClr>
                </a:solidFill>
                <a:latin typeface="Arial Black"/>
              </a:rPr>
              <a:t>TÉCNICO DE ANIMAÇÃO SOCIOCULTURAL</a:t>
            </a:r>
            <a:endParaRPr lang="pt-PT" sz="2400" dirty="0">
              <a:solidFill>
                <a:schemeClr val="accent6">
                  <a:lumMod val="75000"/>
                </a:schemeClr>
              </a:solidFill>
            </a:endParaRPr>
          </a:p>
        </p:txBody>
      </p:sp>
      <p:sp>
        <p:nvSpPr>
          <p:cNvPr id="379" name="CustomShape 2"/>
          <p:cNvSpPr/>
          <p:nvPr/>
        </p:nvSpPr>
        <p:spPr>
          <a:xfrm>
            <a:off x="539640" y="3132000"/>
            <a:ext cx="491760" cy="366480"/>
          </a:xfrm>
          <a:prstGeom prst="rect">
            <a:avLst/>
          </a:prstGeom>
          <a:noFill/>
          <a:ln>
            <a:noFill/>
          </a:ln>
        </p:spPr>
        <p:style>
          <a:lnRef idx="0">
            <a:scrgbClr r="0" g="0" b="0"/>
          </a:lnRef>
          <a:fillRef idx="0">
            <a:scrgbClr r="0" g="0" b="0"/>
          </a:fillRef>
          <a:effectRef idx="0">
            <a:scrgbClr r="0" g="0" b="0"/>
          </a:effectRef>
          <a:fontRef idx="minor"/>
        </p:style>
      </p:sp>
      <p:graphicFrame>
        <p:nvGraphicFramePr>
          <p:cNvPr id="380" name="Table 3"/>
          <p:cNvGraphicFramePr/>
          <p:nvPr>
            <p:extLst>
              <p:ext uri="{D42A27DB-BD31-4B8C-83A1-F6EECF244321}">
                <p14:modId xmlns:p14="http://schemas.microsoft.com/office/powerpoint/2010/main" val="2717482797"/>
              </p:ext>
            </p:extLst>
          </p:nvPr>
        </p:nvGraphicFramePr>
        <p:xfrm>
          <a:off x="179280" y="1041480"/>
          <a:ext cx="5040360" cy="5180994"/>
        </p:xfrm>
        <a:graphic>
          <a:graphicData uri="http://schemas.openxmlformats.org/drawingml/2006/table">
            <a:tbl>
              <a:tblPr/>
              <a:tblGrid>
                <a:gridCol w="1256115">
                  <a:extLst>
                    <a:ext uri="{9D8B030D-6E8A-4147-A177-3AD203B41FA5}">
                      <a16:colId xmlns:a16="http://schemas.microsoft.com/office/drawing/2014/main" xmlns="" val="20000"/>
                    </a:ext>
                  </a:extLst>
                </a:gridCol>
                <a:gridCol w="2343885">
                  <a:extLst>
                    <a:ext uri="{9D8B030D-6E8A-4147-A177-3AD203B41FA5}">
                      <a16:colId xmlns:a16="http://schemas.microsoft.com/office/drawing/2014/main" xmlns="" val="20001"/>
                    </a:ext>
                  </a:extLst>
                </a:gridCol>
                <a:gridCol w="411120">
                  <a:extLst>
                    <a:ext uri="{9D8B030D-6E8A-4147-A177-3AD203B41FA5}">
                      <a16:colId xmlns:a16="http://schemas.microsoft.com/office/drawing/2014/main" xmlns="" val="20002"/>
                    </a:ext>
                  </a:extLst>
                </a:gridCol>
                <a:gridCol w="1029240">
                  <a:extLst>
                    <a:ext uri="{9D8B030D-6E8A-4147-A177-3AD203B41FA5}">
                      <a16:colId xmlns:a16="http://schemas.microsoft.com/office/drawing/2014/main" xmlns="" val="20003"/>
                    </a:ext>
                  </a:extLst>
                </a:gridCol>
              </a:tblGrid>
              <a:tr h="585000">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Componente Formação</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Disciplinas</a:t>
                      </a:r>
                      <a:endParaRPr lang="pt-PT" sz="14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endParaRPr lang="pt-PT" b="1">
                        <a:solidFill>
                          <a:schemeClr val="tx2"/>
                        </a:solidFil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tx2"/>
                          </a:solidFill>
                          <a:uFill>
                            <a:solidFill>
                              <a:srgbClr val="FFFFFF"/>
                            </a:solidFill>
                          </a:uFill>
                          <a:latin typeface="Comic Sans MS"/>
                        </a:rPr>
                        <a:t>Horas de Formação</a:t>
                      </a:r>
                      <a:endParaRPr lang="pt-PT" sz="14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extLst>
                  <a:ext uri="{0D108BD9-81ED-4DB2-BD59-A6C34878D82A}">
                    <a16:rowId xmlns:a16="http://schemas.microsoft.com/office/drawing/2014/main" xmlns="" val="10000"/>
                  </a:ext>
                </a:extLst>
              </a:tr>
              <a:tr h="303120">
                <a:tc rowSpan="5">
                  <a:txBody>
                    <a:bodyPr/>
                    <a:lstStyle/>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Sócio Cultural</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Português</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rowSpan="14">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Cidadania e Desenvolvimento</a:t>
                      </a:r>
                      <a:endParaRPr lang="pt-PT" sz="1200" b="1" strike="noStrike" spc="-1" dirty="0">
                        <a:solidFill>
                          <a:schemeClr val="tx2"/>
                        </a:solidFill>
                        <a:uFill>
                          <a:solidFill>
                            <a:srgbClr val="FFFFFF"/>
                          </a:solidFill>
                        </a:uFill>
                        <a:latin typeface="Arial"/>
                      </a:endParaRPr>
                    </a:p>
                  </a:txBody>
                  <a:tcPr vert="vert270">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320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1"/>
                  </a:ext>
                </a:extLst>
              </a:tr>
              <a:tr h="31387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Inglês</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2"/>
                  </a:ext>
                </a:extLst>
              </a:tr>
              <a:tr h="201290">
                <a:tc vMerge="1">
                  <a:txBody>
                    <a:bodyPr/>
                    <a:lstStyle/>
                    <a:p>
                      <a:endParaRPr lang="pt-PT"/>
                    </a:p>
                  </a:txBody>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Área de Integração</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220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963788183"/>
                  </a:ext>
                </a:extLst>
              </a:tr>
              <a:tr h="533754">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Tecnologias de Informação e Comunicação (TIC)</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r>
                        <a:rPr lang="pt-PT" sz="1200" b="1" strike="noStrike" spc="-1" dirty="0">
                          <a:solidFill>
                            <a:schemeClr val="tx2"/>
                          </a:solidFill>
                          <a:uFill>
                            <a:solidFill>
                              <a:srgbClr val="FFFFFF"/>
                            </a:solidFill>
                          </a:uFill>
                          <a:latin typeface="Comic Sans MS"/>
                        </a:rPr>
                        <a:t>100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3"/>
                  </a:ext>
                </a:extLst>
              </a:tr>
              <a:tr h="343406">
                <a:tc vMerge="1">
                  <a:txBody>
                    <a:bodyPr/>
                    <a:lstStyle/>
                    <a:p>
                      <a:endParaRPr lang="pt-PT"/>
                    </a:p>
                  </a:txBody>
                  <a:tcPr>
                    <a:lnT w="12240" cap="flat" cmpd="sng" algn="ctr">
                      <a:solidFill>
                        <a:srgbClr val="000000"/>
                      </a:solidFill>
                      <a:prstDash val="solid"/>
                      <a:round/>
                      <a:headEnd type="none" w="med" len="med"/>
                      <a:tailEnd type="none" w="med" len="med"/>
                    </a:lnT>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Educação Física</a:t>
                      </a:r>
                      <a:endParaRPr lang="pt-PT" sz="1200" b="1" strike="noStrike" spc="-1" dirty="0">
                        <a:solidFill>
                          <a:schemeClr val="tx2"/>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lnL w="12240" cap="flat" cmpd="sng" algn="ctr">
                      <a:solidFill>
                        <a:srgbClr val="000000"/>
                      </a:solidFill>
                      <a:prstDash val="solid"/>
                      <a:round/>
                      <a:headEnd type="none" w="med" len="med"/>
                      <a:tailEnd type="none" w="med" len="med"/>
                    </a:lnL>
                    <a:lnT w="28080" cap="flat" cmpd="sng" algn="ctr">
                      <a:solidFill>
                        <a:srgbClr val="000000"/>
                      </a:solidFill>
                      <a:prstDash val="solid"/>
                      <a:round/>
                      <a:headEnd type="none" w="med" len="med"/>
                      <a:tailEnd type="none" w="med" len="med"/>
                    </a:lnT>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140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770324651"/>
                  </a:ext>
                </a:extLst>
              </a:tr>
              <a:tr h="303120">
                <a:tc rowSpan="5">
                  <a:txBody>
                    <a:bodyPr/>
                    <a:lstStyle/>
                    <a:p>
                      <a:pPr algn="ctr">
                        <a:lnSpc>
                          <a:spcPct val="100000"/>
                        </a:lnSpc>
                        <a:spcBef>
                          <a:spcPts val="28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Científica</a:t>
                      </a:r>
                      <a:endParaRPr lang="pt-PT" b="1" dirty="0">
                        <a:solidFill>
                          <a:schemeClr val="tx2"/>
                        </a:solidFil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Psicologia</a:t>
                      </a: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rowSpan="2">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5"/>
                  </a:ext>
                </a:extLst>
              </a:tr>
              <a:tr h="270118">
                <a:tc vMerge="1">
                  <a:txBody>
                    <a:bodyPr/>
                    <a:lstStyle/>
                    <a:p>
                      <a:pPr algn="ctr">
                        <a:lnSpc>
                          <a:spcPct val="100000"/>
                        </a:lnSpc>
                        <a:spcBef>
                          <a:spcPts val="281"/>
                        </a:spcBef>
                      </a:pPr>
                      <a:endParaRPr lang="pt-PT" sz="1800" b="0" strike="noStrike" spc="-1">
                        <a:solidFill>
                          <a:srgbClr val="000000"/>
                        </a:solidFill>
                        <a:uFill>
                          <a:solidFill>
                            <a:srgbClr val="FFFFFF"/>
                          </a:solidFill>
                        </a:uFill>
                        <a:latin typeface="Arial"/>
                      </a:endParaRPr>
                    </a:p>
                    <a:p>
                      <a:pPr algn="ctr">
                        <a:lnSpc>
                          <a:spcPct val="100000"/>
                        </a:lnSpc>
                        <a:spcBef>
                          <a:spcPts val="281"/>
                        </a:spcBef>
                      </a:pPr>
                      <a:r>
                        <a:rPr lang="pt-PT" sz="1400" b="1" strike="noStrike" spc="-1">
                          <a:solidFill>
                            <a:srgbClr val="000099"/>
                          </a:solidFill>
                          <a:uFill>
                            <a:solidFill>
                              <a:srgbClr val="FFFFFF"/>
                            </a:solidFill>
                          </a:uFill>
                          <a:latin typeface="Comic Sans MS"/>
                        </a:rPr>
                        <a:t>Científica</a:t>
                      </a:r>
                      <a:endParaRPr lang="pt-PT" sz="14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rowSpan="2">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Sociologia</a:t>
                      </a: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pPr algn="ctr">
                        <a:lnSpc>
                          <a:spcPct val="100000"/>
                        </a:lnSpc>
                        <a:spcBef>
                          <a:spcPts val="241"/>
                        </a:spcBef>
                      </a:pPr>
                      <a:r>
                        <a:rPr lang="pt-PT" sz="1200" b="0" strike="noStrike" spc="-1">
                          <a:solidFill>
                            <a:srgbClr val="000099"/>
                          </a:solidFill>
                          <a:uFill>
                            <a:solidFill>
                              <a:srgbClr val="FFFFFF"/>
                            </a:solidFill>
                          </a:uFill>
                          <a:latin typeface="Comic Sans MS"/>
                        </a:rPr>
                        <a:t>200</a:t>
                      </a:r>
                      <a:endParaRPr lang="pt-PT" sz="12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6"/>
                  </a:ext>
                </a:extLst>
              </a:tr>
              <a:tr h="187082">
                <a:tc vMerge="1">
                  <a:txBody>
                    <a:bodyPr/>
                    <a:lstStyle/>
                    <a:p>
                      <a:endParaRPr lang="pt-PT"/>
                    </a:p>
                  </a:txBody>
                  <a:tcPr/>
                </a:tc>
                <a:tc vMerge="1">
                  <a:txBody>
                    <a:bodyPr/>
                    <a:lstStyle/>
                    <a:p>
                      <a:pPr>
                        <a:lnSpc>
                          <a:spcPct val="100000"/>
                        </a:lnSpc>
                        <a:spcBef>
                          <a:spcPts val="241"/>
                        </a:spcBef>
                      </a:pPr>
                      <a:endParaRPr lang="pt-PT" sz="1200" b="0" strike="noStrike" spc="-1" dirty="0">
                        <a:solidFill>
                          <a:srgbClr val="000000"/>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rowSpan="2">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200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519087962"/>
                  </a:ext>
                </a:extLst>
              </a:tr>
              <a:tr h="0">
                <a:tc vMerge="1">
                  <a:txBody>
                    <a:bodyPr/>
                    <a:lstStyle/>
                    <a:p>
                      <a:endParaRPr lang="pt-PT"/>
                    </a:p>
                  </a:txBody>
                  <a:tcPr>
                    <a:solidFill>
                      <a:srgbClr val="729FCF"/>
                    </a:solidFill>
                  </a:tcPr>
                </a:tc>
                <a:tc rowSpan="2">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Matemática</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pPr algn="ctr">
                        <a:lnSpc>
                          <a:spcPct val="100000"/>
                        </a:lnSpc>
                        <a:spcBef>
                          <a:spcPts val="241"/>
                        </a:spcBef>
                      </a:pPr>
                      <a:r>
                        <a:rPr lang="pt-PT" sz="1200" b="0" strike="noStrike" spc="-1">
                          <a:solidFill>
                            <a:srgbClr val="000099"/>
                          </a:solidFill>
                          <a:uFill>
                            <a:solidFill>
                              <a:srgbClr val="FFFFFF"/>
                            </a:solidFill>
                          </a:uFill>
                          <a:latin typeface="Comic Sans MS"/>
                        </a:rPr>
                        <a:t>200</a:t>
                      </a:r>
                      <a:endParaRPr lang="pt-PT" sz="12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7"/>
                  </a:ext>
                </a:extLst>
              </a:tr>
              <a:tr h="303120">
                <a:tc vMerge="1">
                  <a:txBody>
                    <a:bodyPr/>
                    <a:lstStyle/>
                    <a:p>
                      <a:endParaRPr lang="pt-PT"/>
                    </a:p>
                  </a:txBody>
                  <a:tcPr>
                    <a:solidFill>
                      <a:srgbClr val="729FCF"/>
                    </a:solidFill>
                  </a:tcPr>
                </a:tc>
                <a:tc vMerge="1">
                  <a:txBody>
                    <a:bodyPr/>
                    <a:lstStyle/>
                    <a:p>
                      <a:pPr>
                        <a:lnSpc>
                          <a:spcPct val="100000"/>
                        </a:lnSpc>
                        <a:spcBef>
                          <a:spcPts val="241"/>
                        </a:spcBef>
                      </a:pPr>
                      <a:r>
                        <a:rPr lang="pt-PT" sz="1200" b="0" strike="noStrike" spc="-1">
                          <a:solidFill>
                            <a:srgbClr val="000099"/>
                          </a:solidFill>
                          <a:uFill>
                            <a:solidFill>
                              <a:srgbClr val="FFFFFF"/>
                            </a:solidFill>
                          </a:uFill>
                          <a:latin typeface="Comic Sans MS"/>
                        </a:rPr>
                        <a:t>Matemática</a:t>
                      </a:r>
                      <a:endParaRPr lang="pt-PT" sz="12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tx2"/>
                          </a:solidFill>
                          <a:uFill>
                            <a:solidFill>
                              <a:srgbClr val="FFFFFF"/>
                            </a:solidFill>
                          </a:uFill>
                          <a:latin typeface="Comic Sans MS"/>
                        </a:rPr>
                        <a:t>100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8"/>
                  </a:ext>
                </a:extLst>
              </a:tr>
              <a:tr h="303120">
                <a:tc rowSpan="4">
                  <a:txBody>
                    <a:bodyPr/>
                    <a:lstStyle/>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41"/>
                        </a:spcBef>
                      </a:pPr>
                      <a:endParaRPr lang="pt-PT" sz="1800" b="1" strike="noStrike" spc="-1">
                        <a:solidFill>
                          <a:schemeClr val="tx2"/>
                        </a:solidFill>
                        <a:uFill>
                          <a:solidFill>
                            <a:srgbClr val="FFFFFF"/>
                          </a:solidFill>
                        </a:uFill>
                        <a:latin typeface="Arial"/>
                      </a:endParaRPr>
                    </a:p>
                    <a:p>
                      <a:pPr algn="ctr">
                        <a:lnSpc>
                          <a:spcPct val="100000"/>
                        </a:lnSpc>
                        <a:spcBef>
                          <a:spcPts val="281"/>
                        </a:spcBef>
                      </a:pPr>
                      <a:r>
                        <a:rPr lang="pt-PT" sz="1400" b="1" strike="noStrike" spc="-1" dirty="0">
                          <a:solidFill>
                            <a:schemeClr val="tx2"/>
                          </a:solidFill>
                          <a:uFill>
                            <a:solidFill>
                              <a:srgbClr val="FFFFFF"/>
                            </a:solidFill>
                          </a:uFill>
                          <a:latin typeface="Comic Sans MS"/>
                        </a:rPr>
                        <a:t>Técnica</a:t>
                      </a:r>
                      <a:endParaRPr lang="pt-PT" sz="1400" b="1" strike="noStrike" spc="-1" dirty="0">
                        <a:solidFill>
                          <a:schemeClr val="tx2"/>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Área</a:t>
                      </a:r>
                      <a:r>
                        <a:rPr lang="pt-PT" sz="1200" b="1" strike="noStrike" spc="-1" baseline="0" dirty="0" smtClean="0">
                          <a:solidFill>
                            <a:schemeClr val="tx2"/>
                          </a:solidFill>
                          <a:uFill>
                            <a:solidFill>
                              <a:srgbClr val="FFFFFF"/>
                            </a:solidFill>
                          </a:uFill>
                          <a:latin typeface="Comic Sans MS"/>
                        </a:rPr>
                        <a:t> de expressões</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rowSpan="3">
                  <a:txBody>
                    <a:bodyPr/>
                    <a:lstStyle/>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endParaRPr lang="pt-PT" sz="1800" b="1" strike="noStrike" spc="-1" dirty="0">
                        <a:solidFill>
                          <a:schemeClr val="tx2"/>
                        </a:solidFill>
                        <a:uFill>
                          <a:solidFill>
                            <a:srgbClr val="FFFFFF"/>
                          </a:solidFill>
                        </a:uFill>
                        <a:latin typeface="Arial"/>
                      </a:endParaRPr>
                    </a:p>
                    <a:p>
                      <a:pPr algn="ctr">
                        <a:lnSpc>
                          <a:spcPct val="100000"/>
                        </a:lnSpc>
                        <a:spcBef>
                          <a:spcPts val="241"/>
                        </a:spcBef>
                      </a:pPr>
                      <a:r>
                        <a:rPr lang="pt-PT" sz="1200" b="1" strike="noStrike" spc="-1" dirty="0" smtClean="0">
                          <a:solidFill>
                            <a:schemeClr val="tx2"/>
                          </a:solidFill>
                          <a:uFill>
                            <a:solidFill>
                              <a:srgbClr val="FFFFFF"/>
                            </a:solidFill>
                          </a:uFill>
                          <a:latin typeface="Comic Sans MS"/>
                        </a:rPr>
                        <a:t>1100</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9"/>
                  </a:ext>
                </a:extLst>
              </a:tr>
              <a:tr h="51516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tx2"/>
                          </a:solidFill>
                          <a:uFill>
                            <a:solidFill>
                              <a:srgbClr val="FFFFFF"/>
                            </a:solidFill>
                          </a:uFill>
                          <a:latin typeface="Comic Sans MS"/>
                        </a:rPr>
                        <a:t>Área</a:t>
                      </a:r>
                      <a:r>
                        <a:rPr lang="pt-PT" sz="1200" b="1" strike="noStrike" spc="-1" baseline="0" dirty="0" smtClean="0">
                          <a:solidFill>
                            <a:schemeClr val="tx2"/>
                          </a:solidFill>
                          <a:uFill>
                            <a:solidFill>
                              <a:srgbClr val="FFFFFF"/>
                            </a:solidFill>
                          </a:uFill>
                          <a:latin typeface="Comic Sans MS"/>
                        </a:rPr>
                        <a:t> de estudo da comunidade </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endParaRPr lang="pt-PT"/>
                    </a:p>
                  </a:txBody>
                  <a:tcPr>
                    <a:solidFill>
                      <a:srgbClr val="729FCF"/>
                    </a:solidFill>
                  </a:tcPr>
                </a:tc>
                <a:extLst>
                  <a:ext uri="{0D108BD9-81ED-4DB2-BD59-A6C34878D82A}">
                    <a16:rowId xmlns:a16="http://schemas.microsoft.com/office/drawing/2014/main" xmlns="" val="10010"/>
                  </a:ext>
                </a:extLst>
              </a:tr>
              <a:tr h="30312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Animação </a:t>
                      </a:r>
                      <a:r>
                        <a:rPr lang="pt-PT" sz="1200" b="1" strike="noStrike" spc="-1" dirty="0" smtClean="0">
                          <a:solidFill>
                            <a:schemeClr val="tx2"/>
                          </a:solidFill>
                          <a:uFill>
                            <a:solidFill>
                              <a:srgbClr val="FFFFFF"/>
                            </a:solidFill>
                          </a:uFill>
                          <a:latin typeface="Comic Sans MS"/>
                        </a:rPr>
                        <a:t>sociocultural</a:t>
                      </a:r>
                      <a:endParaRPr lang="pt-PT" sz="1200" b="1" strike="noStrike" spc="-1" dirty="0">
                        <a:solidFill>
                          <a:schemeClr val="tx2"/>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vMerge="1">
                  <a:txBody>
                    <a:bodyPr/>
                    <a:lstStyle/>
                    <a:p>
                      <a:endParaRPr lang="pt-PT"/>
                    </a:p>
                  </a:txBody>
                  <a:tcPr>
                    <a:solidFill>
                      <a:srgbClr val="729FCF"/>
                    </a:solidFill>
                  </a:tcPr>
                </a:tc>
                <a:extLst>
                  <a:ext uri="{0D108BD9-81ED-4DB2-BD59-A6C34878D82A}">
                    <a16:rowId xmlns:a16="http://schemas.microsoft.com/office/drawing/2014/main" xmlns="" val="10011"/>
                  </a:ext>
                </a:extLst>
              </a:tr>
              <a:tr h="515160">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tx2"/>
                          </a:solidFill>
                          <a:uFill>
                            <a:solidFill>
                              <a:srgbClr val="FFFFFF"/>
                            </a:solidFill>
                          </a:uFill>
                          <a:latin typeface="Comic Sans MS"/>
                        </a:rPr>
                        <a:t>Formação em Contexto de Trabalho</a:t>
                      </a:r>
                      <a:endParaRPr lang="pt-PT" sz="1200" b="1" strike="noStrike" spc="-1" dirty="0">
                        <a:solidFill>
                          <a:schemeClr val="tx2"/>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smtClean="0">
                          <a:solidFill>
                            <a:schemeClr val="tx2"/>
                          </a:solidFill>
                          <a:uFill>
                            <a:solidFill>
                              <a:srgbClr val="FFFFFF"/>
                            </a:solidFill>
                          </a:uFill>
                          <a:latin typeface="Comic Sans MS"/>
                        </a:rPr>
                        <a:t>600 a 840h</a:t>
                      </a:r>
                      <a:endParaRPr lang="pt-PT" sz="1200" b="1" strike="noStrike" spc="-1" dirty="0">
                        <a:solidFill>
                          <a:schemeClr val="tx2"/>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extLst>
                  <a:ext uri="{0D108BD9-81ED-4DB2-BD59-A6C34878D82A}">
                    <a16:rowId xmlns:a16="http://schemas.microsoft.com/office/drawing/2014/main" xmlns="" val="10012"/>
                  </a:ext>
                </a:extLst>
              </a:tr>
            </a:tbl>
          </a:graphicData>
        </a:graphic>
      </p:graphicFrame>
      <p:sp>
        <p:nvSpPr>
          <p:cNvPr id="381" name="CustomShape 4"/>
          <p:cNvSpPr/>
          <p:nvPr/>
        </p:nvSpPr>
        <p:spPr>
          <a:xfrm>
            <a:off x="5508000" y="1604880"/>
            <a:ext cx="3168000" cy="455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457200" indent="-456565" algn="just">
              <a:spcBef>
                <a:spcPts val="700"/>
              </a:spcBef>
            </a:pPr>
            <a:r>
              <a:rPr lang="pt-PT" sz="1200" b="0" strike="noStrike" spc="-1" dirty="0">
                <a:solidFill>
                  <a:srgbClr val="000000"/>
                </a:solidFill>
                <a:uFill>
                  <a:solidFill>
                    <a:srgbClr val="FFFFFF"/>
                  </a:solidFill>
                </a:uFill>
                <a:latin typeface="Comic Sans MS"/>
              </a:rPr>
              <a:t>	</a:t>
            </a:r>
            <a:r>
              <a:rPr lang="pt-PT" sz="1400" b="1" spc="-1" dirty="0" smtClean="0">
                <a:solidFill>
                  <a:srgbClr val="1F497D"/>
                </a:solidFill>
                <a:uFill>
                  <a:solidFill>
                    <a:srgbClr val="FFFFFF"/>
                  </a:solidFill>
                </a:uFill>
                <a:latin typeface="Calibri"/>
              </a:rPr>
              <a:t>O</a:t>
            </a:r>
            <a:r>
              <a:rPr lang="pt-PT" sz="1400" spc="-1" dirty="0">
                <a:solidFill>
                  <a:srgbClr val="1F497D"/>
                </a:solidFill>
                <a:uFill>
                  <a:solidFill>
                    <a:srgbClr val="FFFFFF"/>
                  </a:solidFill>
                </a:uFill>
                <a:latin typeface="Calibri"/>
              </a:rPr>
              <a:t> </a:t>
            </a:r>
            <a:r>
              <a:rPr lang="pt-PT" sz="1400" b="1" spc="-1" dirty="0">
                <a:solidFill>
                  <a:srgbClr val="1F497D"/>
                </a:solidFill>
                <a:uFill>
                  <a:solidFill>
                    <a:srgbClr val="FFFFFF"/>
                  </a:solidFill>
                </a:uFill>
                <a:latin typeface="Calibri"/>
              </a:rPr>
              <a:t>T</a:t>
            </a:r>
            <a:r>
              <a:rPr lang="pt-PT" sz="1400" b="1" spc="-1" dirty="0" smtClean="0">
                <a:solidFill>
                  <a:srgbClr val="1F497D"/>
                </a:solidFill>
                <a:uFill>
                  <a:solidFill>
                    <a:srgbClr val="FFFFFF"/>
                  </a:solidFill>
                </a:uFill>
                <a:latin typeface="Calibri"/>
              </a:rPr>
              <a:t>écnico</a:t>
            </a:r>
            <a:r>
              <a:rPr lang="pt-PT" sz="1400" b="1" strike="noStrike" spc="-1" dirty="0" smtClean="0">
                <a:solidFill>
                  <a:srgbClr val="1F497D"/>
                </a:solidFill>
                <a:uFill>
                  <a:solidFill>
                    <a:srgbClr val="FFFFFF"/>
                  </a:solidFill>
                </a:uFill>
                <a:latin typeface="Calibri"/>
              </a:rPr>
              <a:t> </a:t>
            </a:r>
            <a:r>
              <a:rPr lang="pt-PT" sz="1400" b="1" strike="noStrike" spc="-1" dirty="0">
                <a:solidFill>
                  <a:srgbClr val="1F497D"/>
                </a:solidFill>
                <a:uFill>
                  <a:solidFill>
                    <a:srgbClr val="FFFFFF"/>
                  </a:solidFill>
                </a:uFill>
                <a:latin typeface="Calibri"/>
              </a:rPr>
              <a:t>de </a:t>
            </a:r>
            <a:r>
              <a:rPr lang="pt-PT" sz="1400" b="1" spc="-1" dirty="0" smtClean="0">
                <a:solidFill>
                  <a:srgbClr val="1F497D"/>
                </a:solidFill>
                <a:uFill>
                  <a:solidFill>
                    <a:srgbClr val="FFFFFF"/>
                  </a:solidFill>
                </a:uFill>
                <a:latin typeface="Calibri"/>
              </a:rPr>
              <a:t>Animação Sociocultural, </a:t>
            </a:r>
            <a:r>
              <a:rPr lang="pt-PT" sz="1400" spc="-1" dirty="0" smtClean="0">
                <a:solidFill>
                  <a:srgbClr val="1F497D"/>
                </a:solidFill>
                <a:uFill>
                  <a:solidFill>
                    <a:srgbClr val="FFFFFF"/>
                  </a:solidFill>
                </a:uFill>
              </a:rPr>
              <a:t>é </a:t>
            </a:r>
            <a:r>
              <a:rPr lang="pt-PT" sz="1400" spc="-1" dirty="0">
                <a:solidFill>
                  <a:srgbClr val="1F497D"/>
                </a:solidFill>
                <a:uFill>
                  <a:solidFill>
                    <a:srgbClr val="FFFFFF"/>
                  </a:solidFill>
                </a:uFill>
              </a:rPr>
              <a:t>o profissional qualificado apto a promover o desenvolvimento sociocultural de grupos e comunidades, organizando, coordenando e/ou desenvolvendo atividades de animação de carácter cultural, educativo, social, lúdico e recreativo.</a:t>
            </a:r>
            <a:endParaRPr lang="pt-PT" sz="1400" b="0" strike="noStrike" spc="-1" dirty="0">
              <a:solidFill>
                <a:srgbClr val="1F497D"/>
              </a:solidFill>
              <a:uFill>
                <a:solidFill>
                  <a:srgbClr val="FFFFFF"/>
                </a:solidFill>
              </a:uFill>
              <a:latin typeface="Calibri"/>
            </a:endParaRPr>
          </a:p>
          <a:p>
            <a:pPr marL="457200" indent="-456565">
              <a:lnSpc>
                <a:spcPct val="100000"/>
              </a:lnSpc>
              <a:spcBef>
                <a:spcPts val="601"/>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601"/>
              </a:spcBef>
            </a:pPr>
            <a:endParaRPr lang="pt-PT" sz="1400" b="0" strike="noStrike" spc="-1" dirty="0">
              <a:solidFill>
                <a:srgbClr val="000000"/>
              </a:solidFill>
              <a:uFill>
                <a:solidFill>
                  <a:srgbClr val="FFFFFF"/>
                </a:solidFill>
              </a:uFill>
              <a:latin typeface="Arial"/>
            </a:endParaRPr>
          </a:p>
          <a:p>
            <a:pPr marL="457200" indent="-456565" algn="ctr">
              <a:spcBef>
                <a:spcPts val="700"/>
              </a:spcBef>
            </a:pPr>
            <a:endParaRPr lang="pt-PT" sz="1400" spc="-1" dirty="0">
              <a:solidFill>
                <a:srgbClr val="000000"/>
              </a:solidFill>
              <a:uFill>
                <a:solidFill>
                  <a:srgbClr val="FFFFFF"/>
                </a:solidFill>
              </a:uFill>
              <a:latin typeface="Arial"/>
            </a:endParaRPr>
          </a:p>
          <a:p>
            <a:pPr marL="457200" indent="-456565" algn="ctr">
              <a:lnSpc>
                <a:spcPct val="100000"/>
              </a:lnSpc>
              <a:spcBef>
                <a:spcPts val="700"/>
              </a:spcBef>
            </a:pPr>
            <a:r>
              <a:rPr lang="pt-PT" sz="1400" b="1" strike="noStrike" spc="-1" dirty="0">
                <a:solidFill>
                  <a:schemeClr val="tx2"/>
                </a:solidFill>
                <a:uFill>
                  <a:solidFill>
                    <a:srgbClr val="FFFFFF"/>
                  </a:solidFill>
                </a:uFill>
                <a:latin typeface="Comic Sans MS"/>
              </a:rPr>
              <a:t>ESCO</a:t>
            </a:r>
          </a:p>
          <a:p>
            <a:pPr marL="457200" indent="-456565" algn="ctr">
              <a:lnSpc>
                <a:spcPct val="100000"/>
              </a:lnSpc>
              <a:spcBef>
                <a:spcPts val="700"/>
              </a:spcBef>
            </a:pPr>
            <a:endParaRPr lang="pt-PT" sz="1400" b="0" strike="noStrike" spc="-1" dirty="0">
              <a:solidFill>
                <a:srgbClr val="000000"/>
              </a:solidFill>
              <a:uFill>
                <a:solidFill>
                  <a:srgbClr val="FFFFFF"/>
                </a:solidFill>
              </a:uFill>
              <a:latin typeface="Arial"/>
            </a:endParaRPr>
          </a:p>
          <a:p>
            <a:pPr algn="ctr">
              <a:lnSpc>
                <a:spcPct val="100000"/>
              </a:lnSpc>
              <a:spcBef>
                <a:spcPts val="700"/>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499"/>
              </a:spcBef>
            </a:pPr>
            <a:endParaRPr lang="pt-PT" sz="1400" b="0" strike="noStrike" spc="-1" dirty="0">
              <a:solidFill>
                <a:srgbClr val="000000"/>
              </a:solidFill>
              <a:uFill>
                <a:solidFill>
                  <a:srgbClr val="FFFFFF"/>
                </a:solidFill>
              </a:uFill>
              <a:latin typeface="Arial"/>
            </a:endParaRPr>
          </a:p>
          <a:p>
            <a:pPr marL="457200" indent="-456565">
              <a:lnSpc>
                <a:spcPct val="100000"/>
              </a:lnSpc>
              <a:spcBef>
                <a:spcPts val="601"/>
              </a:spcBef>
            </a:pPr>
            <a:endParaRPr lang="pt-PT" sz="1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806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500" fill="hold"/>
                                        <p:tgtEl>
                                          <p:spTgt spid="378"/>
                                        </p:tgtEl>
                                        <p:attrNameLst>
                                          <p:attrName>ppt_x</p:attrName>
                                        </p:attrNameLst>
                                      </p:cBhvr>
                                      <p:tavLst>
                                        <p:tav tm="0">
                                          <p:val>
                                            <p:strVal val="#ppt_x"/>
                                          </p:val>
                                        </p:tav>
                                        <p:tav tm="100000">
                                          <p:val>
                                            <p:strVal val="#ppt_x"/>
                                          </p:val>
                                        </p:tav>
                                      </p:tavLst>
                                    </p:anim>
                                    <p:anim calcmode="lin" valueType="num">
                                      <p:cBhvr additive="base">
                                        <p:cTn id="8" dur="500" fill="hold"/>
                                        <p:tgtEl>
                                          <p:spTgt spid="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WordArt 2"/>
          <p:cNvSpPr>
            <a:spLocks noChangeArrowheads="1" noChangeShapeType="1" noTextEdit="1"/>
          </p:cNvSpPr>
          <p:nvPr/>
        </p:nvSpPr>
        <p:spPr bwMode="auto">
          <a:xfrm>
            <a:off x="179388" y="73025"/>
            <a:ext cx="8604250" cy="908050"/>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6"/>
                </a:solidFill>
                <a:latin typeface="Arial Black"/>
              </a:rPr>
              <a:t>TÉCNICO DE GESTÃO E </a:t>
            </a:r>
          </a:p>
          <a:p>
            <a:pPr algn="ctr"/>
            <a:r>
              <a:rPr lang="pt-PT" sz="3200" kern="10" dirty="0">
                <a:ln w="9525">
                  <a:solidFill>
                    <a:schemeClr val="tx1"/>
                  </a:solidFill>
                  <a:round/>
                  <a:headEnd/>
                  <a:tailEnd/>
                </a:ln>
                <a:solidFill>
                  <a:schemeClr val="accent6"/>
                </a:solidFill>
                <a:latin typeface="Arial Black"/>
              </a:rPr>
              <a:t>PROGRAMAÇÃO DE SISTEMAS INFORMÁTICOS</a:t>
            </a:r>
          </a:p>
        </p:txBody>
      </p:sp>
      <p:sp>
        <p:nvSpPr>
          <p:cNvPr id="45059" name="Text Box 52"/>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34696" name="Group 200"/>
          <p:cNvGraphicFramePr>
            <a:graphicFrameLocks noGrp="1"/>
          </p:cNvGraphicFramePr>
          <p:nvPr>
            <p:ph/>
          </p:nvPr>
        </p:nvGraphicFramePr>
        <p:xfrm>
          <a:off x="827088" y="1041400"/>
          <a:ext cx="4535487" cy="5421312"/>
        </p:xfrm>
        <a:graphic>
          <a:graphicData uri="http://schemas.openxmlformats.org/drawingml/2006/table">
            <a:tbl>
              <a:tblPr/>
              <a:tblGrid>
                <a:gridCol w="1438275"/>
                <a:gridCol w="1789112"/>
                <a:gridCol w="1308100"/>
              </a:tblGrid>
              <a:tr h="5181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rgbClr val="000099"/>
                          </a:solidFill>
                          <a:effectLst/>
                          <a:latin typeface="Comic Sans MS" pitchFamily="66" charset="0"/>
                        </a:rPr>
                        <a:t>Componente Formação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Disciplinas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rgbClr val="000099"/>
                          </a:solidFill>
                          <a:effectLst/>
                          <a:latin typeface="Comic Sans MS" pitchFamily="66" charset="0"/>
                        </a:rPr>
                        <a:t>Total de Horas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Sócio Cultural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Português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Língua Estrangeira I, II ou III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Área de Integração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Tecnologias de Informação e Comunicação (TIC)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Educação Física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6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Científica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Matemática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500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Física Química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Técnica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Sistemas Operativos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1100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3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Arquitectura de Computadores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Redes de Comunicação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1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Programação e Sistemas de Informação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Formação em Contexto de Trabalho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600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01" name="Text Box 190"/>
          <p:cNvSpPr txBox="1">
            <a:spLocks noChangeArrowheads="1"/>
          </p:cNvSpPr>
          <p:nvPr/>
        </p:nvSpPr>
        <p:spPr bwMode="auto">
          <a:xfrm>
            <a:off x="5364163" y="2030413"/>
            <a:ext cx="334803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O </a:t>
            </a:r>
            <a:r>
              <a:rPr lang="pt-PT" altLang="pt-PT" sz="1400" b="1" dirty="0">
                <a:latin typeface="Comic Sans MS" pitchFamily="66" charset="0"/>
              </a:rPr>
              <a:t>Técnico de Gestão e Programação de  Sistemas Informáticos</a:t>
            </a:r>
            <a:r>
              <a:rPr lang="pt-PT" altLang="pt-PT" sz="1200" dirty="0">
                <a:latin typeface="Comic Sans MS" pitchFamily="66" charset="0"/>
              </a:rPr>
              <a:t> é o profissional qualificado apto a  realizar atividades de conceção, especificação, projeto, implementação, avaliação, suporte e manutenção de sistemas e de tecnologias de processamento e transmissão de dados e informações.</a:t>
            </a:r>
          </a:p>
          <a:p>
            <a:pPr>
              <a:spcBef>
                <a:spcPct val="50000"/>
              </a:spcBef>
            </a:pP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r>
              <a:rPr lang="pt-PT" altLang="pt-PT" sz="1400" b="1" dirty="0">
                <a:solidFill>
                  <a:srgbClr val="0000FF"/>
                </a:solidFill>
                <a:latin typeface="Comic Sans MS" pitchFamily="66" charset="0"/>
              </a:rPr>
              <a:t>      Escola Secundária Henriques        </a:t>
            </a:r>
          </a:p>
          <a:p>
            <a:pPr>
              <a:spcBef>
                <a:spcPct val="50000"/>
              </a:spcBef>
            </a:pPr>
            <a:r>
              <a:rPr lang="pt-PT" altLang="pt-PT" sz="1400" b="1" dirty="0">
                <a:solidFill>
                  <a:srgbClr val="0000FF"/>
                </a:solidFill>
                <a:latin typeface="Comic Sans MS" pitchFamily="66" charset="0"/>
              </a:rPr>
              <a:t>                  Nogueira</a:t>
            </a:r>
          </a:p>
          <a:p>
            <a:pPr>
              <a:spcBef>
                <a:spcPct val="50000"/>
              </a:spcBef>
            </a:pPr>
            <a:endParaRPr lang="pt-PT" altLang="pt-PT" sz="14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ESCO</a:t>
            </a:r>
          </a:p>
          <a:p>
            <a:pP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4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324282098"/>
      </p:ext>
    </p:extLst>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additive="base">
                                        <p:cTn id="7" dur="500" fill="hold"/>
                                        <p:tgtEl>
                                          <p:spTgt spid="234498"/>
                                        </p:tgtEl>
                                        <p:attrNameLst>
                                          <p:attrName>ppt_x</p:attrName>
                                        </p:attrNameLst>
                                      </p:cBhvr>
                                      <p:tavLst>
                                        <p:tav tm="0">
                                          <p:val>
                                            <p:strVal val="#ppt_x"/>
                                          </p:val>
                                        </p:tav>
                                        <p:tav tm="100000">
                                          <p:val>
                                            <p:strVal val="#ppt_x"/>
                                          </p:val>
                                        </p:tav>
                                      </p:tavLst>
                                    </p:anim>
                                    <p:anim calcmode="lin" valueType="num">
                                      <p:cBhvr additive="base">
                                        <p:cTn id="8" dur="500" fill="hold"/>
                                        <p:tgtEl>
                                          <p:spTgt spid="2344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WordArt 4"/>
          <p:cNvSpPr>
            <a:spLocks noChangeArrowheads="1" noChangeShapeType="1" noTextEdit="1"/>
          </p:cNvSpPr>
          <p:nvPr/>
        </p:nvSpPr>
        <p:spPr bwMode="auto">
          <a:xfrm>
            <a:off x="542702" y="14514"/>
            <a:ext cx="7954963" cy="908050"/>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chemeClr val="tx1"/>
                  </a:solidFill>
                  <a:round/>
                  <a:headEnd/>
                  <a:tailEnd/>
                </a:ln>
                <a:solidFill>
                  <a:schemeClr val="accent6"/>
                </a:solidFill>
                <a:latin typeface="Arial Black"/>
              </a:rPr>
              <a:t>CURSO PROFISSIONAL TÉCNICO DE APOIO À GESTÃO DESPORTIVA</a:t>
            </a: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89877" name="Group 85"/>
          <p:cNvGraphicFramePr>
            <a:graphicFrameLocks noGrp="1"/>
          </p:cNvGraphicFramePr>
          <p:nvPr/>
        </p:nvGraphicFramePr>
        <p:xfrm>
          <a:off x="179388" y="1041400"/>
          <a:ext cx="4897437" cy="5656268"/>
        </p:xfrm>
        <a:graphic>
          <a:graphicData uri="http://schemas.openxmlformats.org/drawingml/2006/table">
            <a:tbl>
              <a:tblPr/>
              <a:tblGrid>
                <a:gridCol w="1552575"/>
                <a:gridCol w="2263775"/>
                <a:gridCol w="1081087"/>
              </a:tblGrid>
              <a:tr h="5181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rgbClr val="000099"/>
                          </a:solidFill>
                          <a:effectLst/>
                          <a:latin typeface="Comic Sans MS" pitchFamily="66" charset="0"/>
                        </a:rPr>
                        <a:t>Componente Formação</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Disciplinas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Horas de Formação</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9">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Sócio Cultural</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Português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320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Língua Estrangeira  I, II ou III</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220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Área de Integração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220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Tecnologias de Informação e Comunicação (TIC)</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Educação Física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140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071">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Científica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Psicologia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rgbClr val="000099"/>
                          </a:solidFill>
                          <a:effectLst/>
                          <a:latin typeface="Comic Sans MS" pitchFamily="66" charset="0"/>
                        </a:rPr>
                        <a:t>200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65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Estudo do Movimento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787">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Matemática</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200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78">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rgbClr val="000099"/>
                          </a:solidFill>
                          <a:effectLst/>
                          <a:latin typeface="Comic Sans MS" pitchFamily="66" charset="0"/>
                        </a:rPr>
                        <a:t>Técnica</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200" kern="1200" dirty="0" smtClean="0">
                          <a:solidFill>
                            <a:srgbClr val="000099"/>
                          </a:solidFill>
                          <a:latin typeface="Comic Sans MS" pitchFamily="66" charset="0"/>
                          <a:ea typeface="+mn-ea"/>
                          <a:cs typeface="+mn-cs"/>
                        </a:rPr>
                        <a:t>Práticas de Actividades Físicas e Desportivas </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1100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rgbClr val="000099"/>
                          </a:solidFill>
                          <a:latin typeface="Comic Sans MS" pitchFamily="66" charset="0"/>
                          <a:ea typeface="+mn-ea"/>
                          <a:cs typeface="+mn-cs"/>
                        </a:rPr>
                        <a:t>Organização e Gestão do Desporto </a:t>
                      </a: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rgbClr val="000099"/>
                          </a:solidFill>
                          <a:latin typeface="Comic Sans MS" pitchFamily="66" charset="0"/>
                          <a:ea typeface="+mn-ea"/>
                          <a:cs typeface="+mn-cs"/>
                        </a:rPr>
                        <a:t>Gestão de Programas e Projectos de Desporto </a:t>
                      </a: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kern="1200" dirty="0" smtClean="0">
                          <a:solidFill>
                            <a:srgbClr val="000099"/>
                          </a:solidFill>
                          <a:latin typeface="Comic Sans MS" pitchFamily="66" charset="0"/>
                          <a:ea typeface="+mn-ea"/>
                          <a:cs typeface="+mn-cs"/>
                        </a:rPr>
                        <a:t>Gestão de Instalações Desportivas </a:t>
                      </a: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8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Formação em Contexto de Trabalho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0099"/>
                          </a:solidFill>
                          <a:effectLst/>
                          <a:latin typeface="Comic Sans MS" pitchFamily="66" charset="0"/>
                        </a:rPr>
                        <a:t>640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81" name="Text Box 55"/>
          <p:cNvSpPr txBox="1">
            <a:spLocks noChangeArrowheads="1"/>
          </p:cNvSpPr>
          <p:nvPr/>
        </p:nvSpPr>
        <p:spPr bwMode="auto">
          <a:xfrm>
            <a:off x="5214938" y="1604963"/>
            <a:ext cx="3279775"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latin typeface="Comic Sans MS" pitchFamily="66" charset="0"/>
              </a:rPr>
              <a:t>	O </a:t>
            </a:r>
            <a:r>
              <a:rPr lang="pt-PT" altLang="pt-PT" sz="1400" b="1" dirty="0">
                <a:latin typeface="Comic Sans MS" pitchFamily="66" charset="0"/>
              </a:rPr>
              <a:t>Técnico de Apoio à Gestão Desportiva</a:t>
            </a:r>
            <a:r>
              <a:rPr lang="pt-PT" altLang="pt-PT" sz="1200" dirty="0">
                <a:latin typeface="Comic Sans MS" pitchFamily="66" charset="0"/>
              </a:rPr>
              <a:t>  é o profissional qualificado apto a</a:t>
            </a:r>
            <a:r>
              <a:rPr lang="pt-PT" altLang="pt-PT" sz="1200" dirty="0"/>
              <a:t> </a:t>
            </a:r>
            <a:r>
              <a:rPr lang="pt-PT" altLang="pt-PT" sz="1200" dirty="0">
                <a:latin typeface="Comic Sans MS" pitchFamily="66" charset="0"/>
              </a:rPr>
              <a:t>colaborar na gestão e manutenção de instalações e de equipamentos desportivos e que participa na conceção, desenvolvimento e avaliação de programas, atividades e eventos desportivos em diversos contextos organizacionais.</a:t>
            </a:r>
          </a:p>
          <a:p>
            <a:pPr algn="just">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latin typeface="Comic Sans MS" pitchFamily="66" charset="0"/>
            </a:endParaRPr>
          </a:p>
          <a:p>
            <a:pPr>
              <a:spcBef>
                <a:spcPct val="50000"/>
              </a:spcBef>
            </a:pPr>
            <a:endParaRPr lang="pt-PT" altLang="pt-PT" sz="1200" b="1" dirty="0">
              <a:solidFill>
                <a:srgbClr val="0000FF"/>
              </a:solidFill>
              <a:latin typeface="Comic Sans MS" pitchFamily="66" charset="0"/>
            </a:endParaRPr>
          </a:p>
          <a:p>
            <a:pPr algn="ctr">
              <a:spcBef>
                <a:spcPct val="50000"/>
              </a:spcBef>
            </a:pPr>
            <a:r>
              <a:rPr lang="pt-PT" altLang="pt-PT" sz="1400" b="1" dirty="0">
                <a:solidFill>
                  <a:srgbClr val="0000FF"/>
                </a:solidFill>
                <a:latin typeface="Comic Sans MS" pitchFamily="66" charset="0"/>
              </a:rPr>
              <a:t>ESCO</a:t>
            </a:r>
          </a:p>
          <a:p>
            <a:pPr algn="ctr">
              <a:spcBef>
                <a:spcPct val="50000"/>
              </a:spcBef>
            </a:pPr>
            <a:endParaRPr lang="pt-PT" altLang="pt-PT" sz="1400" b="1" dirty="0">
              <a:solidFill>
                <a:srgbClr val="0000FF"/>
              </a:solidFill>
              <a:latin typeface="Comic Sans MS" pitchFamily="66" charset="0"/>
            </a:endParaRPr>
          </a:p>
          <a:p>
            <a:pPr>
              <a:spcBef>
                <a:spcPct val="50000"/>
              </a:spcBef>
            </a:pPr>
            <a:endParaRPr lang="pt-PT" altLang="pt-PT" sz="1000" dirty="0">
              <a:solidFill>
                <a:srgbClr val="00FF00"/>
              </a:solidFill>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000" dirty="0">
              <a:latin typeface="Comic Sans MS" pitchFamily="66" charset="0"/>
            </a:endParaRPr>
          </a:p>
          <a:p>
            <a:pPr>
              <a:spcBef>
                <a:spcPct val="50000"/>
              </a:spcBef>
            </a:pPr>
            <a:endParaRPr lang="pt-PT" altLang="pt-PT" sz="1200" b="1" dirty="0">
              <a:solidFill>
                <a:srgbClr val="0000FF"/>
              </a:solidFill>
              <a:latin typeface="Comic Sans MS" pitchFamily="66" charset="0"/>
            </a:endParaRPr>
          </a:p>
        </p:txBody>
      </p:sp>
    </p:spTree>
    <p:extLst>
      <p:ext uri="{BB962C8B-B14F-4D97-AF65-F5344CB8AC3E}">
        <p14:creationId xmlns:p14="http://schemas.microsoft.com/office/powerpoint/2010/main" val="55509125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additive="base">
                                        <p:cTn id="7" dur="500" fill="hold"/>
                                        <p:tgtEl>
                                          <p:spTgt spid="289796"/>
                                        </p:tgtEl>
                                        <p:attrNameLst>
                                          <p:attrName>ppt_x</p:attrName>
                                        </p:attrNameLst>
                                      </p:cBhvr>
                                      <p:tavLst>
                                        <p:tav tm="0">
                                          <p:val>
                                            <p:strVal val="#ppt_x"/>
                                          </p:val>
                                        </p:tav>
                                        <p:tav tm="100000">
                                          <p:val>
                                            <p:strVal val="#ppt_x"/>
                                          </p:val>
                                        </p:tav>
                                      </p:tavLst>
                                    </p:anim>
                                    <p:anim calcmode="lin" valueType="num">
                                      <p:cBhvr additive="base">
                                        <p:cTn id="8" dur="500" fill="hold"/>
                                        <p:tgtEl>
                                          <p:spTgt spid="2897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WordArt 4"/>
          <p:cNvSpPr>
            <a:spLocks noChangeArrowheads="1" noChangeShapeType="1" noTextEdit="1"/>
          </p:cNvSpPr>
          <p:nvPr/>
        </p:nvSpPr>
        <p:spPr bwMode="auto">
          <a:xfrm>
            <a:off x="683568" y="188640"/>
            <a:ext cx="8209607" cy="504056"/>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smtClean="0">
                <a:ln w="9525">
                  <a:solidFill>
                    <a:srgbClr val="000000"/>
                  </a:solidFill>
                  <a:round/>
                  <a:headEnd/>
                  <a:tailEnd/>
                </a:ln>
                <a:solidFill>
                  <a:schemeClr val="accent6">
                    <a:lumMod val="75000"/>
                  </a:schemeClr>
                </a:solidFill>
                <a:latin typeface="Arial Black"/>
              </a:rPr>
              <a:t>TECNICO DE TURISMO</a:t>
            </a:r>
            <a:endParaRPr lang="pt-PT" sz="3200" kern="10" dirty="0">
              <a:ln w="9525">
                <a:solidFill>
                  <a:srgbClr val="000000"/>
                </a:solidFill>
                <a:round/>
                <a:headEnd/>
                <a:tailEnd/>
              </a:ln>
              <a:solidFill>
                <a:schemeClr val="accent6">
                  <a:lumMod val="75000"/>
                </a:schemeClr>
              </a:solidFill>
              <a:latin typeface="Arial Black"/>
            </a:endParaRPr>
          </a:p>
        </p:txBody>
      </p:sp>
      <p:sp>
        <p:nvSpPr>
          <p:cNvPr id="38915"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78596" name="Group 68"/>
          <p:cNvGraphicFramePr>
            <a:graphicFrameLocks noGrp="1"/>
          </p:cNvGraphicFramePr>
          <p:nvPr>
            <p:extLst>
              <p:ext uri="{D42A27DB-BD31-4B8C-83A1-F6EECF244321}">
                <p14:modId xmlns:p14="http://schemas.microsoft.com/office/powerpoint/2010/main" val="3246377729"/>
              </p:ext>
            </p:extLst>
          </p:nvPr>
        </p:nvGraphicFramePr>
        <p:xfrm>
          <a:off x="341277" y="764703"/>
          <a:ext cx="4752528" cy="6082893"/>
        </p:xfrm>
        <a:graphic>
          <a:graphicData uri="http://schemas.openxmlformats.org/drawingml/2006/table">
            <a:tbl>
              <a:tblPr/>
              <a:tblGrid>
                <a:gridCol w="1224136"/>
                <a:gridCol w="2070483"/>
                <a:gridCol w="395524"/>
                <a:gridCol w="1062385"/>
              </a:tblGrid>
              <a:tr h="455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Horas de Formação</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08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Português</a:t>
                      </a:r>
                      <a:endParaRPr kumimoji="0" lang="pt-PT" sz="10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1"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txBody>
                  <a:tcPr marT="45722" marB="45722"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320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9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Língua Estrangeira I ou II</a:t>
                      </a:r>
                      <a:endParaRPr kumimoji="0" lang="pt-PT" sz="10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220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08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Área de Integração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220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624">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Tecnologias da Informação e Comunicação (TIC)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2"/>
                          </a:solidFill>
                          <a:effectLst/>
                          <a:latin typeface="Comic Sans MS" pitchFamily="66"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08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Educação Física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140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5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Geografia</a:t>
                      </a:r>
                      <a:endParaRPr kumimoji="0" lang="pt-PT" sz="10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200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55">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Matemática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300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9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História da Cultura e das Artes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411831">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Comunicar: </a:t>
                      </a:r>
                      <a:r>
                        <a:rPr kumimoji="0" lang="pt-PT" sz="900" b="1" i="0" u="none" strike="noStrike" cap="none" normalizeH="0" baseline="0" dirty="0" smtClean="0">
                          <a:ln>
                            <a:noFill/>
                          </a:ln>
                          <a:solidFill>
                            <a:schemeClr val="tx2"/>
                          </a:solidFill>
                          <a:effectLst/>
                          <a:latin typeface="Comic Sans MS" pitchFamily="66" charset="0"/>
                        </a:rPr>
                        <a:t>Francês, Espanhol, Alemão ou Inglês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1300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9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Turismo Informação e Animação Turística</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79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Técnicas de Comunicação em acolhimento turístico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lang="pt-PT"/>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Operações Técnicas em empresas turísticas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endParaRPr lang="pt-PT"/>
                    </a:p>
                  </a:txBody>
                  <a:tcPr/>
                </a:tc>
              </a:tr>
              <a:tr h="559239">
                <a:tc vMerge="1">
                  <a:txBody>
                    <a:bodyPr/>
                    <a:lstStyle/>
                    <a:p>
                      <a:endParaRPr lang="pt-PT"/>
                    </a:p>
                  </a:txBody>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50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68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Formação em Contexto Trabalho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590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62" name="Text Box 58"/>
          <p:cNvSpPr txBox="1">
            <a:spLocks noChangeArrowheads="1"/>
          </p:cNvSpPr>
          <p:nvPr/>
        </p:nvSpPr>
        <p:spPr bwMode="auto">
          <a:xfrm>
            <a:off x="5453063" y="2695575"/>
            <a:ext cx="344011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a:t>
            </a:r>
            <a:r>
              <a:rPr lang="pt-PT" altLang="pt-PT" sz="1400" b="1" dirty="0" smtClean="0">
                <a:solidFill>
                  <a:schemeClr val="tx2"/>
                </a:solidFill>
                <a:latin typeface="+mj-lt"/>
              </a:rPr>
              <a:t>de turismo</a:t>
            </a:r>
            <a:r>
              <a:rPr lang="pt-PT" altLang="pt-PT" sz="1400" dirty="0">
                <a:solidFill>
                  <a:schemeClr val="tx2"/>
                </a:solidFill>
                <a:latin typeface="+mj-lt"/>
              </a:rPr>
              <a:t>, é o profissional que, executa serviços de informação, animação e organização de eventos em empresas de turismo, de reservas em agências de viagens e de receção e acolhimento em unidades turísticas.</a:t>
            </a:r>
            <a:endParaRPr lang="pt-PT" altLang="pt-PT" sz="1200" dirty="0">
              <a:latin typeface="Comic Sans MS" pitchFamily="66" charset="0"/>
            </a:endParaRPr>
          </a:p>
          <a:p>
            <a:pPr>
              <a:spcBef>
                <a:spcPct val="50000"/>
              </a:spcBef>
            </a:pPr>
            <a:endParaRPr lang="pt-PT" altLang="pt-PT" sz="1200" dirty="0">
              <a:latin typeface="Comic Sans MS" pitchFamily="66" charset="0"/>
            </a:endParaRPr>
          </a:p>
          <a:p>
            <a:pPr>
              <a:spcBef>
                <a:spcPct val="50000"/>
              </a:spcBef>
            </a:pPr>
            <a:r>
              <a:rPr lang="pt-PT" altLang="pt-PT" sz="1200" b="1" dirty="0">
                <a:solidFill>
                  <a:srgbClr val="0000FF"/>
                </a:solidFill>
                <a:latin typeface="Comic Sans MS" pitchFamily="66" charset="0"/>
              </a:rPr>
              <a:t>   </a:t>
            </a:r>
          </a:p>
          <a:p>
            <a:pPr algn="ctr">
              <a:spcBef>
                <a:spcPct val="50000"/>
              </a:spcBef>
            </a:pPr>
            <a:r>
              <a:rPr lang="pt-PT" altLang="pt-PT" sz="1200" b="1" dirty="0">
                <a:solidFill>
                  <a:schemeClr val="tx2"/>
                </a:solidFill>
                <a:latin typeface="Comic Sans MS" pitchFamily="66" charset="0"/>
              </a:rPr>
              <a:t>ESCO</a:t>
            </a:r>
          </a:p>
          <a:p>
            <a:pPr>
              <a:spcBef>
                <a:spcPct val="50000"/>
              </a:spcBef>
            </a:pPr>
            <a:endParaRPr lang="pt-PT" altLang="pt-PT" sz="1200" dirty="0">
              <a:latin typeface="Comic Sans MS" pitchFamily="66" charset="0"/>
            </a:endParaRPr>
          </a:p>
        </p:txBody>
      </p:sp>
      <p:sp>
        <p:nvSpPr>
          <p:cNvPr id="38963" name="Text Box 59"/>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411023875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additive="base">
                                        <p:cTn id="7" dur="500" fill="hold"/>
                                        <p:tgtEl>
                                          <p:spTgt spid="278532"/>
                                        </p:tgtEl>
                                        <p:attrNameLst>
                                          <p:attrName>ppt_x</p:attrName>
                                        </p:attrNameLst>
                                      </p:cBhvr>
                                      <p:tavLst>
                                        <p:tav tm="0">
                                          <p:val>
                                            <p:strVal val="#ppt_x"/>
                                          </p:val>
                                        </p:tav>
                                        <p:tav tm="100000">
                                          <p:val>
                                            <p:strVal val="#ppt_x"/>
                                          </p:val>
                                        </p:tav>
                                      </p:tavLst>
                                    </p:anim>
                                    <p:anim calcmode="lin" valueType="num">
                                      <p:cBhvr additive="base">
                                        <p:cTn id="8" dur="500" fill="hold"/>
                                        <p:tgtEl>
                                          <p:spTgt spid="2785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008112"/>
          </a:xfrm>
          <a:solidFill>
            <a:schemeClr val="bg1">
              <a:lumMod val="75000"/>
            </a:schemeClr>
          </a:solidFill>
        </p:spPr>
        <p:txBody>
          <a:bodyPr>
            <a:normAutofit fontScale="90000"/>
          </a:bodyPr>
          <a:lstStyle/>
          <a:p>
            <a:r>
              <a:rPr lang="pt-PT" sz="3100" dirty="0" smtClean="0">
                <a:solidFill>
                  <a:schemeClr val="accent6">
                    <a:lumMod val="75000"/>
                  </a:schemeClr>
                </a:solidFill>
                <a:latin typeface="Arial Black" panose="020B0A04020102020204" pitchFamily="34" charset="0"/>
              </a:rPr>
              <a:t/>
            </a:r>
            <a:br>
              <a:rPr lang="pt-PT" sz="3100" dirty="0" smtClean="0">
                <a:solidFill>
                  <a:schemeClr val="accent6">
                    <a:lumMod val="75000"/>
                  </a:schemeClr>
                </a:solidFill>
                <a:latin typeface="Arial Black" panose="020B0A04020102020204" pitchFamily="34" charset="0"/>
              </a:rPr>
            </a:br>
            <a:r>
              <a:rPr lang="pt-PT" sz="3100" dirty="0" smtClean="0">
                <a:solidFill>
                  <a:schemeClr val="accent6">
                    <a:lumMod val="75000"/>
                  </a:schemeClr>
                </a:solidFill>
                <a:latin typeface="Arial Black" panose="020B0A04020102020204" pitchFamily="34" charset="0"/>
              </a:rPr>
              <a:t>CURSOS CIENTIFICO-HUMANÍSTICOS</a:t>
            </a:r>
            <a:r>
              <a:rPr lang="pt-PT" sz="2500" dirty="0">
                <a:solidFill>
                  <a:srgbClr val="CCDDEA">
                    <a:lumMod val="25000"/>
                  </a:srgbClr>
                </a:solidFill>
                <a:latin typeface="Arial Black" panose="020B0A04020102020204" pitchFamily="34" charset="0"/>
              </a:rPr>
              <a:t/>
            </a:r>
            <a:br>
              <a:rPr lang="pt-PT" sz="2500" dirty="0">
                <a:solidFill>
                  <a:srgbClr val="CCDDEA">
                    <a:lumMod val="25000"/>
                  </a:srgbClr>
                </a:solidFill>
                <a:latin typeface="Arial Black" panose="020B0A04020102020204" pitchFamily="34" charset="0"/>
              </a:rPr>
            </a:br>
            <a:endParaRPr lang="pt-PT" dirty="0"/>
          </a:p>
        </p:txBody>
      </p:sp>
      <p:sp>
        <p:nvSpPr>
          <p:cNvPr id="3" name="Marcador de Posição de Conteúdo 2"/>
          <p:cNvSpPr>
            <a:spLocks noGrp="1"/>
          </p:cNvSpPr>
          <p:nvPr>
            <p:ph idx="1"/>
          </p:nvPr>
        </p:nvSpPr>
        <p:spPr>
          <a:xfrm>
            <a:off x="1403648" y="2123941"/>
            <a:ext cx="6984776" cy="3459796"/>
          </a:xfrm>
        </p:spPr>
        <p:txBody>
          <a:bodyPr>
            <a:normAutofit/>
          </a:bodyPr>
          <a:lstStyle/>
          <a:p>
            <a:r>
              <a:rPr lang="pt-PT" altLang="pt-PT" sz="2800" b="1" dirty="0">
                <a:solidFill>
                  <a:schemeClr val="tx2"/>
                </a:solidFill>
                <a:latin typeface="Comic Sans MS" pitchFamily="66" charset="0"/>
              </a:rPr>
              <a:t>CIÊNCIAS E TECNOLOGIAS</a:t>
            </a:r>
          </a:p>
          <a:p>
            <a:r>
              <a:rPr lang="pt-PT" altLang="pt-PT" sz="2800" b="1" dirty="0" smtClean="0">
                <a:solidFill>
                  <a:schemeClr val="tx2"/>
                </a:solidFill>
                <a:latin typeface="Comic Sans MS" pitchFamily="66" charset="0"/>
              </a:rPr>
              <a:t>CIÊNCIAS </a:t>
            </a:r>
            <a:r>
              <a:rPr lang="pt-PT" altLang="pt-PT" sz="2800" b="1" dirty="0">
                <a:solidFill>
                  <a:schemeClr val="tx2"/>
                </a:solidFill>
                <a:latin typeface="Comic Sans MS" pitchFamily="66" charset="0"/>
              </a:rPr>
              <a:t>SOCIOECONÓMICAS</a:t>
            </a:r>
          </a:p>
          <a:p>
            <a:r>
              <a:rPr lang="pt-PT" altLang="pt-PT" sz="2800" b="1" dirty="0" smtClean="0">
                <a:solidFill>
                  <a:schemeClr val="tx2"/>
                </a:solidFill>
                <a:latin typeface="Comic Sans MS" pitchFamily="66" charset="0"/>
              </a:rPr>
              <a:t>LÍNGUAS </a:t>
            </a:r>
            <a:r>
              <a:rPr lang="pt-PT" altLang="pt-PT" sz="2800" b="1" dirty="0">
                <a:solidFill>
                  <a:schemeClr val="tx2"/>
                </a:solidFill>
                <a:latin typeface="Comic Sans MS" pitchFamily="66" charset="0"/>
              </a:rPr>
              <a:t>E HUMANIDADES</a:t>
            </a:r>
          </a:p>
          <a:p>
            <a:r>
              <a:rPr lang="pt-PT" altLang="pt-PT" sz="2800" b="1" dirty="0" smtClean="0">
                <a:solidFill>
                  <a:schemeClr val="tx2"/>
                </a:solidFill>
                <a:latin typeface="Comic Sans MS" pitchFamily="66" charset="0"/>
              </a:rPr>
              <a:t>ARTES </a:t>
            </a:r>
            <a:r>
              <a:rPr lang="pt-PT" altLang="pt-PT" sz="2800" b="1" dirty="0">
                <a:solidFill>
                  <a:schemeClr val="tx2"/>
                </a:solidFill>
                <a:latin typeface="Comic Sans MS" pitchFamily="66" charset="0"/>
              </a:rPr>
              <a:t>VISUAIS</a:t>
            </a:r>
          </a:p>
          <a:p>
            <a:endParaRPr lang="pt-PT" sz="1400" dirty="0"/>
          </a:p>
        </p:txBody>
      </p:sp>
      <p:grpSp>
        <p:nvGrpSpPr>
          <p:cNvPr id="4" name="Group 126"/>
          <p:cNvGrpSpPr>
            <a:grpSpLocks/>
          </p:cNvGrpSpPr>
          <p:nvPr/>
        </p:nvGrpSpPr>
        <p:grpSpPr bwMode="auto">
          <a:xfrm rot="21298102">
            <a:off x="693512" y="3169477"/>
            <a:ext cx="479482" cy="2547390"/>
            <a:chOff x="193" y="401"/>
            <a:chExt cx="675" cy="1646"/>
          </a:xfrm>
        </p:grpSpPr>
        <p:sp>
          <p:nvSpPr>
            <p:cNvPr id="5" name="Freeform 121"/>
            <p:cNvSpPr>
              <a:spLocks/>
            </p:cNvSpPr>
            <p:nvPr/>
          </p:nvSpPr>
          <p:spPr bwMode="auto">
            <a:xfrm>
              <a:off x="193" y="401"/>
              <a:ext cx="385" cy="355"/>
            </a:xfrm>
            <a:custGeom>
              <a:avLst/>
              <a:gdLst>
                <a:gd name="T0" fmla="*/ 259 w 385"/>
                <a:gd name="T1" fmla="*/ 153 h 355"/>
                <a:gd name="T2" fmla="*/ 245 w 385"/>
                <a:gd name="T3" fmla="*/ 104 h 355"/>
                <a:gd name="T4" fmla="*/ 220 w 385"/>
                <a:gd name="T5" fmla="*/ 59 h 355"/>
                <a:gd name="T6" fmla="*/ 193 w 385"/>
                <a:gd name="T7" fmla="*/ 30 h 355"/>
                <a:gd name="T8" fmla="*/ 155 w 385"/>
                <a:gd name="T9" fmla="*/ 7 h 355"/>
                <a:gd name="T10" fmla="*/ 126 w 385"/>
                <a:gd name="T11" fmla="*/ 0 h 355"/>
                <a:gd name="T12" fmla="*/ 89 w 385"/>
                <a:gd name="T13" fmla="*/ 0 h 355"/>
                <a:gd name="T14" fmla="*/ 52 w 385"/>
                <a:gd name="T15" fmla="*/ 12 h 355"/>
                <a:gd name="T16" fmla="*/ 22 w 385"/>
                <a:gd name="T17" fmla="*/ 35 h 355"/>
                <a:gd name="T18" fmla="*/ 7 w 385"/>
                <a:gd name="T19" fmla="*/ 74 h 355"/>
                <a:gd name="T20" fmla="*/ 0 w 385"/>
                <a:gd name="T21" fmla="*/ 131 h 355"/>
                <a:gd name="T22" fmla="*/ 15 w 385"/>
                <a:gd name="T23" fmla="*/ 207 h 355"/>
                <a:gd name="T24" fmla="*/ 37 w 385"/>
                <a:gd name="T25" fmla="*/ 264 h 355"/>
                <a:gd name="T26" fmla="*/ 66 w 385"/>
                <a:gd name="T27" fmla="*/ 301 h 355"/>
                <a:gd name="T28" fmla="*/ 96 w 385"/>
                <a:gd name="T29" fmla="*/ 325 h 355"/>
                <a:gd name="T30" fmla="*/ 138 w 385"/>
                <a:gd name="T31" fmla="*/ 345 h 355"/>
                <a:gd name="T32" fmla="*/ 182 w 385"/>
                <a:gd name="T33" fmla="*/ 355 h 355"/>
                <a:gd name="T34" fmla="*/ 223 w 385"/>
                <a:gd name="T35" fmla="*/ 348 h 355"/>
                <a:gd name="T36" fmla="*/ 257 w 385"/>
                <a:gd name="T37" fmla="*/ 333 h 355"/>
                <a:gd name="T38" fmla="*/ 279 w 385"/>
                <a:gd name="T39" fmla="*/ 286 h 355"/>
                <a:gd name="T40" fmla="*/ 282 w 385"/>
                <a:gd name="T41" fmla="*/ 242 h 355"/>
                <a:gd name="T42" fmla="*/ 279 w 385"/>
                <a:gd name="T43" fmla="*/ 205 h 355"/>
                <a:gd name="T44" fmla="*/ 274 w 385"/>
                <a:gd name="T45" fmla="*/ 190 h 355"/>
                <a:gd name="T46" fmla="*/ 338 w 385"/>
                <a:gd name="T47" fmla="*/ 205 h 355"/>
                <a:gd name="T48" fmla="*/ 378 w 385"/>
                <a:gd name="T49" fmla="*/ 207 h 355"/>
                <a:gd name="T50" fmla="*/ 385 w 385"/>
                <a:gd name="T51" fmla="*/ 182 h 355"/>
                <a:gd name="T52" fmla="*/ 375 w 385"/>
                <a:gd name="T53" fmla="*/ 155 h 355"/>
                <a:gd name="T54" fmla="*/ 338 w 385"/>
                <a:gd name="T55" fmla="*/ 160 h 355"/>
                <a:gd name="T56" fmla="*/ 282 w 385"/>
                <a:gd name="T57" fmla="*/ 163 h 355"/>
                <a:gd name="T58" fmla="*/ 259 w 385"/>
                <a:gd name="T59" fmla="*/ 153 h 3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5"/>
                <a:gd name="T91" fmla="*/ 0 h 355"/>
                <a:gd name="T92" fmla="*/ 385 w 385"/>
                <a:gd name="T93" fmla="*/ 355 h 3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5" h="355">
                  <a:moveTo>
                    <a:pt x="259" y="153"/>
                  </a:moveTo>
                  <a:lnTo>
                    <a:pt x="245" y="104"/>
                  </a:lnTo>
                  <a:lnTo>
                    <a:pt x="220" y="59"/>
                  </a:lnTo>
                  <a:lnTo>
                    <a:pt x="193" y="30"/>
                  </a:lnTo>
                  <a:lnTo>
                    <a:pt x="155" y="7"/>
                  </a:lnTo>
                  <a:lnTo>
                    <a:pt x="126" y="0"/>
                  </a:lnTo>
                  <a:lnTo>
                    <a:pt x="89" y="0"/>
                  </a:lnTo>
                  <a:lnTo>
                    <a:pt x="52" y="12"/>
                  </a:lnTo>
                  <a:lnTo>
                    <a:pt x="22" y="35"/>
                  </a:lnTo>
                  <a:lnTo>
                    <a:pt x="7" y="74"/>
                  </a:lnTo>
                  <a:lnTo>
                    <a:pt x="0" y="131"/>
                  </a:lnTo>
                  <a:lnTo>
                    <a:pt x="15" y="207"/>
                  </a:lnTo>
                  <a:lnTo>
                    <a:pt x="37" y="264"/>
                  </a:lnTo>
                  <a:lnTo>
                    <a:pt x="66" y="301"/>
                  </a:lnTo>
                  <a:lnTo>
                    <a:pt x="96" y="325"/>
                  </a:lnTo>
                  <a:lnTo>
                    <a:pt x="138" y="345"/>
                  </a:lnTo>
                  <a:lnTo>
                    <a:pt x="182" y="355"/>
                  </a:lnTo>
                  <a:lnTo>
                    <a:pt x="223" y="348"/>
                  </a:lnTo>
                  <a:lnTo>
                    <a:pt x="257" y="333"/>
                  </a:lnTo>
                  <a:lnTo>
                    <a:pt x="279" y="286"/>
                  </a:lnTo>
                  <a:lnTo>
                    <a:pt x="282" y="242"/>
                  </a:lnTo>
                  <a:lnTo>
                    <a:pt x="279" y="205"/>
                  </a:lnTo>
                  <a:lnTo>
                    <a:pt x="274" y="190"/>
                  </a:lnTo>
                  <a:lnTo>
                    <a:pt x="338" y="205"/>
                  </a:lnTo>
                  <a:lnTo>
                    <a:pt x="378" y="207"/>
                  </a:lnTo>
                  <a:lnTo>
                    <a:pt x="385" y="182"/>
                  </a:lnTo>
                  <a:lnTo>
                    <a:pt x="375" y="155"/>
                  </a:lnTo>
                  <a:lnTo>
                    <a:pt x="338" y="160"/>
                  </a:lnTo>
                  <a:lnTo>
                    <a:pt x="282" y="163"/>
                  </a:lnTo>
                  <a:lnTo>
                    <a:pt x="259" y="153"/>
                  </a:lnTo>
                  <a:close/>
                </a:path>
              </a:pathLst>
            </a:custGeom>
            <a:solidFill>
              <a:srgbClr val="FF6600"/>
            </a:solidFill>
            <a:ln w="19050">
              <a:solidFill>
                <a:srgbClr val="000000"/>
              </a:solidFill>
              <a:round/>
              <a:headEnd/>
              <a:tailEnd/>
            </a:ln>
          </p:spPr>
          <p:txBody>
            <a:bodyPr/>
            <a:lstStyle/>
            <a:p>
              <a:endParaRPr lang="pt-PT"/>
            </a:p>
          </p:txBody>
        </p:sp>
        <p:sp>
          <p:nvSpPr>
            <p:cNvPr id="6" name="Freeform 122"/>
            <p:cNvSpPr>
              <a:spLocks/>
            </p:cNvSpPr>
            <p:nvPr/>
          </p:nvSpPr>
          <p:spPr bwMode="auto">
            <a:xfrm>
              <a:off x="330" y="813"/>
              <a:ext cx="313" cy="561"/>
            </a:xfrm>
            <a:custGeom>
              <a:avLst/>
              <a:gdLst>
                <a:gd name="T0" fmla="*/ 73 w 313"/>
                <a:gd name="T1" fmla="*/ 0 h 561"/>
                <a:gd name="T2" fmla="*/ 117 w 313"/>
                <a:gd name="T3" fmla="*/ 0 h 561"/>
                <a:gd name="T4" fmla="*/ 150 w 313"/>
                <a:gd name="T5" fmla="*/ 0 h 561"/>
                <a:gd name="T6" fmla="*/ 192 w 313"/>
                <a:gd name="T7" fmla="*/ 15 h 561"/>
                <a:gd name="T8" fmla="*/ 214 w 313"/>
                <a:gd name="T9" fmla="*/ 38 h 561"/>
                <a:gd name="T10" fmla="*/ 244 w 313"/>
                <a:gd name="T11" fmla="*/ 72 h 561"/>
                <a:gd name="T12" fmla="*/ 266 w 313"/>
                <a:gd name="T13" fmla="*/ 111 h 561"/>
                <a:gd name="T14" fmla="*/ 283 w 313"/>
                <a:gd name="T15" fmla="*/ 165 h 561"/>
                <a:gd name="T16" fmla="*/ 303 w 313"/>
                <a:gd name="T17" fmla="*/ 223 h 561"/>
                <a:gd name="T18" fmla="*/ 313 w 313"/>
                <a:gd name="T19" fmla="*/ 299 h 561"/>
                <a:gd name="T20" fmla="*/ 313 w 313"/>
                <a:gd name="T21" fmla="*/ 372 h 561"/>
                <a:gd name="T22" fmla="*/ 306 w 313"/>
                <a:gd name="T23" fmla="*/ 443 h 561"/>
                <a:gd name="T24" fmla="*/ 283 w 313"/>
                <a:gd name="T25" fmla="*/ 501 h 561"/>
                <a:gd name="T26" fmla="*/ 259 w 313"/>
                <a:gd name="T27" fmla="*/ 532 h 561"/>
                <a:gd name="T28" fmla="*/ 224 w 313"/>
                <a:gd name="T29" fmla="*/ 556 h 561"/>
                <a:gd name="T30" fmla="*/ 184 w 313"/>
                <a:gd name="T31" fmla="*/ 561 h 561"/>
                <a:gd name="T32" fmla="*/ 140 w 313"/>
                <a:gd name="T33" fmla="*/ 554 h 561"/>
                <a:gd name="T34" fmla="*/ 98 w 313"/>
                <a:gd name="T35" fmla="*/ 539 h 561"/>
                <a:gd name="T36" fmla="*/ 73 w 313"/>
                <a:gd name="T37" fmla="*/ 517 h 561"/>
                <a:gd name="T38" fmla="*/ 58 w 313"/>
                <a:gd name="T39" fmla="*/ 472 h 561"/>
                <a:gd name="T40" fmla="*/ 45 w 313"/>
                <a:gd name="T41" fmla="*/ 443 h 561"/>
                <a:gd name="T42" fmla="*/ 51 w 313"/>
                <a:gd name="T43" fmla="*/ 406 h 561"/>
                <a:gd name="T44" fmla="*/ 58 w 313"/>
                <a:gd name="T45" fmla="*/ 362 h 561"/>
                <a:gd name="T46" fmla="*/ 68 w 313"/>
                <a:gd name="T47" fmla="*/ 318 h 561"/>
                <a:gd name="T48" fmla="*/ 75 w 313"/>
                <a:gd name="T49" fmla="*/ 282 h 561"/>
                <a:gd name="T50" fmla="*/ 65 w 313"/>
                <a:gd name="T51" fmla="*/ 248 h 561"/>
                <a:gd name="T52" fmla="*/ 45 w 313"/>
                <a:gd name="T53" fmla="*/ 211 h 561"/>
                <a:gd name="T54" fmla="*/ 20 w 313"/>
                <a:gd name="T55" fmla="*/ 174 h 561"/>
                <a:gd name="T56" fmla="*/ 0 w 313"/>
                <a:gd name="T57" fmla="*/ 123 h 561"/>
                <a:gd name="T58" fmla="*/ 0 w 313"/>
                <a:gd name="T59" fmla="*/ 64 h 561"/>
                <a:gd name="T60" fmla="*/ 20 w 313"/>
                <a:gd name="T61" fmla="*/ 30 h 561"/>
                <a:gd name="T62" fmla="*/ 45 w 313"/>
                <a:gd name="T63" fmla="*/ 5 h 561"/>
                <a:gd name="T64" fmla="*/ 73 w 313"/>
                <a:gd name="T65" fmla="*/ 0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3"/>
                <a:gd name="T100" fmla="*/ 0 h 561"/>
                <a:gd name="T101" fmla="*/ 313 w 313"/>
                <a:gd name="T102" fmla="*/ 561 h 5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3" h="561">
                  <a:moveTo>
                    <a:pt x="73" y="0"/>
                  </a:moveTo>
                  <a:lnTo>
                    <a:pt x="117" y="0"/>
                  </a:lnTo>
                  <a:lnTo>
                    <a:pt x="150" y="0"/>
                  </a:lnTo>
                  <a:lnTo>
                    <a:pt x="192" y="15"/>
                  </a:lnTo>
                  <a:lnTo>
                    <a:pt x="214" y="38"/>
                  </a:lnTo>
                  <a:lnTo>
                    <a:pt x="244" y="72"/>
                  </a:lnTo>
                  <a:lnTo>
                    <a:pt x="266" y="111"/>
                  </a:lnTo>
                  <a:lnTo>
                    <a:pt x="283" y="165"/>
                  </a:lnTo>
                  <a:lnTo>
                    <a:pt x="303" y="223"/>
                  </a:lnTo>
                  <a:lnTo>
                    <a:pt x="313" y="299"/>
                  </a:lnTo>
                  <a:lnTo>
                    <a:pt x="313" y="372"/>
                  </a:lnTo>
                  <a:lnTo>
                    <a:pt x="306" y="443"/>
                  </a:lnTo>
                  <a:lnTo>
                    <a:pt x="283" y="501"/>
                  </a:lnTo>
                  <a:lnTo>
                    <a:pt x="259" y="532"/>
                  </a:lnTo>
                  <a:lnTo>
                    <a:pt x="224" y="556"/>
                  </a:lnTo>
                  <a:lnTo>
                    <a:pt x="184" y="561"/>
                  </a:lnTo>
                  <a:lnTo>
                    <a:pt x="140" y="554"/>
                  </a:lnTo>
                  <a:lnTo>
                    <a:pt x="98" y="539"/>
                  </a:lnTo>
                  <a:lnTo>
                    <a:pt x="73" y="517"/>
                  </a:lnTo>
                  <a:lnTo>
                    <a:pt x="58" y="472"/>
                  </a:lnTo>
                  <a:lnTo>
                    <a:pt x="45" y="443"/>
                  </a:lnTo>
                  <a:lnTo>
                    <a:pt x="51" y="406"/>
                  </a:lnTo>
                  <a:lnTo>
                    <a:pt x="58" y="362"/>
                  </a:lnTo>
                  <a:lnTo>
                    <a:pt x="68" y="318"/>
                  </a:lnTo>
                  <a:lnTo>
                    <a:pt x="75" y="282"/>
                  </a:lnTo>
                  <a:lnTo>
                    <a:pt x="65" y="248"/>
                  </a:lnTo>
                  <a:lnTo>
                    <a:pt x="45" y="211"/>
                  </a:lnTo>
                  <a:lnTo>
                    <a:pt x="20" y="174"/>
                  </a:lnTo>
                  <a:lnTo>
                    <a:pt x="0" y="123"/>
                  </a:lnTo>
                  <a:lnTo>
                    <a:pt x="0" y="64"/>
                  </a:lnTo>
                  <a:lnTo>
                    <a:pt x="20" y="30"/>
                  </a:lnTo>
                  <a:lnTo>
                    <a:pt x="45" y="5"/>
                  </a:lnTo>
                  <a:lnTo>
                    <a:pt x="73" y="0"/>
                  </a:lnTo>
                  <a:close/>
                </a:path>
              </a:pathLst>
            </a:custGeom>
            <a:solidFill>
              <a:srgbClr val="FF6600"/>
            </a:solidFill>
            <a:ln w="19050">
              <a:solidFill>
                <a:srgbClr val="000000"/>
              </a:solidFill>
              <a:round/>
              <a:headEnd/>
              <a:tailEnd/>
            </a:ln>
          </p:spPr>
          <p:txBody>
            <a:bodyPr/>
            <a:lstStyle/>
            <a:p>
              <a:endParaRPr lang="pt-PT"/>
            </a:p>
          </p:txBody>
        </p:sp>
        <p:sp>
          <p:nvSpPr>
            <p:cNvPr id="7" name="Freeform 123"/>
            <p:cNvSpPr>
              <a:spLocks/>
            </p:cNvSpPr>
            <p:nvPr/>
          </p:nvSpPr>
          <p:spPr bwMode="auto">
            <a:xfrm>
              <a:off x="389" y="781"/>
              <a:ext cx="479" cy="428"/>
            </a:xfrm>
            <a:custGeom>
              <a:avLst/>
              <a:gdLst>
                <a:gd name="T0" fmla="*/ 0 w 479"/>
                <a:gd name="T1" fmla="*/ 104 h 428"/>
                <a:gd name="T2" fmla="*/ 29 w 479"/>
                <a:gd name="T3" fmla="*/ 67 h 428"/>
                <a:gd name="T4" fmla="*/ 71 w 479"/>
                <a:gd name="T5" fmla="*/ 82 h 428"/>
                <a:gd name="T6" fmla="*/ 123 w 479"/>
                <a:gd name="T7" fmla="*/ 129 h 428"/>
                <a:gd name="T8" fmla="*/ 167 w 479"/>
                <a:gd name="T9" fmla="*/ 219 h 428"/>
                <a:gd name="T10" fmla="*/ 221 w 479"/>
                <a:gd name="T11" fmla="*/ 288 h 428"/>
                <a:gd name="T12" fmla="*/ 257 w 479"/>
                <a:gd name="T13" fmla="*/ 330 h 428"/>
                <a:gd name="T14" fmla="*/ 321 w 479"/>
                <a:gd name="T15" fmla="*/ 352 h 428"/>
                <a:gd name="T16" fmla="*/ 346 w 479"/>
                <a:gd name="T17" fmla="*/ 352 h 428"/>
                <a:gd name="T18" fmla="*/ 353 w 479"/>
                <a:gd name="T19" fmla="*/ 293 h 428"/>
                <a:gd name="T20" fmla="*/ 351 w 479"/>
                <a:gd name="T21" fmla="*/ 175 h 428"/>
                <a:gd name="T22" fmla="*/ 338 w 479"/>
                <a:gd name="T23" fmla="*/ 104 h 428"/>
                <a:gd name="T24" fmla="*/ 331 w 479"/>
                <a:gd name="T25" fmla="*/ 37 h 428"/>
                <a:gd name="T26" fmla="*/ 346 w 479"/>
                <a:gd name="T27" fmla="*/ 0 h 428"/>
                <a:gd name="T28" fmla="*/ 388 w 479"/>
                <a:gd name="T29" fmla="*/ 0 h 428"/>
                <a:gd name="T30" fmla="*/ 396 w 479"/>
                <a:gd name="T31" fmla="*/ 44 h 428"/>
                <a:gd name="T32" fmla="*/ 369 w 479"/>
                <a:gd name="T33" fmla="*/ 89 h 428"/>
                <a:gd name="T34" fmla="*/ 388 w 479"/>
                <a:gd name="T35" fmla="*/ 119 h 428"/>
                <a:gd name="T36" fmla="*/ 425 w 479"/>
                <a:gd name="T37" fmla="*/ 121 h 428"/>
                <a:gd name="T38" fmla="*/ 454 w 479"/>
                <a:gd name="T39" fmla="*/ 129 h 428"/>
                <a:gd name="T40" fmla="*/ 469 w 479"/>
                <a:gd name="T41" fmla="*/ 148 h 428"/>
                <a:gd name="T42" fmla="*/ 479 w 479"/>
                <a:gd name="T43" fmla="*/ 192 h 428"/>
                <a:gd name="T44" fmla="*/ 454 w 479"/>
                <a:gd name="T45" fmla="*/ 207 h 428"/>
                <a:gd name="T46" fmla="*/ 432 w 479"/>
                <a:gd name="T47" fmla="*/ 205 h 428"/>
                <a:gd name="T48" fmla="*/ 418 w 479"/>
                <a:gd name="T49" fmla="*/ 178 h 428"/>
                <a:gd name="T50" fmla="*/ 383 w 479"/>
                <a:gd name="T51" fmla="*/ 178 h 428"/>
                <a:gd name="T52" fmla="*/ 381 w 479"/>
                <a:gd name="T53" fmla="*/ 205 h 428"/>
                <a:gd name="T54" fmla="*/ 398 w 479"/>
                <a:gd name="T55" fmla="*/ 310 h 428"/>
                <a:gd name="T56" fmla="*/ 396 w 479"/>
                <a:gd name="T57" fmla="*/ 381 h 428"/>
                <a:gd name="T58" fmla="*/ 374 w 479"/>
                <a:gd name="T59" fmla="*/ 428 h 428"/>
                <a:gd name="T60" fmla="*/ 321 w 479"/>
                <a:gd name="T61" fmla="*/ 428 h 428"/>
                <a:gd name="T62" fmla="*/ 235 w 479"/>
                <a:gd name="T63" fmla="*/ 389 h 428"/>
                <a:gd name="T64" fmla="*/ 162 w 479"/>
                <a:gd name="T65" fmla="*/ 337 h 428"/>
                <a:gd name="T66" fmla="*/ 101 w 479"/>
                <a:gd name="T67" fmla="*/ 278 h 428"/>
                <a:gd name="T68" fmla="*/ 51 w 479"/>
                <a:gd name="T69" fmla="*/ 219 h 428"/>
                <a:gd name="T70" fmla="*/ 7 w 479"/>
                <a:gd name="T71" fmla="*/ 163 h 428"/>
                <a:gd name="T72" fmla="*/ 0 w 479"/>
                <a:gd name="T73" fmla="*/ 104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428"/>
                <a:gd name="T113" fmla="*/ 479 w 479"/>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428">
                  <a:moveTo>
                    <a:pt x="0" y="104"/>
                  </a:moveTo>
                  <a:lnTo>
                    <a:pt x="29" y="67"/>
                  </a:lnTo>
                  <a:lnTo>
                    <a:pt x="71" y="82"/>
                  </a:lnTo>
                  <a:lnTo>
                    <a:pt x="123" y="129"/>
                  </a:lnTo>
                  <a:lnTo>
                    <a:pt x="167" y="219"/>
                  </a:lnTo>
                  <a:lnTo>
                    <a:pt x="221" y="288"/>
                  </a:lnTo>
                  <a:lnTo>
                    <a:pt x="257" y="330"/>
                  </a:lnTo>
                  <a:lnTo>
                    <a:pt x="321" y="352"/>
                  </a:lnTo>
                  <a:lnTo>
                    <a:pt x="346" y="352"/>
                  </a:lnTo>
                  <a:lnTo>
                    <a:pt x="353" y="293"/>
                  </a:lnTo>
                  <a:lnTo>
                    <a:pt x="351" y="175"/>
                  </a:lnTo>
                  <a:lnTo>
                    <a:pt x="338" y="104"/>
                  </a:lnTo>
                  <a:lnTo>
                    <a:pt x="331" y="37"/>
                  </a:lnTo>
                  <a:lnTo>
                    <a:pt x="346" y="0"/>
                  </a:lnTo>
                  <a:lnTo>
                    <a:pt x="388" y="0"/>
                  </a:lnTo>
                  <a:lnTo>
                    <a:pt x="396" y="44"/>
                  </a:lnTo>
                  <a:lnTo>
                    <a:pt x="369" y="89"/>
                  </a:lnTo>
                  <a:lnTo>
                    <a:pt x="388" y="119"/>
                  </a:lnTo>
                  <a:lnTo>
                    <a:pt x="425" y="121"/>
                  </a:lnTo>
                  <a:lnTo>
                    <a:pt x="454" y="129"/>
                  </a:lnTo>
                  <a:lnTo>
                    <a:pt x="469" y="148"/>
                  </a:lnTo>
                  <a:lnTo>
                    <a:pt x="479" y="192"/>
                  </a:lnTo>
                  <a:lnTo>
                    <a:pt x="454" y="207"/>
                  </a:lnTo>
                  <a:lnTo>
                    <a:pt x="432" y="205"/>
                  </a:lnTo>
                  <a:lnTo>
                    <a:pt x="418" y="178"/>
                  </a:lnTo>
                  <a:lnTo>
                    <a:pt x="383" y="178"/>
                  </a:lnTo>
                  <a:lnTo>
                    <a:pt x="381" y="205"/>
                  </a:lnTo>
                  <a:lnTo>
                    <a:pt x="398" y="310"/>
                  </a:lnTo>
                  <a:lnTo>
                    <a:pt x="396" y="381"/>
                  </a:lnTo>
                  <a:lnTo>
                    <a:pt x="374" y="428"/>
                  </a:lnTo>
                  <a:lnTo>
                    <a:pt x="321" y="428"/>
                  </a:lnTo>
                  <a:lnTo>
                    <a:pt x="235" y="389"/>
                  </a:lnTo>
                  <a:lnTo>
                    <a:pt x="162" y="337"/>
                  </a:lnTo>
                  <a:lnTo>
                    <a:pt x="101" y="278"/>
                  </a:lnTo>
                  <a:lnTo>
                    <a:pt x="51" y="219"/>
                  </a:lnTo>
                  <a:lnTo>
                    <a:pt x="7" y="163"/>
                  </a:lnTo>
                  <a:lnTo>
                    <a:pt x="0" y="104"/>
                  </a:lnTo>
                  <a:close/>
                </a:path>
              </a:pathLst>
            </a:custGeom>
            <a:solidFill>
              <a:srgbClr val="FF6600"/>
            </a:solidFill>
            <a:ln w="19050">
              <a:solidFill>
                <a:srgbClr val="000000"/>
              </a:solidFill>
              <a:round/>
              <a:headEnd/>
              <a:tailEnd/>
            </a:ln>
          </p:spPr>
          <p:txBody>
            <a:bodyPr/>
            <a:lstStyle/>
            <a:p>
              <a:endParaRPr lang="pt-PT"/>
            </a:p>
          </p:txBody>
        </p:sp>
        <p:sp>
          <p:nvSpPr>
            <p:cNvPr id="8" name="Freeform 124"/>
            <p:cNvSpPr>
              <a:spLocks/>
            </p:cNvSpPr>
            <p:nvPr/>
          </p:nvSpPr>
          <p:spPr bwMode="auto">
            <a:xfrm>
              <a:off x="510" y="1257"/>
              <a:ext cx="334" cy="706"/>
            </a:xfrm>
            <a:custGeom>
              <a:avLst/>
              <a:gdLst>
                <a:gd name="T0" fmla="*/ 37 w 334"/>
                <a:gd name="T1" fmla="*/ 0 h 706"/>
                <a:gd name="T2" fmla="*/ 96 w 334"/>
                <a:gd name="T3" fmla="*/ 37 h 706"/>
                <a:gd name="T4" fmla="*/ 126 w 334"/>
                <a:gd name="T5" fmla="*/ 96 h 706"/>
                <a:gd name="T6" fmla="*/ 148 w 334"/>
                <a:gd name="T7" fmla="*/ 162 h 706"/>
                <a:gd name="T8" fmla="*/ 165 w 334"/>
                <a:gd name="T9" fmla="*/ 259 h 706"/>
                <a:gd name="T10" fmla="*/ 165 w 334"/>
                <a:gd name="T11" fmla="*/ 330 h 706"/>
                <a:gd name="T12" fmla="*/ 150 w 334"/>
                <a:gd name="T13" fmla="*/ 425 h 706"/>
                <a:gd name="T14" fmla="*/ 121 w 334"/>
                <a:gd name="T15" fmla="*/ 505 h 706"/>
                <a:gd name="T16" fmla="*/ 121 w 334"/>
                <a:gd name="T17" fmla="*/ 579 h 706"/>
                <a:gd name="T18" fmla="*/ 133 w 334"/>
                <a:gd name="T19" fmla="*/ 616 h 706"/>
                <a:gd name="T20" fmla="*/ 155 w 334"/>
                <a:gd name="T21" fmla="*/ 616 h 706"/>
                <a:gd name="T22" fmla="*/ 200 w 334"/>
                <a:gd name="T23" fmla="*/ 611 h 706"/>
                <a:gd name="T24" fmla="*/ 260 w 334"/>
                <a:gd name="T25" fmla="*/ 623 h 706"/>
                <a:gd name="T26" fmla="*/ 312 w 334"/>
                <a:gd name="T27" fmla="*/ 648 h 706"/>
                <a:gd name="T28" fmla="*/ 329 w 334"/>
                <a:gd name="T29" fmla="*/ 660 h 706"/>
                <a:gd name="T30" fmla="*/ 334 w 334"/>
                <a:gd name="T31" fmla="*/ 682 h 706"/>
                <a:gd name="T32" fmla="*/ 292 w 334"/>
                <a:gd name="T33" fmla="*/ 704 h 706"/>
                <a:gd name="T34" fmla="*/ 260 w 334"/>
                <a:gd name="T35" fmla="*/ 706 h 706"/>
                <a:gd name="T36" fmla="*/ 232 w 334"/>
                <a:gd name="T37" fmla="*/ 691 h 706"/>
                <a:gd name="T38" fmla="*/ 187 w 334"/>
                <a:gd name="T39" fmla="*/ 662 h 706"/>
                <a:gd name="T40" fmla="*/ 136 w 334"/>
                <a:gd name="T41" fmla="*/ 660 h 706"/>
                <a:gd name="T42" fmla="*/ 96 w 334"/>
                <a:gd name="T43" fmla="*/ 684 h 706"/>
                <a:gd name="T44" fmla="*/ 69 w 334"/>
                <a:gd name="T45" fmla="*/ 677 h 706"/>
                <a:gd name="T46" fmla="*/ 59 w 334"/>
                <a:gd name="T47" fmla="*/ 648 h 706"/>
                <a:gd name="T48" fmla="*/ 74 w 334"/>
                <a:gd name="T49" fmla="*/ 601 h 706"/>
                <a:gd name="T50" fmla="*/ 81 w 334"/>
                <a:gd name="T51" fmla="*/ 520 h 706"/>
                <a:gd name="T52" fmla="*/ 89 w 334"/>
                <a:gd name="T53" fmla="*/ 439 h 706"/>
                <a:gd name="T54" fmla="*/ 99 w 334"/>
                <a:gd name="T55" fmla="*/ 323 h 706"/>
                <a:gd name="T56" fmla="*/ 96 w 334"/>
                <a:gd name="T57" fmla="*/ 264 h 706"/>
                <a:gd name="T58" fmla="*/ 74 w 334"/>
                <a:gd name="T59" fmla="*/ 193 h 706"/>
                <a:gd name="T60" fmla="*/ 44 w 334"/>
                <a:gd name="T61" fmla="*/ 142 h 706"/>
                <a:gd name="T62" fmla="*/ 17 w 334"/>
                <a:gd name="T63" fmla="*/ 91 h 706"/>
                <a:gd name="T64" fmla="*/ 0 w 334"/>
                <a:gd name="T65" fmla="*/ 39 h 706"/>
                <a:gd name="T66" fmla="*/ 10 w 334"/>
                <a:gd name="T67" fmla="*/ 2 h 706"/>
                <a:gd name="T68" fmla="*/ 37 w 334"/>
                <a:gd name="T69" fmla="*/ 0 h 7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706"/>
                <a:gd name="T107" fmla="*/ 334 w 334"/>
                <a:gd name="T108" fmla="*/ 706 h 7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706">
                  <a:moveTo>
                    <a:pt x="37" y="0"/>
                  </a:moveTo>
                  <a:lnTo>
                    <a:pt x="96" y="37"/>
                  </a:lnTo>
                  <a:lnTo>
                    <a:pt x="126" y="96"/>
                  </a:lnTo>
                  <a:lnTo>
                    <a:pt x="148" y="162"/>
                  </a:lnTo>
                  <a:lnTo>
                    <a:pt x="165" y="259"/>
                  </a:lnTo>
                  <a:lnTo>
                    <a:pt x="165" y="330"/>
                  </a:lnTo>
                  <a:lnTo>
                    <a:pt x="150" y="425"/>
                  </a:lnTo>
                  <a:lnTo>
                    <a:pt x="121" y="505"/>
                  </a:lnTo>
                  <a:lnTo>
                    <a:pt x="121" y="579"/>
                  </a:lnTo>
                  <a:lnTo>
                    <a:pt x="133" y="616"/>
                  </a:lnTo>
                  <a:lnTo>
                    <a:pt x="155" y="616"/>
                  </a:lnTo>
                  <a:lnTo>
                    <a:pt x="200" y="611"/>
                  </a:lnTo>
                  <a:lnTo>
                    <a:pt x="260" y="623"/>
                  </a:lnTo>
                  <a:lnTo>
                    <a:pt x="312" y="648"/>
                  </a:lnTo>
                  <a:lnTo>
                    <a:pt x="329" y="660"/>
                  </a:lnTo>
                  <a:lnTo>
                    <a:pt x="334" y="682"/>
                  </a:lnTo>
                  <a:lnTo>
                    <a:pt x="292" y="704"/>
                  </a:lnTo>
                  <a:lnTo>
                    <a:pt x="260" y="706"/>
                  </a:lnTo>
                  <a:lnTo>
                    <a:pt x="232" y="691"/>
                  </a:lnTo>
                  <a:lnTo>
                    <a:pt x="187" y="662"/>
                  </a:lnTo>
                  <a:lnTo>
                    <a:pt x="136" y="660"/>
                  </a:lnTo>
                  <a:lnTo>
                    <a:pt x="96" y="684"/>
                  </a:lnTo>
                  <a:lnTo>
                    <a:pt x="69" y="677"/>
                  </a:lnTo>
                  <a:lnTo>
                    <a:pt x="59" y="648"/>
                  </a:lnTo>
                  <a:lnTo>
                    <a:pt x="74" y="601"/>
                  </a:lnTo>
                  <a:lnTo>
                    <a:pt x="81" y="520"/>
                  </a:lnTo>
                  <a:lnTo>
                    <a:pt x="89" y="439"/>
                  </a:lnTo>
                  <a:lnTo>
                    <a:pt x="99" y="323"/>
                  </a:lnTo>
                  <a:lnTo>
                    <a:pt x="96" y="264"/>
                  </a:lnTo>
                  <a:lnTo>
                    <a:pt x="74" y="193"/>
                  </a:lnTo>
                  <a:lnTo>
                    <a:pt x="44" y="142"/>
                  </a:lnTo>
                  <a:lnTo>
                    <a:pt x="17" y="91"/>
                  </a:lnTo>
                  <a:lnTo>
                    <a:pt x="0" y="39"/>
                  </a:lnTo>
                  <a:lnTo>
                    <a:pt x="10" y="2"/>
                  </a:lnTo>
                  <a:lnTo>
                    <a:pt x="37" y="0"/>
                  </a:lnTo>
                  <a:close/>
                </a:path>
              </a:pathLst>
            </a:custGeom>
            <a:solidFill>
              <a:srgbClr val="FF6600"/>
            </a:solidFill>
            <a:ln w="19050">
              <a:solidFill>
                <a:srgbClr val="000000"/>
              </a:solidFill>
              <a:round/>
              <a:headEnd/>
              <a:tailEnd/>
            </a:ln>
          </p:spPr>
          <p:txBody>
            <a:bodyPr/>
            <a:lstStyle/>
            <a:p>
              <a:endParaRPr lang="pt-PT"/>
            </a:p>
          </p:txBody>
        </p:sp>
        <p:sp>
          <p:nvSpPr>
            <p:cNvPr id="9" name="Freeform 125"/>
            <p:cNvSpPr>
              <a:spLocks/>
            </p:cNvSpPr>
            <p:nvPr/>
          </p:nvSpPr>
          <p:spPr bwMode="auto">
            <a:xfrm>
              <a:off x="323" y="1252"/>
              <a:ext cx="204" cy="795"/>
            </a:xfrm>
            <a:custGeom>
              <a:avLst/>
              <a:gdLst>
                <a:gd name="T0" fmla="*/ 66 w 204"/>
                <a:gd name="T1" fmla="*/ 181 h 795"/>
                <a:gd name="T2" fmla="*/ 91 w 204"/>
                <a:gd name="T3" fmla="*/ 58 h 795"/>
                <a:gd name="T4" fmla="*/ 144 w 204"/>
                <a:gd name="T5" fmla="*/ 0 h 795"/>
                <a:gd name="T6" fmla="*/ 204 w 204"/>
                <a:gd name="T7" fmla="*/ 22 h 795"/>
                <a:gd name="T8" fmla="*/ 201 w 204"/>
                <a:gd name="T9" fmla="*/ 89 h 795"/>
                <a:gd name="T10" fmla="*/ 164 w 204"/>
                <a:gd name="T11" fmla="*/ 154 h 795"/>
                <a:gd name="T12" fmla="*/ 129 w 204"/>
                <a:gd name="T13" fmla="*/ 247 h 795"/>
                <a:gd name="T14" fmla="*/ 111 w 204"/>
                <a:gd name="T15" fmla="*/ 327 h 795"/>
                <a:gd name="T16" fmla="*/ 99 w 204"/>
                <a:gd name="T17" fmla="*/ 388 h 795"/>
                <a:gd name="T18" fmla="*/ 99 w 204"/>
                <a:gd name="T19" fmla="*/ 458 h 795"/>
                <a:gd name="T20" fmla="*/ 106 w 204"/>
                <a:gd name="T21" fmla="*/ 526 h 795"/>
                <a:gd name="T22" fmla="*/ 126 w 204"/>
                <a:gd name="T23" fmla="*/ 598 h 795"/>
                <a:gd name="T24" fmla="*/ 144 w 204"/>
                <a:gd name="T25" fmla="*/ 644 h 795"/>
                <a:gd name="T26" fmla="*/ 151 w 204"/>
                <a:gd name="T27" fmla="*/ 673 h 795"/>
                <a:gd name="T28" fmla="*/ 151 w 204"/>
                <a:gd name="T29" fmla="*/ 700 h 795"/>
                <a:gd name="T30" fmla="*/ 126 w 204"/>
                <a:gd name="T31" fmla="*/ 715 h 795"/>
                <a:gd name="T32" fmla="*/ 89 w 204"/>
                <a:gd name="T33" fmla="*/ 739 h 795"/>
                <a:gd name="T34" fmla="*/ 66 w 204"/>
                <a:gd name="T35" fmla="*/ 788 h 795"/>
                <a:gd name="T36" fmla="*/ 43 w 204"/>
                <a:gd name="T37" fmla="*/ 795 h 795"/>
                <a:gd name="T38" fmla="*/ 15 w 204"/>
                <a:gd name="T39" fmla="*/ 788 h 795"/>
                <a:gd name="T40" fmla="*/ 0 w 204"/>
                <a:gd name="T41" fmla="*/ 751 h 795"/>
                <a:gd name="T42" fmla="*/ 15 w 204"/>
                <a:gd name="T43" fmla="*/ 724 h 795"/>
                <a:gd name="T44" fmla="*/ 50 w 204"/>
                <a:gd name="T45" fmla="*/ 707 h 795"/>
                <a:gd name="T46" fmla="*/ 81 w 204"/>
                <a:gd name="T47" fmla="*/ 686 h 795"/>
                <a:gd name="T48" fmla="*/ 96 w 204"/>
                <a:gd name="T49" fmla="*/ 642 h 795"/>
                <a:gd name="T50" fmla="*/ 91 w 204"/>
                <a:gd name="T51" fmla="*/ 593 h 795"/>
                <a:gd name="T52" fmla="*/ 74 w 204"/>
                <a:gd name="T53" fmla="*/ 526 h 795"/>
                <a:gd name="T54" fmla="*/ 59 w 204"/>
                <a:gd name="T55" fmla="*/ 461 h 795"/>
                <a:gd name="T56" fmla="*/ 50 w 204"/>
                <a:gd name="T57" fmla="*/ 385 h 795"/>
                <a:gd name="T58" fmla="*/ 45 w 204"/>
                <a:gd name="T59" fmla="*/ 320 h 795"/>
                <a:gd name="T60" fmla="*/ 54 w 204"/>
                <a:gd name="T61" fmla="*/ 264 h 795"/>
                <a:gd name="T62" fmla="*/ 54 w 204"/>
                <a:gd name="T63" fmla="*/ 217 h 795"/>
                <a:gd name="T64" fmla="*/ 66 w 204"/>
                <a:gd name="T65" fmla="*/ 181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795"/>
                <a:gd name="T101" fmla="*/ 204 w 204"/>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795">
                  <a:moveTo>
                    <a:pt x="66" y="181"/>
                  </a:moveTo>
                  <a:lnTo>
                    <a:pt x="91" y="58"/>
                  </a:lnTo>
                  <a:lnTo>
                    <a:pt x="144" y="0"/>
                  </a:lnTo>
                  <a:lnTo>
                    <a:pt x="204" y="22"/>
                  </a:lnTo>
                  <a:lnTo>
                    <a:pt x="201" y="89"/>
                  </a:lnTo>
                  <a:lnTo>
                    <a:pt x="164" y="154"/>
                  </a:lnTo>
                  <a:lnTo>
                    <a:pt x="129" y="247"/>
                  </a:lnTo>
                  <a:lnTo>
                    <a:pt x="111" y="327"/>
                  </a:lnTo>
                  <a:lnTo>
                    <a:pt x="99" y="388"/>
                  </a:lnTo>
                  <a:lnTo>
                    <a:pt x="99" y="458"/>
                  </a:lnTo>
                  <a:lnTo>
                    <a:pt x="106" y="526"/>
                  </a:lnTo>
                  <a:lnTo>
                    <a:pt x="126" y="598"/>
                  </a:lnTo>
                  <a:lnTo>
                    <a:pt x="144" y="644"/>
                  </a:lnTo>
                  <a:lnTo>
                    <a:pt x="151" y="673"/>
                  </a:lnTo>
                  <a:lnTo>
                    <a:pt x="151" y="700"/>
                  </a:lnTo>
                  <a:lnTo>
                    <a:pt x="126" y="715"/>
                  </a:lnTo>
                  <a:lnTo>
                    <a:pt x="89" y="739"/>
                  </a:lnTo>
                  <a:lnTo>
                    <a:pt x="66" y="788"/>
                  </a:lnTo>
                  <a:lnTo>
                    <a:pt x="43" y="795"/>
                  </a:lnTo>
                  <a:lnTo>
                    <a:pt x="15" y="788"/>
                  </a:lnTo>
                  <a:lnTo>
                    <a:pt x="0" y="751"/>
                  </a:lnTo>
                  <a:lnTo>
                    <a:pt x="15" y="724"/>
                  </a:lnTo>
                  <a:lnTo>
                    <a:pt x="50" y="707"/>
                  </a:lnTo>
                  <a:lnTo>
                    <a:pt x="81" y="686"/>
                  </a:lnTo>
                  <a:lnTo>
                    <a:pt x="96" y="642"/>
                  </a:lnTo>
                  <a:lnTo>
                    <a:pt x="91" y="593"/>
                  </a:lnTo>
                  <a:lnTo>
                    <a:pt x="74" y="526"/>
                  </a:lnTo>
                  <a:lnTo>
                    <a:pt x="59" y="461"/>
                  </a:lnTo>
                  <a:lnTo>
                    <a:pt x="50" y="385"/>
                  </a:lnTo>
                  <a:lnTo>
                    <a:pt x="45" y="320"/>
                  </a:lnTo>
                  <a:lnTo>
                    <a:pt x="54" y="264"/>
                  </a:lnTo>
                  <a:lnTo>
                    <a:pt x="54" y="217"/>
                  </a:lnTo>
                  <a:lnTo>
                    <a:pt x="66" y="181"/>
                  </a:lnTo>
                  <a:close/>
                </a:path>
              </a:pathLst>
            </a:custGeom>
            <a:solidFill>
              <a:srgbClr val="FF6600"/>
            </a:solidFill>
            <a:ln w="19050">
              <a:solidFill>
                <a:srgbClr val="000000"/>
              </a:solidFill>
              <a:round/>
              <a:headEnd/>
              <a:tailEnd/>
            </a:ln>
          </p:spPr>
          <p:txBody>
            <a:bodyPr/>
            <a:lstStyle/>
            <a:p>
              <a:endParaRPr lang="pt-PT"/>
            </a:p>
          </p:txBody>
        </p:sp>
      </p:grpSp>
    </p:spTree>
    <p:extLst>
      <p:ext uri="{BB962C8B-B14F-4D97-AF65-F5344CB8AC3E}">
        <p14:creationId xmlns:p14="http://schemas.microsoft.com/office/powerpoint/2010/main" val="1186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chemeClr val="accent6">
                    <a:lumMod val="75000"/>
                  </a:schemeClr>
                </a:solidFill>
                <a:latin typeface="Arial Black"/>
              </a:rPr>
              <a:t>TÉCNICO DE MANUTENÇÃO </a:t>
            </a:r>
            <a:r>
              <a:rPr lang="pt-PT" sz="3200" kern="10" dirty="0">
                <a:ln w="9525">
                  <a:solidFill>
                    <a:srgbClr val="000000"/>
                  </a:solidFill>
                  <a:round/>
                  <a:headEnd/>
                  <a:tailEnd/>
                </a:ln>
                <a:solidFill>
                  <a:schemeClr val="accent6">
                    <a:lumMod val="75000"/>
                  </a:schemeClr>
                </a:solidFill>
                <a:latin typeface="Arial Black"/>
              </a:rPr>
              <a:t>INDUSTRIAL</a:t>
            </a: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5072063"/>
            <a:ext cx="75723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400" b="1" dirty="0">
                <a:solidFill>
                  <a:schemeClr val="tx2"/>
                </a:solidFill>
                <a:latin typeface="+mn-lt"/>
              </a:rPr>
              <a:t>Técnico de Manutenção Industrial de Metalurgia e Metalomecânica </a:t>
            </a:r>
            <a:r>
              <a:rPr lang="pt-PT" altLang="pt-PT" sz="1400" dirty="0">
                <a:solidFill>
                  <a:schemeClr val="tx2"/>
                </a:solidFill>
                <a:latin typeface="+mn-lt"/>
              </a:rPr>
              <a:t>é o/a profissional que orienta e desenvolve os trabalhos na área da manutenção, relacionados com a análise e o diagnóstico das condições de funcionamento dos equipamentos eletromecânicos, preparação da intervenção em manutenção preventiva, sistemática ou corretiva, sua execução, ensaios, reposição em marcha e execução de ficha de intervenção, de acordo com as especificações técnicas e qualidade definidas.</a:t>
            </a: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1045396957"/>
              </p:ext>
            </p:extLst>
          </p:nvPr>
        </p:nvGraphicFramePr>
        <p:xfrm>
          <a:off x="107950" y="1196975"/>
          <a:ext cx="2879725" cy="3243266"/>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3421767503"/>
              </p:ext>
            </p:extLst>
          </p:nvPr>
        </p:nvGraphicFramePr>
        <p:xfrm>
          <a:off x="2987675" y="1066800"/>
          <a:ext cx="2879725" cy="3365500"/>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3220948"/>
              </p:ext>
            </p:extLst>
          </p:nvPr>
        </p:nvGraphicFramePr>
        <p:xfrm>
          <a:off x="5867400" y="1196975"/>
          <a:ext cx="2808288" cy="2987676"/>
        </p:xfrm>
        <a:graphic>
          <a:graphicData uri="http://schemas.openxmlformats.org/drawingml/2006/table">
            <a:tbl>
              <a:tblPr/>
              <a:tblGrid>
                <a:gridCol w="2303463"/>
                <a:gridCol w="504825"/>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9641428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DE </a:t>
            </a:r>
            <a:r>
              <a:rPr lang="pt-PT" sz="3200" kern="10" dirty="0" smtClean="0">
                <a:ln w="9525">
                  <a:solidFill>
                    <a:srgbClr val="000000"/>
                  </a:solidFill>
                  <a:round/>
                  <a:headEnd/>
                  <a:tailEnd/>
                </a:ln>
                <a:solidFill>
                  <a:schemeClr val="accent6">
                    <a:lumMod val="75000"/>
                  </a:schemeClr>
                </a:solidFill>
                <a:latin typeface="Arial Black"/>
              </a:rPr>
              <a:t>DESENHO DE CONSTRUÇÕES MECÂNICAS</a:t>
            </a:r>
            <a:endParaRPr lang="pt-PT" sz="3200" kern="10" dirty="0">
              <a:ln w="9525">
                <a:solidFill>
                  <a:srgbClr val="000000"/>
                </a:solidFill>
                <a:round/>
                <a:headEnd/>
                <a:tailEnd/>
              </a:ln>
              <a:solidFill>
                <a:schemeClr val="accent6">
                  <a:lumMod val="75000"/>
                </a:schemeClr>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Desenho de Construções Mecânicas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preparação de projetos relativos a peças e equipamentos a fabricar, executar ou orientar a execução de  desenhos de peças de equipamentos a fabricar e testar a sua exequibilidade; avaliar os custos de produção e a viabilidade  técnica e comercial da peça ou equipamento, elaborar ou colaborar na execução do orçamento; acompanhar a execução das  peças ou equipamento, em colaboração com os responsáveis  pela  sua fabricação.</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623335237"/>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73313925"/>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2774354888"/>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889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DE </a:t>
            </a:r>
            <a:r>
              <a:rPr lang="pt-PT" sz="3200" kern="10" dirty="0" smtClean="0">
                <a:ln w="9525">
                  <a:solidFill>
                    <a:srgbClr val="000000"/>
                  </a:solidFill>
                  <a:round/>
                  <a:headEnd/>
                  <a:tailEnd/>
                </a:ln>
                <a:solidFill>
                  <a:schemeClr val="accent6">
                    <a:lumMod val="75000"/>
                  </a:schemeClr>
                </a:solidFill>
                <a:latin typeface="Arial Black"/>
              </a:rPr>
              <a:t>MAQUINAÇÃO E PROGRAMAÇÃO CNC</a:t>
            </a:r>
            <a:endParaRPr lang="pt-PT" sz="3200" kern="10" dirty="0">
              <a:ln w="9525">
                <a:solidFill>
                  <a:srgbClr val="000000"/>
                </a:solidFill>
                <a:round/>
                <a:headEnd/>
                <a:tailEnd/>
              </a:ln>
              <a:solidFill>
                <a:schemeClr val="accent6">
                  <a:lumMod val="75000"/>
                </a:schemeClr>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Maquinação e Programação CNC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a:t>
            </a:r>
            <a:r>
              <a:rPr lang="pt-PT" altLang="pt-PT" sz="1400" dirty="0" smtClean="0">
                <a:solidFill>
                  <a:schemeClr val="tx2"/>
                </a:solidFill>
                <a:latin typeface="Calibri" panose="020F0502020204030204" pitchFamily="34" charset="0"/>
              </a:rPr>
              <a:t>à programação de máquinas-ferramentas com comando numérico computorizado (C.N.C.), destinadas a trabalhar  peças metálicas.</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873817439"/>
              </p:ext>
            </p:extLst>
          </p:nvPr>
        </p:nvGraphicFramePr>
        <p:xfrm>
          <a:off x="107950" y="1196975"/>
          <a:ext cx="2879725" cy="324262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636867630"/>
              </p:ext>
            </p:extLst>
          </p:nvPr>
        </p:nvGraphicFramePr>
        <p:xfrm>
          <a:off x="2982913" y="1196975"/>
          <a:ext cx="2879725" cy="3231568"/>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385809593"/>
              </p:ext>
            </p:extLst>
          </p:nvPr>
        </p:nvGraphicFramePr>
        <p:xfrm>
          <a:off x="5867400" y="1187450"/>
          <a:ext cx="2808288" cy="3253826"/>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Geometria Descritiva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63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smtClean="0">
                <a:ln w="9525">
                  <a:solidFill>
                    <a:srgbClr val="000000"/>
                  </a:solidFill>
                  <a:round/>
                  <a:headEnd/>
                  <a:tailEnd/>
                </a:ln>
                <a:solidFill>
                  <a:schemeClr val="accent6">
                    <a:lumMod val="75000"/>
                  </a:schemeClr>
                </a:solidFill>
                <a:latin typeface="Arial Black"/>
              </a:rPr>
              <a:t>TÉCNICO DE MECATRÓNICA</a:t>
            </a:r>
            <a:endParaRPr lang="pt-PT" sz="3200" kern="10" dirty="0">
              <a:ln w="9525">
                <a:solidFill>
                  <a:srgbClr val="000000"/>
                </a:solidFill>
                <a:round/>
                <a:headEnd/>
                <a:tailEnd/>
              </a:ln>
              <a:solidFill>
                <a:schemeClr val="accent6">
                  <a:lumMod val="75000"/>
                </a:schemeClr>
              </a:solidFill>
              <a:latin typeface="Arial Black"/>
            </a:endParaRP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6084" name="Text Box 6"/>
          <p:cNvSpPr txBox="1">
            <a:spLocks noChangeArrowheads="1"/>
          </p:cNvSpPr>
          <p:nvPr/>
        </p:nvSpPr>
        <p:spPr bwMode="auto">
          <a:xfrm>
            <a:off x="539750" y="4889384"/>
            <a:ext cx="7572375"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mn-lt"/>
              </a:rPr>
              <a:t>O </a:t>
            </a:r>
            <a:r>
              <a:rPr lang="pt-PT" altLang="pt-PT" sz="1600" b="1" dirty="0">
                <a:solidFill>
                  <a:schemeClr val="tx2"/>
                </a:solidFill>
                <a:latin typeface="+mn-lt"/>
              </a:rPr>
              <a:t>Técnico de </a:t>
            </a:r>
            <a:r>
              <a:rPr lang="pt-PT" altLang="pt-PT" sz="1600" b="1" dirty="0" smtClean="0">
                <a:solidFill>
                  <a:schemeClr val="tx2"/>
                </a:solidFill>
                <a:latin typeface="+mn-lt"/>
              </a:rPr>
              <a:t>Mecatrónica </a:t>
            </a:r>
            <a:r>
              <a:rPr lang="pt-PT" sz="1400" dirty="0" smtClean="0">
                <a:solidFill>
                  <a:schemeClr val="tx2"/>
                </a:solidFill>
              </a:rPr>
              <a:t>efetua </a:t>
            </a:r>
            <a:r>
              <a:rPr lang="pt-PT" sz="1400" dirty="0">
                <a:solidFill>
                  <a:schemeClr val="tx2"/>
                </a:solidFill>
              </a:rPr>
              <a:t>a instalação, manutenção, reparação e adaptação de equipamentos diversos, nas áreas de e eletricidade, eletrónica, controlo automático, robótica e mecânica assegurando a otimização do seu funcionamento, respeitando as normas de segurança de pessoas e equipamentos.</a:t>
            </a:r>
            <a:endParaRPr lang="pt-PT" altLang="pt-PT" sz="1400" dirty="0">
              <a:solidFill>
                <a:schemeClr val="tx2"/>
              </a:solidFill>
              <a:latin typeface="+mn-lt"/>
            </a:endParaRPr>
          </a:p>
          <a:p>
            <a:pPr>
              <a:spcBef>
                <a:spcPct val="50000"/>
              </a:spcBef>
            </a:pPr>
            <a:r>
              <a:rPr lang="pt-PT" altLang="pt-PT" sz="1400" dirty="0">
                <a:latin typeface="Comic Sans MS" pitchFamily="66" charset="0"/>
              </a:rPr>
              <a:t/>
            </a:r>
            <a:br>
              <a:rPr lang="pt-PT" altLang="pt-PT" sz="1400" dirty="0">
                <a:latin typeface="Comic Sans MS" pitchFamily="66" charset="0"/>
              </a:rPr>
            </a:b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CENFIM</a:t>
            </a:r>
          </a:p>
        </p:txBody>
      </p:sp>
      <p:sp>
        <p:nvSpPr>
          <p:cNvPr id="46085"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extLst>
              <p:ext uri="{D42A27DB-BD31-4B8C-83A1-F6EECF244321}">
                <p14:modId xmlns:p14="http://schemas.microsoft.com/office/powerpoint/2010/main" val="484723287"/>
              </p:ext>
            </p:extLst>
          </p:nvPr>
        </p:nvGraphicFramePr>
        <p:xfrm>
          <a:off x="107950" y="1196975"/>
          <a:ext cx="2879725" cy="3140265"/>
        </p:xfrm>
        <a:graphic>
          <a:graphicData uri="http://schemas.openxmlformats.org/drawingml/2006/table">
            <a:tbl>
              <a:tblPr/>
              <a:tblGrid>
                <a:gridCol w="2376488"/>
                <a:gridCol w="503237"/>
              </a:tblGrid>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chemeClr val="tx2"/>
                          </a:solidFill>
                          <a:effectLst/>
                          <a:latin typeface="Comic Sans MS" pitchFamily="66" charset="0"/>
                        </a:rPr>
                        <a:t>Mundo Actual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400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7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extLst>
              <p:ext uri="{D42A27DB-BD31-4B8C-83A1-F6EECF244321}">
                <p14:modId xmlns:p14="http://schemas.microsoft.com/office/powerpoint/2010/main" val="850305771"/>
              </p:ext>
            </p:extLst>
          </p:nvPr>
        </p:nvGraphicFramePr>
        <p:xfrm>
          <a:off x="2987824" y="1196752"/>
          <a:ext cx="2879725" cy="2987604"/>
        </p:xfrm>
        <a:graphic>
          <a:graphicData uri="http://schemas.openxmlformats.org/drawingml/2006/table">
            <a:tbl>
              <a:tblPr/>
              <a:tblGrid>
                <a:gridCol w="2376487"/>
                <a:gridCol w="503238"/>
              </a:tblGrid>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2º Ano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dirty="0" smtClean="0">
                          <a:ln>
                            <a:noFill/>
                          </a:ln>
                          <a:solidFill>
                            <a:schemeClr val="tx2"/>
                          </a:solidFill>
                          <a:effectLst/>
                          <a:latin typeface="Comic Sans MS" pitchFamily="66" charset="0"/>
                        </a:rPr>
                        <a:t>Horas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100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da Informação e Comunicação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75</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Física e Química</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550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extLst>
              <p:ext uri="{D42A27DB-BD31-4B8C-83A1-F6EECF244321}">
                <p14:modId xmlns:p14="http://schemas.microsoft.com/office/powerpoint/2010/main" val="4083855718"/>
              </p:ext>
            </p:extLst>
          </p:nvPr>
        </p:nvGraphicFramePr>
        <p:xfrm>
          <a:off x="5867400" y="1196978"/>
          <a:ext cx="2808288" cy="3107892"/>
        </p:xfrm>
        <a:graphic>
          <a:graphicData uri="http://schemas.openxmlformats.org/drawingml/2006/table">
            <a:tbl>
              <a:tblPr/>
              <a:tblGrid>
                <a:gridCol w="2303463"/>
                <a:gridCol w="504825"/>
              </a:tblGrid>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chemeClr val="tx2"/>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Mundo </a:t>
                      </a:r>
                      <a:r>
                        <a:rPr kumimoji="0" lang="pt-PT" sz="1000" b="0" i="0" u="none" strike="noStrike" cap="none" normalizeH="0" baseline="0" dirty="0" err="1" smtClean="0">
                          <a:ln>
                            <a:noFill/>
                          </a:ln>
                          <a:solidFill>
                            <a:schemeClr val="tx2"/>
                          </a:solidFill>
                          <a:effectLst/>
                          <a:latin typeface="Comic Sans MS" pitchFamily="66" charset="0"/>
                        </a:rPr>
                        <a:t>Actual</a:t>
                      </a:r>
                      <a:endParaRPr kumimoji="0" lang="pt-PT" sz="1000" b="0" i="0" u="none" strike="noStrike" cap="none" normalizeH="0" baseline="0" dirty="0" smtClean="0">
                        <a:ln>
                          <a:noFill/>
                        </a:ln>
                        <a:solidFill>
                          <a:schemeClr val="tx2"/>
                        </a:solidFill>
                        <a:effectLst/>
                        <a:latin typeface="Comic Sans MS" pitchFamily="66"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de Informação e Comunicação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650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chemeClr val="tx2"/>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435157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DE REFRIGERAÇÃO E CLIMATIZAÇÃO</a:t>
            </a: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Refrigeração e Climatização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proceder à gestão do plano de fabrico, gestão da montagem dos sistemas de refrigeração e climatização (aquecimento, ventilação, ar condicionado e refrigeração), gestão dos recursos afetos às atividades de instalação e montagem desses sistemas, gestão da conservação e assistência técnica dos mesmos, ao cálculo e seleção dos seus elementos, destinados à reconversão ou à melhoria da condição funcional e à organização dos subsectores produtivos.</a:t>
            </a: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nvGraphicFramePr>
        <p:xfrm>
          <a:off x="107950" y="1196975"/>
          <a:ext cx="2879725" cy="299878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nvGraphicFramePr>
        <p:xfrm>
          <a:off x="2982913" y="1196975"/>
          <a:ext cx="2879725" cy="2987676"/>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nvGraphicFramePr>
        <p:xfrm>
          <a:off x="5867400" y="1187450"/>
          <a:ext cx="2808288" cy="3009902"/>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6704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DE </a:t>
            </a:r>
            <a:r>
              <a:rPr lang="pt-PT" sz="3200" kern="10" dirty="0" smtClean="0">
                <a:ln w="9525">
                  <a:solidFill>
                    <a:srgbClr val="000000"/>
                  </a:solidFill>
                  <a:round/>
                  <a:headEnd/>
                  <a:tailEnd/>
                </a:ln>
                <a:solidFill>
                  <a:schemeClr val="accent6">
                    <a:lumMod val="75000"/>
                  </a:schemeClr>
                </a:solidFill>
                <a:latin typeface="Arial Black"/>
              </a:rPr>
              <a:t>INSTALAÇÕES ELÉTRICAS</a:t>
            </a:r>
            <a:endParaRPr lang="pt-PT" sz="3200" kern="10" dirty="0">
              <a:ln w="9525">
                <a:solidFill>
                  <a:srgbClr val="000000"/>
                </a:solidFill>
                <a:round/>
                <a:headEnd/>
                <a:tailEnd/>
              </a:ln>
              <a:solidFill>
                <a:schemeClr val="accent6">
                  <a:lumMod val="75000"/>
                </a:schemeClr>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Instalações Elétricas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a:t>
            </a:r>
            <a:r>
              <a:rPr lang="pt-PT" altLang="pt-PT" sz="1400" dirty="0" smtClean="0">
                <a:solidFill>
                  <a:schemeClr val="tx2"/>
                </a:solidFill>
                <a:latin typeface="Calibri" panose="020F0502020204030204" pitchFamily="34" charset="0"/>
              </a:rPr>
              <a:t>organizar, orientar e executar a instalação, manutenção e reparação de instalações elétricas de utilização de baixa e média tensão, instalações de telecomunicações em edifícios, de comando, sinalização e proteção, industriais e de distribuição de energia elétrica.</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dirty="0" smtClean="0">
                <a:latin typeface="Comic Sans MS" pitchFamily="66" charset="0"/>
              </a:rPr>
              <a:t> </a:t>
            </a:r>
            <a:r>
              <a:rPr lang="pt-PT" altLang="pt-PT" sz="1400" b="1" dirty="0">
                <a:solidFill>
                  <a:schemeClr val="tx2"/>
                </a:solidFill>
                <a:latin typeface="Comic Sans MS" pitchFamily="66" charset="0"/>
              </a:rPr>
              <a:t>CENFIM </a:t>
            </a:r>
            <a:r>
              <a:rPr lang="pt-PT" altLang="pt-PT" sz="1400" b="1" dirty="0">
                <a:solidFill>
                  <a:srgbClr val="0000FF"/>
                </a:solidFill>
                <a:latin typeface="Comic Sans MS" pitchFamily="66" charset="0"/>
              </a:rPr>
              <a:t>                         </a:t>
            </a: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nvGraphicFramePr>
        <p:xfrm>
          <a:off x="107950" y="1196975"/>
          <a:ext cx="2879725" cy="299878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nvGraphicFramePr>
        <p:xfrm>
          <a:off x="2982913" y="1196975"/>
          <a:ext cx="2879725" cy="2987676"/>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nvGraphicFramePr>
        <p:xfrm>
          <a:off x="5867400" y="1187450"/>
          <a:ext cx="2808288" cy="3009902"/>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63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WordArt 4"/>
          <p:cNvSpPr>
            <a:spLocks noChangeArrowheads="1" noChangeShapeType="1" noTextEdit="1"/>
          </p:cNvSpPr>
          <p:nvPr/>
        </p:nvSpPr>
        <p:spPr bwMode="auto">
          <a:xfrm>
            <a:off x="179388" y="71438"/>
            <a:ext cx="8713787" cy="765175"/>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DE </a:t>
            </a:r>
            <a:r>
              <a:rPr lang="pt-PT" sz="3200" kern="10" dirty="0" smtClean="0">
                <a:ln w="9525">
                  <a:solidFill>
                    <a:srgbClr val="000000"/>
                  </a:solidFill>
                  <a:round/>
                  <a:headEnd/>
                  <a:tailEnd/>
                </a:ln>
                <a:solidFill>
                  <a:schemeClr val="accent6">
                    <a:lumMod val="75000"/>
                  </a:schemeClr>
                </a:solidFill>
                <a:latin typeface="Arial Black"/>
              </a:rPr>
              <a:t>ELETRÓNICA, AUTOMAÇÃO E COMANDO</a:t>
            </a:r>
            <a:endParaRPr lang="pt-PT" sz="3200" kern="10" dirty="0">
              <a:ln w="9525">
                <a:solidFill>
                  <a:srgbClr val="000000"/>
                </a:solidFill>
                <a:round/>
                <a:headEnd/>
                <a:tailEnd/>
              </a:ln>
              <a:solidFill>
                <a:schemeClr val="accent6">
                  <a:lumMod val="75000"/>
                </a:schemeClr>
              </a:solidFill>
              <a:latin typeface="Arial Black"/>
            </a:endParaRPr>
          </a:p>
        </p:txBody>
      </p:sp>
      <p:sp>
        <p:nvSpPr>
          <p:cNvPr id="48131"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48132" name="Text Box 6"/>
          <p:cNvSpPr txBox="1">
            <a:spLocks noChangeArrowheads="1"/>
          </p:cNvSpPr>
          <p:nvPr/>
        </p:nvSpPr>
        <p:spPr bwMode="auto">
          <a:xfrm>
            <a:off x="569341" y="4581128"/>
            <a:ext cx="75723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400" dirty="0">
                <a:solidFill>
                  <a:schemeClr val="tx2"/>
                </a:solidFill>
                <a:latin typeface="Calibri" panose="020F0502020204030204" pitchFamily="34" charset="0"/>
              </a:rPr>
              <a:t>O </a:t>
            </a:r>
            <a:r>
              <a:rPr lang="pt-PT" altLang="pt-PT" sz="1400" b="1" dirty="0">
                <a:solidFill>
                  <a:schemeClr val="tx2"/>
                </a:solidFill>
                <a:latin typeface="Calibri" panose="020F0502020204030204" pitchFamily="34" charset="0"/>
              </a:rPr>
              <a:t>Técnico de </a:t>
            </a:r>
            <a:r>
              <a:rPr lang="pt-PT" altLang="pt-PT" sz="1400" b="1" dirty="0" smtClean="0">
                <a:solidFill>
                  <a:schemeClr val="tx2"/>
                </a:solidFill>
                <a:latin typeface="Calibri" panose="020F0502020204030204" pitchFamily="34" charset="0"/>
              </a:rPr>
              <a:t>Eletrónica, Automação e Comando </a:t>
            </a:r>
            <a:r>
              <a:rPr lang="pt-PT" altLang="pt-PT" sz="1400" dirty="0">
                <a:solidFill>
                  <a:schemeClr val="tx2"/>
                </a:solidFill>
                <a:latin typeface="Calibri" panose="020F0502020204030204" pitchFamily="34" charset="0"/>
              </a:rPr>
              <a:t>é o/a profissional que, com base nos procedimentos e técnicas adequadas bem como nas normas de higiene, segurança e ambiente, está apto a </a:t>
            </a:r>
            <a:r>
              <a:rPr lang="pt-PT" altLang="pt-PT" sz="1400" dirty="0" smtClean="0">
                <a:solidFill>
                  <a:schemeClr val="tx2"/>
                </a:solidFill>
                <a:latin typeface="Calibri" panose="020F0502020204030204" pitchFamily="34" charset="0"/>
              </a:rPr>
              <a:t>efetuar a instalação, manutenção e reparação de equipamentos elétricos/eletrónicos, eletromecânicos e de automação e comando.</a:t>
            </a:r>
            <a:endParaRPr lang="pt-PT" altLang="pt-PT" sz="1400" dirty="0">
              <a:solidFill>
                <a:schemeClr val="tx2"/>
              </a:solidFill>
              <a:latin typeface="Calibri" panose="020F0502020204030204" pitchFamily="34" charset="0"/>
            </a:endParaRPr>
          </a:p>
          <a:p>
            <a:pPr algn="ctr">
              <a:spcBef>
                <a:spcPct val="50000"/>
              </a:spcBef>
            </a:pPr>
            <a:r>
              <a:rPr lang="pt-PT" altLang="pt-PT" sz="1200" dirty="0">
                <a:latin typeface="Comic Sans MS" pitchFamily="66" charset="0"/>
              </a:rPr>
              <a:t> </a:t>
            </a:r>
            <a:r>
              <a:rPr lang="pt-PT" altLang="pt-PT" sz="1400" dirty="0">
                <a:latin typeface="Comic Sans MS" pitchFamily="66" charset="0"/>
              </a:rPr>
              <a:t/>
            </a:r>
            <a:br>
              <a:rPr lang="pt-PT" altLang="pt-PT" sz="1400" dirty="0">
                <a:latin typeface="Comic Sans MS" pitchFamily="66" charset="0"/>
              </a:rPr>
            </a:br>
            <a:r>
              <a:rPr lang="pt-PT" altLang="pt-PT" sz="1400" dirty="0">
                <a:latin typeface="Comic Sans MS" pitchFamily="66" charset="0"/>
              </a:rPr>
              <a:t>     </a:t>
            </a:r>
            <a:r>
              <a:rPr lang="pt-PT" altLang="pt-PT" sz="1400" b="1" dirty="0" smtClean="0">
                <a:solidFill>
                  <a:schemeClr val="tx2"/>
                </a:solidFill>
                <a:latin typeface="Comic Sans MS" pitchFamily="66" charset="0"/>
              </a:rPr>
              <a:t>CENFIM </a:t>
            </a:r>
            <a:r>
              <a:rPr lang="pt-PT" altLang="pt-PT" sz="1400" b="1" dirty="0" smtClean="0">
                <a:solidFill>
                  <a:srgbClr val="0000FF"/>
                </a:solidFill>
                <a:latin typeface="Comic Sans MS" pitchFamily="66" charset="0"/>
              </a:rPr>
              <a:t>                         </a:t>
            </a:r>
            <a:endParaRPr lang="pt-PT" altLang="pt-PT" sz="1400" b="1" dirty="0">
              <a:solidFill>
                <a:srgbClr val="0000FF"/>
              </a:solidFill>
              <a:latin typeface="Comic Sans MS" pitchFamily="66" charset="0"/>
            </a:endParaRPr>
          </a:p>
        </p:txBody>
      </p:sp>
      <p:sp>
        <p:nvSpPr>
          <p:cNvPr id="48133" name="Text Box 7"/>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6479" name="Group 239"/>
          <p:cNvGraphicFramePr>
            <a:graphicFrameLocks noGrp="1"/>
          </p:cNvGraphicFramePr>
          <p:nvPr/>
        </p:nvGraphicFramePr>
        <p:xfrm>
          <a:off x="107950" y="1196975"/>
          <a:ext cx="2879725" cy="2998788"/>
        </p:xfrm>
        <a:graphic>
          <a:graphicData uri="http://schemas.openxmlformats.org/drawingml/2006/table">
            <a:tbl>
              <a:tblPr/>
              <a:tblGrid>
                <a:gridCol w="2376488"/>
                <a:gridCol w="503237"/>
              </a:tblGrid>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1º 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2" name="Group 242"/>
          <p:cNvGraphicFramePr>
            <a:graphicFrameLocks noGrp="1"/>
          </p:cNvGraphicFramePr>
          <p:nvPr/>
        </p:nvGraphicFramePr>
        <p:xfrm>
          <a:off x="2982913" y="1196975"/>
          <a:ext cx="2879725" cy="2987676"/>
        </p:xfrm>
        <a:graphic>
          <a:graphicData uri="http://schemas.openxmlformats.org/drawingml/2006/table">
            <a:tbl>
              <a:tblPr/>
              <a:tblGrid>
                <a:gridCol w="2376487"/>
                <a:gridCol w="503238"/>
              </a:tblGrid>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2º Ano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Viver em Português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100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Comunicar em Inglês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da Informação e Comunicação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25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75</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550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7" name="Group 247"/>
          <p:cNvGraphicFramePr>
            <a:graphicFrameLocks noGrp="1"/>
          </p:cNvGraphicFramePr>
          <p:nvPr/>
        </p:nvGraphicFramePr>
        <p:xfrm>
          <a:off x="5867400" y="1187450"/>
          <a:ext cx="2808288" cy="3009902"/>
        </p:xfrm>
        <a:graphic>
          <a:graphicData uri="http://schemas.openxmlformats.org/drawingml/2006/table">
            <a:tbl>
              <a:tblPr/>
              <a:tblGrid>
                <a:gridCol w="2303463"/>
                <a:gridCol w="504825"/>
              </a:tblGrid>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FF"/>
                          </a:solidFill>
                          <a:effectLst/>
                          <a:latin typeface="Comic Sans MS" pitchFamily="66" charset="0"/>
                        </a:rPr>
                        <a:t>3º Ano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800" b="0" i="0" u="none" strike="noStrike" cap="none" normalizeH="0" baseline="0" smtClean="0">
                          <a:ln>
                            <a:noFill/>
                          </a:ln>
                          <a:solidFill>
                            <a:srgbClr val="000099"/>
                          </a:solidFill>
                          <a:effectLst/>
                          <a:latin typeface="Comic Sans MS" pitchFamily="66" charset="0"/>
                        </a:rPr>
                        <a:t>Horas</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Viver em Português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75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Comunicar em Inglês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smtClean="0">
                          <a:ln>
                            <a:noFill/>
                          </a:ln>
                          <a:solidFill>
                            <a:srgbClr val="000099"/>
                          </a:solidFill>
                          <a:effectLst/>
                          <a:latin typeface="Comic Sans MS" pitchFamily="66" charset="0"/>
                        </a:rPr>
                        <a:t>Mundo Actual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Desenvolvimento Pessoal e Social</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de Informação e Comunicação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25</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Matemática e a Realidade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Física e Química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Tecnologias Específicas</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300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 Contexto de Trabalho </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650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Actividades Extracurriculares de Apoio</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0099"/>
                          </a:solidFill>
                          <a:effectLst/>
                          <a:latin typeface="Comic Sans MS" pitchFamily="66" charset="0"/>
                        </a:rPr>
                        <a:t>90</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63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DE PRODUÇÃO AGROPECUÁRIA</a:t>
            </a: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1644760579"/>
              </p:ext>
            </p:extLst>
          </p:nvPr>
        </p:nvGraphicFramePr>
        <p:xfrm>
          <a:off x="827088" y="969963"/>
          <a:ext cx="4535486" cy="5203826"/>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Mecanização Agrícola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Economia e Gestão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Produção Agrícola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Transformação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pt-PT" altLang="pt-PT" sz="1200" dirty="0">
                <a:solidFill>
                  <a:schemeClr val="tx2"/>
                </a:solidFill>
                <a:latin typeface="+mj-lt"/>
              </a:rPr>
              <a:t>O </a:t>
            </a:r>
            <a:r>
              <a:rPr lang="pt-PT" altLang="pt-PT" sz="1200" b="1" dirty="0">
                <a:solidFill>
                  <a:schemeClr val="tx2"/>
                </a:solidFill>
                <a:latin typeface="+mj-lt"/>
              </a:rPr>
              <a:t>Técnico de Técnico de Produção Agrária </a:t>
            </a:r>
            <a:r>
              <a:rPr lang="pt-PT" altLang="pt-PT" sz="1200" dirty="0">
                <a:solidFill>
                  <a:schemeClr val="tx2"/>
                </a:solidFill>
                <a:latin typeface="+mj-lt"/>
              </a:rPr>
              <a:t>é o profissional qualificado para construir uma empresa agropecuária, coordenar, organizar e executar as atividades de uma exploração agrícola, assegurando a quantidade e qualidade da produção, a saúde e segurança no trabalho, a preservação do meio ambiente e a segurança alimentar dos consumidores. As atividades fundamentais a desempenhar por este técnico são:</a:t>
            </a:r>
          </a:p>
          <a:p>
            <a:pPr algn="just">
              <a:spcBef>
                <a:spcPct val="50000"/>
              </a:spcBef>
            </a:pPr>
            <a:r>
              <a:rPr lang="pt-PT" altLang="pt-PT" sz="1200" b="1" dirty="0">
                <a:solidFill>
                  <a:schemeClr val="tx2"/>
                </a:solidFill>
                <a:latin typeface="+mj-lt"/>
              </a:rPr>
              <a:t>Variante de Produção Animal:</a:t>
            </a:r>
            <a:r>
              <a:rPr lang="pt-PT" altLang="pt-PT" sz="1200" dirty="0">
                <a:solidFill>
                  <a:schemeClr val="tx2"/>
                </a:solidFill>
                <a:latin typeface="+mj-lt"/>
              </a:rPr>
              <a:t> programar e garantir a execução das tarefas inerentes à alimentação, higiene, sanidade e maneio reprodutivo das espécies pecuárias, assim como a obtenção de produtos de origem animal utilizando os meios técnicos, humanos e materiais necessários.</a:t>
            </a:r>
          </a:p>
          <a:p>
            <a:pPr algn="just">
              <a:spcBef>
                <a:spcPct val="50000"/>
              </a:spcBef>
            </a:pPr>
            <a:r>
              <a:rPr lang="pt-PT" altLang="pt-PT" sz="1200" b="1" dirty="0">
                <a:solidFill>
                  <a:schemeClr val="tx2"/>
                </a:solidFill>
                <a:latin typeface="+mj-lt"/>
              </a:rPr>
              <a:t>Variante de Produção Vegetal: </a:t>
            </a:r>
            <a:r>
              <a:rPr lang="pt-PT" altLang="pt-PT" sz="1200" dirty="0">
                <a:solidFill>
                  <a:schemeClr val="tx2"/>
                </a:solidFill>
                <a:latin typeface="+mj-lt"/>
              </a:rPr>
              <a:t>programar e garantir a execução das tarefas inerentes à instalação, colheita e acondicionamento/conservação dos produtos agrícolas em culturas hortícolas, frutícolas e arvenses, utilizando os meios técnicos, humanos e materiais necessários.</a:t>
            </a: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402392597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611188" y="260350"/>
            <a:ext cx="8281987" cy="504825"/>
          </a:xfrm>
          <a:prstGeom prst="rect">
            <a:avLst/>
          </a:prstGeom>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1"/>
                </a:solidFill>
                <a:latin typeface="Arial Black"/>
              </a:rPr>
              <a:t> </a:t>
            </a:r>
            <a:r>
              <a:rPr lang="pt-PT" sz="3200" kern="10" dirty="0">
                <a:ln w="9525">
                  <a:solidFill>
                    <a:srgbClr val="000000"/>
                  </a:solidFill>
                  <a:round/>
                  <a:headEnd/>
                  <a:tailEnd/>
                </a:ln>
                <a:solidFill>
                  <a:schemeClr val="accent6">
                    <a:lumMod val="75000"/>
                  </a:schemeClr>
                </a:solidFill>
                <a:latin typeface="Arial Black"/>
              </a:rPr>
              <a:t>TÉCNICO  VITIVINÍCOLA</a:t>
            </a:r>
          </a:p>
        </p:txBody>
      </p:sp>
      <p:sp>
        <p:nvSpPr>
          <p:cNvPr id="46083"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027545727"/>
              </p:ext>
            </p:extLst>
          </p:nvPr>
        </p:nvGraphicFramePr>
        <p:xfrm>
          <a:off x="827088" y="969963"/>
          <a:ext cx="4535487" cy="5417135"/>
        </p:xfrm>
        <a:graphic>
          <a:graphicData uri="http://schemas.openxmlformats.org/drawingml/2006/table">
            <a:tbl>
              <a:tblPr/>
              <a:tblGrid>
                <a:gridCol w="1224632"/>
                <a:gridCol w="2088232"/>
                <a:gridCol w="417277"/>
                <a:gridCol w="80534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200" b="0" i="0" u="none" strike="noStrike" kern="1200" cap="none" spc="0" normalizeH="0" baseline="0" noProof="0" dirty="0" smtClean="0">
                        <a:ln>
                          <a:noFill/>
                        </a:ln>
                        <a:solidFill>
                          <a:schemeClr val="tx2"/>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Física e 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Viticultura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Enologia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 Analítica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Gestão e Marketing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27" name="Text Box 55"/>
          <p:cNvSpPr txBox="1">
            <a:spLocks noChangeArrowheads="1"/>
          </p:cNvSpPr>
          <p:nvPr/>
        </p:nvSpPr>
        <p:spPr bwMode="auto">
          <a:xfrm>
            <a:off x="5597525" y="1844824"/>
            <a:ext cx="329565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a:solidFill>
                  <a:schemeClr val="tx2"/>
                </a:solidFill>
                <a:latin typeface="+mj-lt"/>
              </a:rPr>
              <a:t>O </a:t>
            </a:r>
            <a:r>
              <a:rPr lang="pt-PT" altLang="pt-PT" sz="1400" b="1" dirty="0">
                <a:solidFill>
                  <a:schemeClr val="tx2"/>
                </a:solidFill>
                <a:latin typeface="+mj-lt"/>
              </a:rPr>
              <a:t>Técnico de Viticultura e Enologia </a:t>
            </a:r>
            <a:r>
              <a:rPr lang="pt-PT" altLang="pt-PT" sz="1400" dirty="0">
                <a:solidFill>
                  <a:schemeClr val="tx2"/>
                </a:solidFill>
                <a:latin typeface="+mj-lt"/>
              </a:rPr>
              <a:t>é o profissional qualificado apto a orientar e executar tarefas relativas às tecnologias de produção vitícola, enologia e de comercialização dos vinhos de acordo com a organização comum de mercados (OCM) especifica, preservando o ambiente e respeitando as normas de qualidade e de segurança, higiene e saúde no trabalho (SHST).</a:t>
            </a:r>
          </a:p>
          <a:p>
            <a:pPr algn="just">
              <a:spcBef>
                <a:spcPct val="50000"/>
              </a:spcBef>
            </a:pPr>
            <a:endParaRPr lang="pt-PT" altLang="pt-PT" sz="1200" dirty="0">
              <a:latin typeface="Comic Sans MS" pitchFamily="66" charset="0"/>
            </a:endParaRPr>
          </a:p>
          <a:p>
            <a:pPr algn="ctr">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46128"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11066042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323850" y="188913"/>
            <a:ext cx="8569325" cy="647700"/>
          </a:xfrm>
          <a:prstGeom prst="rect">
            <a:avLst/>
          </a:prstGeom>
          <a:solidFill>
            <a:schemeClr val="bg1">
              <a:lumMod val="85000"/>
            </a:schemeClr>
          </a:solidFill>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DE </a:t>
            </a:r>
            <a:r>
              <a:rPr lang="pt-PT" sz="3200" kern="10" dirty="0" smtClean="0">
                <a:ln w="9525">
                  <a:solidFill>
                    <a:srgbClr val="000000"/>
                  </a:solidFill>
                  <a:round/>
                  <a:headEnd/>
                  <a:tailEnd/>
                </a:ln>
                <a:solidFill>
                  <a:schemeClr val="accent6">
                    <a:lumMod val="75000"/>
                  </a:schemeClr>
                </a:solidFill>
                <a:latin typeface="Arial Black"/>
              </a:rPr>
              <a:t>RECURSOS FLORESTAIS E AMBIENTAIS</a:t>
            </a:r>
            <a:endParaRPr lang="pt-PT" sz="3200" kern="10" dirty="0">
              <a:ln w="9525">
                <a:solidFill>
                  <a:srgbClr val="000000"/>
                </a:solidFill>
                <a:round/>
                <a:headEnd/>
                <a:tailEnd/>
              </a:ln>
              <a:solidFill>
                <a:schemeClr val="accent6">
                  <a:lumMod val="75000"/>
                </a:schemeClr>
              </a:solidFill>
              <a:latin typeface="Arial Black"/>
            </a:endParaRPr>
          </a:p>
        </p:txBody>
      </p:sp>
      <p:sp>
        <p:nvSpPr>
          <p:cNvPr id="50179"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3991332150"/>
              </p:ext>
            </p:extLst>
          </p:nvPr>
        </p:nvGraphicFramePr>
        <p:xfrm>
          <a:off x="827088" y="969963"/>
          <a:ext cx="4535486" cy="5348262"/>
        </p:xfrm>
        <a:graphic>
          <a:graphicData uri="http://schemas.openxmlformats.org/drawingml/2006/table">
            <a:tbl>
              <a:tblPr/>
              <a:tblGrid>
                <a:gridCol w="1224632"/>
                <a:gridCol w="1944216"/>
                <a:gridCol w="448652"/>
                <a:gridCol w="917986"/>
              </a:tblGrid>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Componente Formação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Disciplinas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pt-PT" sz="1400" b="1"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Sócio Cultural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smtClean="0">
                          <a:ln>
                            <a:noFill/>
                          </a:ln>
                          <a:solidFill>
                            <a:schemeClr val="tx2"/>
                          </a:solidFill>
                          <a:effectLst/>
                          <a:latin typeface="Comic Sans MS" pitchFamily="66" charset="0"/>
                        </a:rPr>
                        <a:t>Português</a:t>
                      </a:r>
                      <a:endParaRPr kumimoji="0" lang="pt-PT" sz="1000" b="0" i="0" u="none" strike="noStrike" cap="none" normalizeH="0" baseline="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txBody>
                  <a:tcPr marT="45726" marB="45726"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58">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8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Científica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60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smtClean="0">
                          <a:ln>
                            <a:noFill/>
                          </a:ln>
                          <a:solidFill>
                            <a:schemeClr val="tx2"/>
                          </a:solidFill>
                          <a:effectLst/>
                          <a:latin typeface="Comic Sans MS" pitchFamily="66" charset="0"/>
                        </a:rPr>
                        <a:t>Tecnológica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Ordenamento Florestal</a:t>
                      </a:r>
                      <a:endParaRPr kumimoji="0" lang="pt-PT" sz="1000" b="0" i="0" u="none" strike="noStrike" cap="none" normalizeH="0" baseline="0" dirty="0" smtClean="0">
                        <a:ln>
                          <a:noFill/>
                        </a:ln>
                        <a:solidFill>
                          <a:schemeClr val="tx2"/>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1600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7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Silvicultura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Operações Florestais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7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Ecologia e Recursos Naturais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23" name="Text Box 55"/>
          <p:cNvSpPr txBox="1">
            <a:spLocks noChangeArrowheads="1"/>
          </p:cNvSpPr>
          <p:nvPr/>
        </p:nvSpPr>
        <p:spPr bwMode="auto">
          <a:xfrm>
            <a:off x="5453063" y="969963"/>
            <a:ext cx="32956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endParaRPr lang="pt-PT" altLang="pt-PT" sz="1200" dirty="0">
              <a:solidFill>
                <a:schemeClr val="tx2"/>
              </a:solidFill>
              <a:latin typeface="+mj-lt"/>
            </a:endParaRPr>
          </a:p>
          <a:p>
            <a:pPr algn="just">
              <a:spcBef>
                <a:spcPct val="50000"/>
              </a:spcBef>
            </a:pPr>
            <a:r>
              <a:rPr lang="pt-PT" altLang="pt-PT" sz="1400" dirty="0" smtClean="0">
                <a:solidFill>
                  <a:schemeClr val="tx2"/>
                </a:solidFill>
                <a:latin typeface="+mj-lt"/>
              </a:rPr>
              <a:t>O </a:t>
            </a:r>
            <a:r>
              <a:rPr lang="pt-PT" altLang="pt-PT" sz="1400" b="1" dirty="0" smtClean="0">
                <a:solidFill>
                  <a:schemeClr val="tx2"/>
                </a:solidFill>
                <a:latin typeface="+mj-lt"/>
              </a:rPr>
              <a:t>Técnico </a:t>
            </a:r>
            <a:r>
              <a:rPr lang="pt-PT" altLang="pt-PT" sz="1400" b="1" dirty="0">
                <a:solidFill>
                  <a:schemeClr val="tx2"/>
                </a:solidFill>
                <a:latin typeface="+mj-lt"/>
              </a:rPr>
              <a:t>de Recursos Florestais e Ambientais </a:t>
            </a:r>
            <a:r>
              <a:rPr lang="pt-PT" altLang="pt-PT" sz="1400" dirty="0">
                <a:solidFill>
                  <a:schemeClr val="tx2"/>
                </a:solidFill>
                <a:latin typeface="+mj-lt"/>
              </a:rPr>
              <a:t>é o profissional qualificado apto a intervir na construção e gestão no setor florestal, no respeito pelas regras de segurança e saúde no trabalho, além de, exercer atividades como autônomo ou em empresas públicas e privadas auxiliando o Engenheiro Florestal, o Agrônomo, orientando tecnicamente Silvicultores (Equipas de Sapadores Florestais) e Viveiristas.</a:t>
            </a:r>
            <a:endParaRPr lang="pt-PT" altLang="pt-PT" sz="1400" dirty="0" smtClean="0">
              <a:solidFill>
                <a:schemeClr val="tx2"/>
              </a:solidFill>
              <a:latin typeface="+mj-lt"/>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endParaRPr lang="pt-PT" altLang="pt-PT" sz="1400" b="1" dirty="0">
              <a:solidFill>
                <a:srgbClr val="0000FF"/>
              </a:solidFill>
              <a:latin typeface="Comic Sans MS" pitchFamily="66" charset="0"/>
            </a:endParaRPr>
          </a:p>
          <a:p>
            <a:pPr algn="ctr">
              <a:spcBef>
                <a:spcPct val="50000"/>
              </a:spcBef>
            </a:pPr>
            <a:endParaRPr lang="pt-PT" altLang="pt-PT" sz="1400" b="1" dirty="0" smtClean="0">
              <a:solidFill>
                <a:srgbClr val="0000FF"/>
              </a:solidFill>
              <a:latin typeface="Comic Sans MS" pitchFamily="66" charset="0"/>
            </a:endParaRPr>
          </a:p>
          <a:p>
            <a:pPr algn="ctr">
              <a:spcBef>
                <a:spcPct val="50000"/>
              </a:spcBef>
            </a:pPr>
            <a:r>
              <a:rPr lang="pt-PT" altLang="pt-PT" sz="1400" b="1" dirty="0" smtClean="0">
                <a:solidFill>
                  <a:schemeClr val="tx2"/>
                </a:solidFill>
                <a:latin typeface="Comic Sans MS" pitchFamily="66" charset="0"/>
              </a:rPr>
              <a:t>Escola </a:t>
            </a:r>
            <a:r>
              <a:rPr lang="pt-PT" altLang="pt-PT" sz="1400" b="1" dirty="0">
                <a:solidFill>
                  <a:schemeClr val="tx2"/>
                </a:solidFill>
                <a:latin typeface="Comic Sans MS" pitchFamily="66" charset="0"/>
              </a:rPr>
              <a:t>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50224"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Tree>
    <p:extLst>
      <p:ext uri="{BB962C8B-B14F-4D97-AF65-F5344CB8AC3E}">
        <p14:creationId xmlns:p14="http://schemas.microsoft.com/office/powerpoint/2010/main" val="22388835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FF6600"/>
                </a:solidFill>
                <a:latin typeface="Arial Black"/>
              </a:rPr>
              <a:t>CURSO CIENTÍFICO-HUMANÍSTICO</a:t>
            </a:r>
          </a:p>
          <a:p>
            <a:pPr algn="ctr"/>
            <a:r>
              <a:rPr lang="pt-PT" sz="3200" kern="10" dirty="0">
                <a:solidFill>
                  <a:srgbClr val="FF6600"/>
                </a:solidFill>
                <a:latin typeface="Arial Black"/>
              </a:rPr>
              <a:t>DE CIÊNCIAS E TECNOLOGIAS</a:t>
            </a:r>
          </a:p>
        </p:txBody>
      </p:sp>
      <p:graphicFrame>
        <p:nvGraphicFramePr>
          <p:cNvPr id="29876" name="Group 180"/>
          <p:cNvGraphicFramePr>
            <a:graphicFrameLocks noGrp="1"/>
          </p:cNvGraphicFramePr>
          <p:nvPr>
            <p:extLst>
              <p:ext uri="{D42A27DB-BD31-4B8C-83A1-F6EECF244321}">
                <p14:modId xmlns:p14="http://schemas.microsoft.com/office/powerpoint/2010/main" val="3675715229"/>
              </p:ext>
            </p:extLst>
          </p:nvPr>
        </p:nvGraphicFramePr>
        <p:xfrm>
          <a:off x="107504" y="44624"/>
          <a:ext cx="5611689" cy="6819848"/>
        </p:xfrm>
        <a:graphic>
          <a:graphicData uri="http://schemas.openxmlformats.org/drawingml/2006/table">
            <a:tbl>
              <a:tblPr/>
              <a:tblGrid>
                <a:gridCol w="3312369"/>
                <a:gridCol w="506697"/>
                <a:gridCol w="545581"/>
                <a:gridCol w="623521"/>
                <a:gridCol w="623521"/>
              </a:tblGrid>
              <a:tr h="33140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 e Química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Biologia e Geologia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Geometria Descritiva A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Biologia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Física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Química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Materiais e Tecnologias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FF6600"/>
                </a:solidFill>
              </a:rPr>
              <a:t>Esc. Sec Madeira Torres  </a:t>
            </a:r>
            <a:endParaRPr lang="en-GB" altLang="pt-PT" sz="1200" b="1" dirty="0" smtClean="0">
              <a:solidFill>
                <a:srgbClr val="FF6600"/>
              </a:solidFill>
            </a:endParaRPr>
          </a:p>
          <a:p>
            <a:pPr algn="ctr" eaLnBrk="1" hangingPunct="1">
              <a:spcBef>
                <a:spcPct val="0"/>
              </a:spcBef>
              <a:buFontTx/>
              <a:buNone/>
            </a:pPr>
            <a:endParaRPr lang="en-GB" altLang="pt-PT" sz="1200" b="1" dirty="0">
              <a:solidFill>
                <a:srgbClr val="FF6600"/>
              </a:solidFill>
            </a:endParaRPr>
          </a:p>
          <a:p>
            <a:pPr algn="ctr" eaLnBrk="1" hangingPunct="1">
              <a:spcBef>
                <a:spcPct val="0"/>
              </a:spcBef>
              <a:buFontTx/>
              <a:buNone/>
            </a:pPr>
            <a:r>
              <a:rPr lang="en-GB" altLang="pt-PT" sz="1200" b="1" dirty="0">
                <a:solidFill>
                  <a:srgbClr val="FF6600"/>
                </a:solidFill>
              </a:rPr>
              <a:t>Esc. Sec. </a:t>
            </a:r>
            <a:r>
              <a:rPr lang="en-GB" altLang="pt-PT" sz="1200" b="1" dirty="0" err="1">
                <a:solidFill>
                  <a:srgbClr val="FF6600"/>
                </a:solidFill>
              </a:rPr>
              <a:t>Henriques</a:t>
            </a:r>
            <a:r>
              <a:rPr lang="en-GB" altLang="pt-PT" sz="1200" b="1" dirty="0">
                <a:solidFill>
                  <a:srgbClr val="FF6600"/>
                </a:solidFill>
              </a:rPr>
              <a:t> </a:t>
            </a:r>
            <a:r>
              <a:rPr lang="en-GB" altLang="pt-PT" sz="1200" b="1" dirty="0" err="1">
                <a:solidFill>
                  <a:srgbClr val="FF6600"/>
                </a:solidFill>
              </a:rPr>
              <a:t>Nogueira</a:t>
            </a:r>
            <a:endParaRPr lang="en-GB" altLang="pt-PT" sz="1200" b="1" dirty="0">
              <a:solidFill>
                <a:srgbClr val="FF6600"/>
              </a:solidFill>
            </a:endParaRPr>
          </a:p>
        </p:txBody>
      </p:sp>
      <p:sp>
        <p:nvSpPr>
          <p:cNvPr id="13350" name="Rectangle 60"/>
          <p:cNvSpPr>
            <a:spLocks noChangeArrowheads="1"/>
          </p:cNvSpPr>
          <p:nvPr/>
        </p:nvSpPr>
        <p:spPr bwMode="auto">
          <a:xfrm>
            <a:off x="1841778" y="2132856"/>
            <a:ext cx="1509712" cy="646933"/>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57602" y="4581128"/>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78339" y="3109108"/>
            <a:ext cx="1509712" cy="1039972"/>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67136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WordArt 4"/>
          <p:cNvSpPr>
            <a:spLocks noChangeArrowheads="1" noChangeShapeType="1" noTextEdit="1"/>
          </p:cNvSpPr>
          <p:nvPr/>
        </p:nvSpPr>
        <p:spPr bwMode="auto">
          <a:xfrm>
            <a:off x="179388" y="71438"/>
            <a:ext cx="8713787" cy="765175"/>
          </a:xfrm>
          <a:prstGeom prst="rect">
            <a:avLst/>
          </a:prstGeom>
        </p:spPr>
        <p:txBody>
          <a:bodyPr wrap="none" fromWordArt="1">
            <a:prstTxWarp prst="textPlain">
              <a:avLst>
                <a:gd name="adj" fmla="val 50023"/>
              </a:avLst>
            </a:prstTxWarp>
          </a:bodyPr>
          <a:lstStyle/>
          <a:p>
            <a:pPr algn="ctr"/>
            <a:r>
              <a:rPr lang="pt-PT" sz="3200" kern="10" dirty="0">
                <a:ln w="9525">
                  <a:solidFill>
                    <a:srgbClr val="000000"/>
                  </a:solidFill>
                  <a:round/>
                  <a:headEnd/>
                  <a:tailEnd/>
                </a:ln>
                <a:solidFill>
                  <a:schemeClr val="accent6">
                    <a:lumMod val="75000"/>
                  </a:schemeClr>
                </a:solidFill>
                <a:latin typeface="Arial Black"/>
              </a:rPr>
              <a:t>TÉCNICO DE JARDINAGEM E ESPAÇOS VERDES</a:t>
            </a:r>
          </a:p>
        </p:txBody>
      </p:sp>
      <p:sp>
        <p:nvSpPr>
          <p:cNvPr id="47107" name="Text Box 5"/>
          <p:cNvSpPr txBox="1">
            <a:spLocks noChangeArrowheads="1"/>
          </p:cNvSpPr>
          <p:nvPr/>
        </p:nvSpPr>
        <p:spPr bwMode="auto">
          <a:xfrm>
            <a:off x="539750" y="313213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graphicFrame>
        <p:nvGraphicFramePr>
          <p:cNvPr id="263249" name="Group 81"/>
          <p:cNvGraphicFramePr>
            <a:graphicFrameLocks noGrp="1"/>
          </p:cNvGraphicFramePr>
          <p:nvPr>
            <p:extLst>
              <p:ext uri="{D42A27DB-BD31-4B8C-83A1-F6EECF244321}">
                <p14:modId xmlns:p14="http://schemas.microsoft.com/office/powerpoint/2010/main" val="910571731"/>
              </p:ext>
            </p:extLst>
          </p:nvPr>
        </p:nvGraphicFramePr>
        <p:xfrm>
          <a:off x="827088" y="775573"/>
          <a:ext cx="4753024" cy="5755892"/>
        </p:xfrm>
        <a:graphic>
          <a:graphicData uri="http://schemas.openxmlformats.org/drawingml/2006/table">
            <a:tbl>
              <a:tblPr/>
              <a:tblGrid>
                <a:gridCol w="1152624"/>
                <a:gridCol w="2304256"/>
                <a:gridCol w="432048"/>
                <a:gridCol w="864096"/>
              </a:tblGrid>
              <a:tr h="5182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Componente Formação</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400" b="1" i="0" u="none" strike="noStrike" cap="none" normalizeH="0" baseline="0" dirty="0" smtClean="0">
                          <a:ln>
                            <a:noFill/>
                          </a:ln>
                          <a:solidFill>
                            <a:schemeClr val="tx2"/>
                          </a:solidFill>
                          <a:effectLst/>
                          <a:latin typeface="Comic Sans MS" pitchFamily="66" charset="0"/>
                        </a:rPr>
                        <a:t>Disciplinas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0" i="0" u="none" strike="noStrike" cap="none" normalizeH="0" baseline="0" dirty="0" smtClean="0">
                          <a:ln>
                            <a:noFill/>
                          </a:ln>
                          <a:solidFill>
                            <a:schemeClr val="tx2"/>
                          </a:solidFill>
                          <a:effectLst/>
                          <a:latin typeface="Comic Sans MS" pitchFamily="66" charset="0"/>
                        </a:rPr>
                        <a:t>Cidadania e Desenvolvimento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400" b="1" i="0" u="none" strike="noStrike" cap="none" normalizeH="0" baseline="0" dirty="0" smtClean="0">
                        <a:ln>
                          <a:noFill/>
                        </a:ln>
                        <a:solidFill>
                          <a:schemeClr val="tx2"/>
                        </a:solidFill>
                        <a:effectLst/>
                        <a:latin typeface="Comic Sans MS" pitchFamily="66" charset="0"/>
                      </a:endParaRPr>
                    </a:p>
                  </a:txBody>
                  <a:tcPr marT="45725" marB="45725"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PT" sz="1400" b="1" i="0" u="none" strike="noStrike" cap="none" normalizeH="0" baseline="0" dirty="0" smtClean="0">
                          <a:ln>
                            <a:noFill/>
                          </a:ln>
                          <a:solidFill>
                            <a:schemeClr val="tx2"/>
                          </a:solidFill>
                          <a:effectLst/>
                          <a:latin typeface="Comic Sans MS" pitchFamily="66" charset="0"/>
                        </a:rPr>
                        <a:t>Total de Horas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Sócio Cultural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Português</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1000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651">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Língua Estrangeira – I ou II</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Área de Integração</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330">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Tecnologias de Informação e Comunicação (TIC)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66">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Educação Física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78">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1"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Científica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Química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500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Biologia</a:t>
                      </a:r>
                      <a:endParaRPr kumimoji="0" lang="pt-PT" sz="1000" b="0" i="0" u="none" strike="noStrike" cap="none" normalizeH="0" baseline="0" dirty="0" smtClean="0">
                        <a:ln>
                          <a:noFill/>
                        </a:ln>
                        <a:solidFill>
                          <a:schemeClr val="tx2"/>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99">
                <a:tc vMerge="1">
                  <a:txBody>
                    <a:bodyPr/>
                    <a:lstStyle/>
                    <a:p>
                      <a:endParaRPr lang="pt-PT"/>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Matemática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50">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dirty="0" smtClean="0">
                          <a:ln>
                            <a:noFill/>
                          </a:ln>
                          <a:solidFill>
                            <a:schemeClr val="tx2"/>
                          </a:solidFill>
                          <a:effectLst/>
                          <a:latin typeface="Comic Sans MS" pitchFamily="66" charset="0"/>
                        </a:rPr>
                        <a:t>Tecnológica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Desenho Técnico e Geometria Descritiva</a:t>
                      </a:r>
                    </a:p>
                    <a:p>
                      <a:endParaRPr lang="pt-PT" sz="1200" dirty="0">
                        <a:solidFill>
                          <a:schemeClr val="tx2"/>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sz="1200" dirty="0">
                        <a:solidFill>
                          <a:srgbClr val="000099"/>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2"/>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1100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012">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Solos e Clima</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7">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Técnicas de jardinagem</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5">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Gestão e Planeamento de Espaços Verdes</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rgbClr val="000099"/>
                        </a:solidFill>
                        <a:effectLst/>
                        <a:latin typeface="Comic Sans MS" pitchFamily="66"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379">
                <a:tc vMerge="1">
                  <a:txBody>
                    <a:bodyPr/>
                    <a:lstStyle/>
                    <a:p>
                      <a:endParaRPr lang="pt-P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cap="none" normalizeH="0" baseline="0" dirty="0" smtClean="0">
                          <a:ln>
                            <a:noFill/>
                          </a:ln>
                          <a:solidFill>
                            <a:schemeClr val="tx2"/>
                          </a:solidFill>
                          <a:effectLst/>
                          <a:latin typeface="Comic Sans MS" pitchFamily="66" charset="0"/>
                        </a:rPr>
                        <a:t>Formação em Contexto de Trabalho</a:t>
                      </a: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200" b="0" i="0" u="none" strike="noStrike" cap="none" normalizeH="0" baseline="0" dirty="0" smtClean="0">
                        <a:ln>
                          <a:noFill/>
                        </a:ln>
                        <a:solidFill>
                          <a:srgbClr val="000099"/>
                        </a:solidFill>
                        <a:effectLst/>
                        <a:latin typeface="Comic Sans MS" pitchFamily="66"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chemeClr val="tx2"/>
                          </a:solidFill>
                          <a:effectLst/>
                          <a:latin typeface="Comic Sans MS" pitchFamily="66" charset="0"/>
                        </a:rPr>
                        <a:t>600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1" name="Text Box 55"/>
          <p:cNvSpPr txBox="1">
            <a:spLocks noChangeArrowheads="1"/>
          </p:cNvSpPr>
          <p:nvPr/>
        </p:nvSpPr>
        <p:spPr bwMode="auto">
          <a:xfrm>
            <a:off x="5868143" y="1987551"/>
            <a:ext cx="3025031" cy="352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endParaRPr lang="pt-PT" altLang="pt-PT" sz="1200" dirty="0">
              <a:latin typeface="Comic Sans MS" pitchFamily="66" charset="0"/>
            </a:endParaRPr>
          </a:p>
          <a:p>
            <a:pPr algn="just">
              <a:spcBef>
                <a:spcPct val="50000"/>
              </a:spcBef>
            </a:pPr>
            <a:r>
              <a:rPr lang="pt-PT" altLang="pt-PT" sz="1400" dirty="0">
                <a:solidFill>
                  <a:schemeClr val="tx2"/>
                </a:solidFill>
                <a:latin typeface="Calibri Light" panose="020F0302020204030204" pitchFamily="34" charset="0"/>
              </a:rPr>
              <a:t>O </a:t>
            </a:r>
            <a:r>
              <a:rPr lang="pt-PT" altLang="pt-PT" sz="1400" b="1" dirty="0">
                <a:solidFill>
                  <a:schemeClr val="tx2"/>
                </a:solidFill>
                <a:latin typeface="Calibri Light" panose="020F0302020204030204" pitchFamily="34" charset="0"/>
              </a:rPr>
              <a:t>Técnico Jardinagem e Espaços Verdes</a:t>
            </a:r>
            <a:r>
              <a:rPr lang="pt-PT" altLang="pt-PT" sz="1400" dirty="0">
                <a:solidFill>
                  <a:schemeClr val="tx2"/>
                </a:solidFill>
                <a:latin typeface="Calibri Light" panose="020F0302020204030204" pitchFamily="34" charset="0"/>
              </a:rPr>
              <a:t> é o profissional qualificado para coordenar, organizar e executar tarefas relativas à instalação e manutenção de jardins e espaços verdes, de acordo com o projeto e respeitando as normas de segurança e saúde no trabalho agrícola e de proteção do ambiente. </a:t>
            </a:r>
          </a:p>
          <a:p>
            <a:pPr algn="just">
              <a:spcBef>
                <a:spcPct val="50000"/>
              </a:spcBef>
            </a:pPr>
            <a:endParaRPr lang="pt-PT" altLang="pt-PT" sz="1200" b="1" dirty="0">
              <a:solidFill>
                <a:srgbClr val="0000FF"/>
              </a:solidFill>
              <a:latin typeface="Comic Sans MS" pitchFamily="66" charset="0"/>
            </a:endParaRPr>
          </a:p>
          <a:p>
            <a:pPr algn="just">
              <a:spcBef>
                <a:spcPct val="50000"/>
              </a:spcBef>
            </a:pPr>
            <a:endParaRPr lang="pt-PT" altLang="pt-PT" sz="1200" b="1" dirty="0">
              <a:solidFill>
                <a:srgbClr val="0000FF"/>
              </a:solidFill>
              <a:latin typeface="Comic Sans MS" pitchFamily="66" charset="0"/>
            </a:endParaRPr>
          </a:p>
          <a:p>
            <a:pPr algn="just">
              <a:spcBef>
                <a:spcPct val="50000"/>
              </a:spcBef>
            </a:pPr>
            <a:r>
              <a:rPr lang="pt-PT" altLang="pt-PT" sz="1400" b="1" dirty="0">
                <a:solidFill>
                  <a:schemeClr val="tx2"/>
                </a:solidFill>
                <a:latin typeface="Comic Sans MS" pitchFamily="66" charset="0"/>
              </a:rPr>
              <a:t>Escola Profissional Agrícola Fernando Barros Leal</a:t>
            </a:r>
          </a:p>
          <a:p>
            <a:pPr algn="ctr">
              <a:spcBef>
                <a:spcPct val="50000"/>
              </a:spcBef>
            </a:pPr>
            <a:r>
              <a:rPr lang="pt-PT" altLang="pt-PT" sz="1400" dirty="0">
                <a:solidFill>
                  <a:schemeClr val="tx2"/>
                </a:solidFill>
                <a:latin typeface="Comic Sans MS" pitchFamily="66" charset="0"/>
              </a:rPr>
              <a:t> </a:t>
            </a:r>
            <a:r>
              <a:rPr lang="pt-PT" altLang="pt-PT" sz="1400" b="1" dirty="0">
                <a:solidFill>
                  <a:schemeClr val="tx2"/>
                </a:solidFill>
                <a:latin typeface="Comic Sans MS" pitchFamily="66" charset="0"/>
              </a:rPr>
              <a:t>(Runa)</a:t>
            </a:r>
            <a:endParaRPr lang="pt-PT" altLang="pt-PT" sz="1200" dirty="0">
              <a:solidFill>
                <a:schemeClr val="tx2"/>
              </a:solidFill>
              <a:latin typeface="Comic Sans MS" pitchFamily="66" charset="0"/>
            </a:endParaRPr>
          </a:p>
        </p:txBody>
      </p:sp>
      <p:sp>
        <p:nvSpPr>
          <p:cNvPr id="47152" name="Text Box 56"/>
          <p:cNvSpPr txBox="1">
            <a:spLocks noChangeArrowheads="1"/>
          </p:cNvSpPr>
          <p:nvPr/>
        </p:nvSpPr>
        <p:spPr bwMode="auto">
          <a:xfrm>
            <a:off x="5453063" y="4883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pt-PT" altLang="pt-PT"/>
          </a:p>
        </p:txBody>
      </p:sp>
    </p:spTree>
    <p:extLst>
      <p:ext uri="{BB962C8B-B14F-4D97-AF65-F5344CB8AC3E}">
        <p14:creationId xmlns:p14="http://schemas.microsoft.com/office/powerpoint/2010/main" val="38963736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179280" y="102078"/>
            <a:ext cx="8713440" cy="76464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wrap="none" lIns="90000" tIns="45000" rIns="90000" bIns="45000" anchor="t"/>
          <a:lstStyle/>
          <a:p>
            <a:pPr algn="ctr"/>
            <a:r>
              <a:rPr lang="pt-PT" sz="2400" kern="10" dirty="0" smtClean="0">
                <a:ln w="9525">
                  <a:solidFill>
                    <a:srgbClr val="000000"/>
                  </a:solidFill>
                  <a:round/>
                  <a:headEnd/>
                  <a:tailEnd/>
                </a:ln>
                <a:solidFill>
                  <a:schemeClr val="accent6">
                    <a:lumMod val="75000"/>
                  </a:schemeClr>
                </a:solidFill>
                <a:latin typeface="Arial Black"/>
              </a:rPr>
              <a:t>MECÂNICO DE AERONAVES E MATERIAL DE VOO </a:t>
            </a:r>
            <a:endParaRPr lang="pt-PT" sz="2400" dirty="0">
              <a:solidFill>
                <a:schemeClr val="accent6">
                  <a:lumMod val="75000"/>
                </a:schemeClr>
              </a:solidFill>
            </a:endParaRPr>
          </a:p>
        </p:txBody>
      </p:sp>
      <p:sp>
        <p:nvSpPr>
          <p:cNvPr id="383" name="CustomShape 2"/>
          <p:cNvSpPr/>
          <p:nvPr/>
        </p:nvSpPr>
        <p:spPr>
          <a:xfrm>
            <a:off x="539640" y="3132000"/>
            <a:ext cx="491760" cy="366480"/>
          </a:xfrm>
          <a:prstGeom prst="rect">
            <a:avLst/>
          </a:prstGeom>
          <a:noFill/>
          <a:ln>
            <a:noFill/>
          </a:ln>
        </p:spPr>
        <p:style>
          <a:lnRef idx="0">
            <a:scrgbClr r="0" g="0" b="0"/>
          </a:lnRef>
          <a:fillRef idx="0">
            <a:scrgbClr r="0" g="0" b="0"/>
          </a:fillRef>
          <a:effectRef idx="0">
            <a:scrgbClr r="0" g="0" b="0"/>
          </a:effectRef>
          <a:fontRef idx="minor"/>
        </p:style>
      </p:sp>
      <p:graphicFrame>
        <p:nvGraphicFramePr>
          <p:cNvPr id="384" name="Table 3"/>
          <p:cNvGraphicFramePr/>
          <p:nvPr>
            <p:extLst>
              <p:ext uri="{D42A27DB-BD31-4B8C-83A1-F6EECF244321}">
                <p14:modId xmlns:p14="http://schemas.microsoft.com/office/powerpoint/2010/main" val="3610395479"/>
              </p:ext>
            </p:extLst>
          </p:nvPr>
        </p:nvGraphicFramePr>
        <p:xfrm>
          <a:off x="467640" y="976290"/>
          <a:ext cx="4752000" cy="5342333"/>
        </p:xfrm>
        <a:graphic>
          <a:graphicData uri="http://schemas.openxmlformats.org/drawingml/2006/table">
            <a:tbl>
              <a:tblPr/>
              <a:tblGrid>
                <a:gridCol w="1297365">
                  <a:extLst>
                    <a:ext uri="{9D8B030D-6E8A-4147-A177-3AD203B41FA5}">
                      <a16:colId xmlns:a16="http://schemas.microsoft.com/office/drawing/2014/main" xmlns="" val="20000"/>
                    </a:ext>
                  </a:extLst>
                </a:gridCol>
                <a:gridCol w="1942899">
                  <a:extLst>
                    <a:ext uri="{9D8B030D-6E8A-4147-A177-3AD203B41FA5}">
                      <a16:colId xmlns:a16="http://schemas.microsoft.com/office/drawing/2014/main" xmlns="" val="20001"/>
                    </a:ext>
                  </a:extLst>
                </a:gridCol>
                <a:gridCol w="449376">
                  <a:extLst>
                    <a:ext uri="{9D8B030D-6E8A-4147-A177-3AD203B41FA5}">
                      <a16:colId xmlns:a16="http://schemas.microsoft.com/office/drawing/2014/main" xmlns="" val="20002"/>
                    </a:ext>
                  </a:extLst>
                </a:gridCol>
                <a:gridCol w="1062360">
                  <a:extLst>
                    <a:ext uri="{9D8B030D-6E8A-4147-A177-3AD203B41FA5}">
                      <a16:colId xmlns:a16="http://schemas.microsoft.com/office/drawing/2014/main" xmlns="" val="20003"/>
                    </a:ext>
                  </a:extLst>
                </a:gridCol>
              </a:tblGrid>
              <a:tr h="478619">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Componente Formação</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Disciplinas</a:t>
                      </a:r>
                      <a:endParaRPr lang="pt-PT" sz="14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endParaRPr lang="pt-PT" b="1">
                        <a:solidFill>
                          <a:schemeClr val="accent1">
                            <a:lumMod val="75000"/>
                          </a:schemeClr>
                        </a:solidFill>
                      </a:endParaRPr>
                    </a:p>
                  </a:txBody>
                  <a:tcPr>
                    <a:lnL w="12240">
                      <a:solidFill>
                        <a:srgbClr val="000000"/>
                      </a:solidFill>
                    </a:lnL>
                    <a:lnR w="12240">
                      <a:solidFill>
                        <a:srgbClr val="000000"/>
                      </a:solidFill>
                    </a:lnR>
                    <a:lnT w="28080">
                      <a:solidFill>
                        <a:srgbClr val="000000"/>
                      </a:solidFill>
                    </a:lnT>
                    <a:lnB w="12240">
                      <a:solidFill>
                        <a:srgbClr val="000000"/>
                      </a:solidFill>
                    </a:lnB>
                    <a:noFill/>
                  </a:tcPr>
                </a:tc>
                <a:tc>
                  <a:txBody>
                    <a:bodyPr/>
                    <a:lstStyle/>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Horas de Formação</a:t>
                      </a:r>
                      <a:endParaRPr lang="pt-PT" sz="14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extLst>
                  <a:ext uri="{0D108BD9-81ED-4DB2-BD59-A6C34878D82A}">
                    <a16:rowId xmlns:a16="http://schemas.microsoft.com/office/drawing/2014/main" xmlns="" val="10000"/>
                  </a:ext>
                </a:extLst>
              </a:tr>
              <a:tr h="253387">
                <a:tc rowSpan="5">
                  <a:txBody>
                    <a:bodyPr/>
                    <a:lstStyle/>
                    <a:p>
                      <a:pPr algn="ctr">
                        <a:lnSpc>
                          <a:spcPct val="100000"/>
                        </a:lnSpc>
                        <a:spcBef>
                          <a:spcPts val="24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endParaRPr lang="pt-PT" sz="1800" b="1" strike="noStrike" spc="-1">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Sócio Cultural</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Português</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rowSpan="13">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Cidadania e Desenvolvimento</a:t>
                      </a:r>
                      <a:endParaRPr lang="pt-PT" sz="1200" b="1" strike="noStrike" spc="-1" dirty="0">
                        <a:solidFill>
                          <a:schemeClr val="accent1">
                            <a:lumMod val="75000"/>
                          </a:schemeClr>
                        </a:solidFill>
                        <a:uFill>
                          <a:solidFill>
                            <a:srgbClr val="FFFFFF"/>
                          </a:solidFill>
                        </a:uFill>
                        <a:latin typeface="Arial"/>
                      </a:endParaRPr>
                    </a:p>
                    <a:p>
                      <a:pPr algn="ctr">
                        <a:lnSpc>
                          <a:spcPct val="100000"/>
                        </a:lnSpc>
                        <a:spcBef>
                          <a:spcPts val="241"/>
                        </a:spcBef>
                      </a:pPr>
                      <a:endParaRPr lang="pt-PT" sz="1200" b="1" strike="noStrike" spc="-1" dirty="0">
                        <a:solidFill>
                          <a:schemeClr val="accent1">
                            <a:lumMod val="75000"/>
                          </a:schemeClr>
                        </a:solidFill>
                        <a:uFill>
                          <a:solidFill>
                            <a:srgbClr val="FFFFFF"/>
                          </a:solidFill>
                        </a:uFill>
                        <a:latin typeface="Arial"/>
                      </a:endParaRPr>
                    </a:p>
                  </a:txBody>
                  <a:tcPr vert="vert270">
                    <a:lnL w="12240">
                      <a:solidFill>
                        <a:srgbClr val="000000"/>
                      </a:solidFill>
                    </a:lnL>
                    <a:lnR w="12240" cap="flat" cmpd="sng" algn="ctr">
                      <a:solidFill>
                        <a:srgbClr val="000000"/>
                      </a:solidFill>
                      <a:prstDash val="solid"/>
                      <a:round/>
                      <a:headEnd type="none" w="med" len="med"/>
                      <a:tailEnd type="none" w="med" len="med"/>
                    </a:lnR>
                    <a:lnT w="12240">
                      <a:solidFill>
                        <a:srgbClr val="000000"/>
                      </a:solidFill>
                    </a:lnT>
                    <a:lnB w="28080" cap="flat" cmpd="sng" algn="ctr">
                      <a:solidFill>
                        <a:srgbClr val="000000"/>
                      </a:solidFill>
                      <a:prstDash val="solid"/>
                      <a:round/>
                      <a:headEnd type="none" w="med" len="med"/>
                      <a:tailEnd type="none" w="med" len="med"/>
                    </a:lnB>
                    <a:no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320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1"/>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Inglês</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2"/>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Área de Integração</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220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3"/>
                  </a:ext>
                </a:extLst>
              </a:tr>
              <a:tr h="591236">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Tecnologias da Informação e Comunicação (TIC)</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100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4"/>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Educação Física</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140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5"/>
                  </a:ext>
                </a:extLst>
              </a:tr>
              <a:tr h="422311">
                <a:tc rowSpan="2">
                  <a:txBody>
                    <a:bodyPr/>
                    <a:lstStyle/>
                    <a:p>
                      <a:pPr algn="ctr">
                        <a:lnSpc>
                          <a:spcPct val="100000"/>
                        </a:lnSpc>
                        <a:spcBef>
                          <a:spcPts val="28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Científica</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Matemática</a:t>
                      </a:r>
                      <a:endParaRPr lang="pt-PT" sz="1200" b="1" strike="noStrike" spc="-1" dirty="0">
                        <a:solidFill>
                          <a:schemeClr val="accent1">
                            <a:lumMod val="75000"/>
                          </a:schemeClr>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3</a:t>
                      </a:r>
                      <a:r>
                        <a:rPr lang="pt-PT" sz="1200" b="1" strike="noStrike" spc="-1" dirty="0" smtClean="0">
                          <a:solidFill>
                            <a:schemeClr val="accent1">
                              <a:lumMod val="75000"/>
                            </a:schemeClr>
                          </a:solidFill>
                          <a:uFill>
                            <a:solidFill>
                              <a:srgbClr val="FFFFFF"/>
                            </a:solidFill>
                          </a:uFill>
                          <a:latin typeface="Comic Sans MS"/>
                        </a:rPr>
                        <a:t>00</a:t>
                      </a:r>
                      <a:endParaRPr lang="pt-PT" sz="1200" b="1" strike="noStrike" spc="-1" dirty="0">
                        <a:solidFill>
                          <a:schemeClr val="accent1">
                            <a:lumMod val="75000"/>
                          </a:schemeClr>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xmlns="" val="10006"/>
                  </a:ext>
                </a:extLst>
              </a:tr>
              <a:tr h="253387">
                <a:tc vMerge="1">
                  <a:txBody>
                    <a:bodyPr/>
                    <a:lstStyle/>
                    <a:p>
                      <a:endParaRPr lang="pt-PT"/>
                    </a:p>
                  </a:txBody>
                  <a:tcPr>
                    <a:solidFill>
                      <a:srgbClr val="729FCF"/>
                    </a:solid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Física- Química</a:t>
                      </a:r>
                      <a:endParaRPr lang="pt-PT" sz="1200" b="1" strike="noStrike" spc="-1" dirty="0">
                        <a:solidFill>
                          <a:schemeClr val="accent1">
                            <a:lumMod val="75000"/>
                          </a:schemeClr>
                        </a:solidFill>
                        <a:uFill>
                          <a:solidFill>
                            <a:srgbClr val="FFFFFF"/>
                          </a:solidFill>
                        </a:uFill>
                        <a:latin typeface="Comic Sans MS"/>
                      </a:endParaRPr>
                    </a:p>
                  </a:txBody>
                  <a:tcPr>
                    <a:lnL w="12240">
                      <a:solidFill>
                        <a:srgbClr val="000000"/>
                      </a:solidFill>
                    </a:lnL>
                    <a:lnR w="12240">
                      <a:solidFill>
                        <a:srgbClr val="000000"/>
                      </a:solidFill>
                    </a:lnR>
                    <a:lnT w="12240">
                      <a:solidFill>
                        <a:srgbClr val="000000"/>
                      </a:solidFill>
                    </a:lnT>
                    <a:lnB w="12700" cap="flat" cmpd="sng" algn="ctr">
                      <a:solidFill>
                        <a:schemeClr val="tx1"/>
                      </a:solidFill>
                      <a:prstDash val="solid"/>
                      <a:round/>
                      <a:headEnd type="none" w="med" len="med"/>
                      <a:tailEnd type="none" w="med" len="med"/>
                    </a:lnB>
                    <a:noFill/>
                  </a:tcPr>
                </a:tc>
                <a:tc vMerge="1">
                  <a:txBody>
                    <a:bodyPr/>
                    <a:lstStyle/>
                    <a:p>
                      <a:endParaRPr lang="pt-PT"/>
                    </a:p>
                  </a:txBody>
                  <a:tcPr>
                    <a:solidFill>
                      <a:srgbClr val="729FCF"/>
                    </a:solid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200</a:t>
                      </a:r>
                    </a:p>
                  </a:txBody>
                  <a:tcPr>
                    <a:lnL w="12240">
                      <a:solidFill>
                        <a:srgbClr val="000000"/>
                      </a:solidFill>
                    </a:lnL>
                    <a:lnR w="28080">
                      <a:solidFill>
                        <a:srgbClr val="000000"/>
                      </a:solidFill>
                    </a:lnR>
                    <a:lnT w="12240">
                      <a:solidFill>
                        <a:srgbClr val="000000"/>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39142">
                <a:tc rowSpan="6">
                  <a:txBody>
                    <a:bodyPr/>
                    <a:lstStyle/>
                    <a:p>
                      <a:pPr algn="ctr">
                        <a:lnSpc>
                          <a:spcPct val="100000"/>
                        </a:lnSpc>
                        <a:spcBef>
                          <a:spcPts val="24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41"/>
                        </a:spcBef>
                      </a:pPr>
                      <a:endParaRPr lang="pt-PT" sz="1800" b="1" strike="noStrike" spc="-1" dirty="0">
                        <a:solidFill>
                          <a:schemeClr val="accent1">
                            <a:lumMod val="75000"/>
                          </a:schemeClr>
                        </a:solidFill>
                        <a:uFill>
                          <a:solidFill>
                            <a:srgbClr val="FFFFFF"/>
                          </a:solidFill>
                        </a:uFill>
                        <a:latin typeface="Arial"/>
                      </a:endParaRPr>
                    </a:p>
                    <a:p>
                      <a:pPr algn="ctr">
                        <a:lnSpc>
                          <a:spcPct val="100000"/>
                        </a:lnSpc>
                        <a:spcBef>
                          <a:spcPts val="281"/>
                        </a:spcBef>
                      </a:pPr>
                      <a:r>
                        <a:rPr lang="pt-PT" sz="1400" b="1" strike="noStrike" spc="-1" dirty="0">
                          <a:solidFill>
                            <a:schemeClr val="accent1">
                              <a:lumMod val="75000"/>
                            </a:schemeClr>
                          </a:solidFill>
                          <a:uFill>
                            <a:solidFill>
                              <a:srgbClr val="FFFFFF"/>
                            </a:solidFill>
                          </a:uFill>
                          <a:latin typeface="Comic Sans MS"/>
                        </a:rPr>
                        <a:t>Tecnológica</a:t>
                      </a:r>
                      <a:endParaRPr lang="pt-PT" sz="1400" b="1" strike="noStrike" spc="-1" dirty="0">
                        <a:solidFill>
                          <a:schemeClr val="accent1">
                            <a:lumMod val="75000"/>
                          </a:schemeClr>
                        </a:solidFill>
                        <a:uFill>
                          <a:solidFill>
                            <a:srgbClr val="FFFFFF"/>
                          </a:solidFill>
                        </a:uFill>
                        <a:latin typeface="Arial"/>
                      </a:endParaRPr>
                    </a:p>
                  </a:txBody>
                  <a:tcPr>
                    <a:lnL w="28080">
                      <a:solidFill>
                        <a:srgbClr val="000000"/>
                      </a:solidFill>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28080">
                      <a:solidFill>
                        <a:srgbClr val="000000"/>
                      </a:solidFill>
                    </a:lnB>
                    <a:noFill/>
                  </a:tcPr>
                </a:tc>
                <a:tc>
                  <a:txBody>
                    <a:bodyPr/>
                    <a:lstStyle/>
                    <a:p>
                      <a:pPr>
                        <a:lnSpc>
                          <a:spcPct val="100000"/>
                        </a:lnSpc>
                        <a:spcBef>
                          <a:spcPts val="241"/>
                        </a:spcBef>
                      </a:pPr>
                      <a:r>
                        <a:rPr lang="pt-PT" sz="1200" b="1" strike="noStrike" spc="-1" dirty="0" smtClean="0">
                          <a:solidFill>
                            <a:schemeClr val="accent1">
                              <a:lumMod val="75000"/>
                            </a:schemeClr>
                          </a:solidFill>
                          <a:uFill>
                            <a:solidFill>
                              <a:srgbClr val="FFFFFF"/>
                            </a:solidFill>
                          </a:uFill>
                          <a:latin typeface="Comic Sans MS"/>
                        </a:rPr>
                        <a:t>Tecnologias e Processos</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240">
                      <a:solidFill>
                        <a:srgbClr val="000000"/>
                      </a:solidFill>
                    </a:lnB>
                    <a:noFill/>
                  </a:tcPr>
                </a:tc>
                <a:tc vMerge="1">
                  <a:txBody>
                    <a:bodyPr/>
                    <a:lstStyle/>
                    <a:p>
                      <a:pPr algn="ct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lnSpc>
                          <a:spcPct val="100000"/>
                        </a:lnSpc>
                        <a:spcBef>
                          <a:spcPts val="241"/>
                        </a:spcBef>
                      </a:pPr>
                      <a:endParaRPr lang="pt-PT" sz="1200" b="1" strike="noStrike" spc="-1" dirty="0">
                        <a:solidFill>
                          <a:schemeClr val="accent1">
                            <a:lumMod val="75000"/>
                          </a:schemeClr>
                        </a:solidFill>
                        <a:uFill>
                          <a:solidFill>
                            <a:srgbClr val="FFFFFF"/>
                          </a:solidFill>
                        </a:uFill>
                        <a:latin typeface="Comic Sans MS"/>
                      </a:endParaRPr>
                    </a:p>
                    <a:p>
                      <a:pPr lvl="0" algn="ctr">
                        <a:lnSpc>
                          <a:spcPct val="100000"/>
                        </a:lnSpc>
                        <a:spcBef>
                          <a:spcPts val="241"/>
                        </a:spcBef>
                        <a:buNone/>
                      </a:pPr>
                      <a:endParaRPr lang="pt-PT" sz="1200" b="1" strike="noStrike" spc="-1" dirty="0" smtClean="0">
                        <a:solidFill>
                          <a:schemeClr val="accent1">
                            <a:lumMod val="75000"/>
                          </a:schemeClr>
                        </a:solidFill>
                        <a:uFill>
                          <a:solidFill>
                            <a:srgbClr val="FFFFFF"/>
                          </a:solidFill>
                        </a:uFill>
                        <a:latin typeface="Comic Sans MS"/>
                      </a:endParaRPr>
                    </a:p>
                    <a:p>
                      <a:pPr lvl="0" algn="ctr">
                        <a:lnSpc>
                          <a:spcPct val="100000"/>
                        </a:lnSpc>
                        <a:spcBef>
                          <a:spcPts val="241"/>
                        </a:spcBef>
                        <a:buNone/>
                      </a:pPr>
                      <a:endParaRPr lang="pt-PT" sz="1200" b="1" strike="noStrike" spc="-1" dirty="0" smtClean="0">
                        <a:solidFill>
                          <a:schemeClr val="accent1">
                            <a:lumMod val="75000"/>
                          </a:schemeClr>
                        </a:solidFill>
                        <a:uFill>
                          <a:solidFill>
                            <a:srgbClr val="FFFFFF"/>
                          </a:solidFill>
                        </a:uFill>
                        <a:latin typeface="Comic Sans MS"/>
                      </a:endParaRPr>
                    </a:p>
                    <a:p>
                      <a:pPr lvl="0" algn="ctr">
                        <a:lnSpc>
                          <a:spcPct val="100000"/>
                        </a:lnSpc>
                        <a:spcBef>
                          <a:spcPts val="241"/>
                        </a:spcBef>
                        <a:buNone/>
                      </a:pPr>
                      <a:r>
                        <a:rPr lang="pt-PT" sz="1200" b="1" strike="noStrike" spc="-1" dirty="0" smtClean="0">
                          <a:solidFill>
                            <a:schemeClr val="accent1">
                              <a:lumMod val="75000"/>
                            </a:schemeClr>
                          </a:solidFill>
                          <a:uFill>
                            <a:solidFill>
                              <a:srgbClr val="FFFFFF"/>
                            </a:solidFill>
                          </a:uFill>
                          <a:latin typeface="Comic Sans MS"/>
                        </a:rPr>
                        <a:t>1252</a:t>
                      </a:r>
                      <a:endParaRPr lang="pt-PT" sz="1200" b="1" strike="noStrike" spc="-1" dirty="0">
                        <a:solidFill>
                          <a:schemeClr val="accent1">
                            <a:lumMod val="75000"/>
                          </a:schemeClr>
                        </a:solidFill>
                        <a:uFill>
                          <a:solidFill>
                            <a:srgbClr val="FFFFFF"/>
                          </a:solidFill>
                        </a:uFill>
                        <a:latin typeface="Comic Sans MS"/>
                      </a:endParaRPr>
                    </a:p>
                  </a:txBody>
                  <a:tcPr>
                    <a:lnL w="12240" cap="flat" cmpd="sng" algn="ctr">
                      <a:solidFill>
                        <a:srgbClr val="000000"/>
                      </a:solidFill>
                      <a:prstDash val="solid"/>
                      <a:round/>
                      <a:headEnd type="none" w="med" len="med"/>
                      <a:tailEnd type="none" w="med" len="med"/>
                    </a:lnL>
                    <a:lnR w="2808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60040">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Práticas Oficinais</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360040">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Inglês Técnico</a:t>
                      </a: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504056">
                <a:tc vMerge="1">
                  <a:txBody>
                    <a:bodyPr/>
                    <a:lstStyle/>
                    <a:p>
                      <a:endParaRPr lang="pt-PT"/>
                    </a:p>
                  </a:txBody>
                  <a:tcPr/>
                </a:tc>
                <a:tc>
                  <a:txBody>
                    <a:bodyPr/>
                    <a:lstStyle/>
                    <a:p>
                      <a:pPr marL="0" marR="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smtClean="0">
                          <a:solidFill>
                            <a:schemeClr val="accent1">
                              <a:lumMod val="75000"/>
                            </a:schemeClr>
                          </a:solidFill>
                          <a:uFill>
                            <a:solidFill>
                              <a:srgbClr val="FFFFFF"/>
                            </a:solidFill>
                          </a:uFill>
                          <a:latin typeface="Comic Sans MS"/>
                        </a:rPr>
                        <a:t>Práticas de manutenção aeronáutica</a:t>
                      </a:r>
                    </a:p>
                    <a:p>
                      <a:pPr marL="0" marR="0" indent="0" algn="l" defTabSz="914400" rtl="0" eaLnBrk="1" fontAlgn="auto" latinLnBrk="0" hangingPunct="1">
                        <a:lnSpc>
                          <a:spcPct val="100000"/>
                        </a:lnSpc>
                        <a:spcBef>
                          <a:spcPts val="241"/>
                        </a:spcBef>
                        <a:spcAft>
                          <a:spcPts val="0"/>
                        </a:spcAft>
                        <a:buClrTx/>
                        <a:buSzTx/>
                        <a:buFontTx/>
                        <a:buNone/>
                        <a:tabLst/>
                        <a:defRPr/>
                      </a:pPr>
                      <a:endParaRPr lang="pt-PT" sz="1200" b="1" strike="noStrike" spc="-1" dirty="0" smtClean="0">
                        <a:solidFill>
                          <a:schemeClr val="accent1">
                            <a:lumMod val="75000"/>
                          </a:schemeClr>
                        </a:solidFill>
                        <a:uFill>
                          <a:solidFill>
                            <a:srgbClr val="FFFFFF"/>
                          </a:solidFill>
                        </a:uFill>
                        <a:latin typeface="Comic Sans MS"/>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210614">
                <a:tc vMerge="1">
                  <a:txBody>
                    <a:bodyPr/>
                    <a:lstStyle/>
                    <a:p>
                      <a:endParaRPr lang="pt-PT"/>
                    </a:p>
                  </a:txBody>
                  <a:tcPr/>
                </a:tc>
                <a:tc rowSpan="2">
                  <a:txBody>
                    <a:bodyPr/>
                    <a:lstStyle/>
                    <a:p>
                      <a:pPr marL="0" marR="0" lvl="0" indent="0" algn="l" defTabSz="914400" rtl="0" eaLnBrk="1" fontAlgn="auto" latinLnBrk="0" hangingPunct="1">
                        <a:lnSpc>
                          <a:spcPct val="100000"/>
                        </a:lnSpc>
                        <a:spcBef>
                          <a:spcPts val="241"/>
                        </a:spcBef>
                        <a:spcAft>
                          <a:spcPts val="0"/>
                        </a:spcAft>
                        <a:buClrTx/>
                        <a:buSzTx/>
                        <a:buFontTx/>
                        <a:buNone/>
                        <a:tabLst/>
                        <a:defRPr/>
                      </a:pPr>
                      <a:r>
                        <a:rPr lang="pt-PT" sz="1200" b="1" strike="noStrike" spc="-1" dirty="0">
                          <a:solidFill>
                            <a:schemeClr val="accent1">
                              <a:lumMod val="75000"/>
                            </a:schemeClr>
                          </a:solidFill>
                          <a:uFill>
                            <a:solidFill>
                              <a:srgbClr val="FFFFFF"/>
                            </a:solidFill>
                          </a:uFill>
                          <a:latin typeface="Comic Sans MS" panose="030F0702030302020204" pitchFamily="66" charset="0"/>
                        </a:rPr>
                        <a:t>Formação em contexto de trabalho</a:t>
                      </a:r>
                    </a:p>
                    <a:p>
                      <a:pPr>
                        <a:lnSpc>
                          <a:spcPct val="100000"/>
                        </a:lnSpc>
                        <a:spcBef>
                          <a:spcPts val="241"/>
                        </a:spcBef>
                      </a:pPr>
                      <a:endParaRPr lang="pt-PT" sz="1200" b="1" strike="noStrike" spc="-1" dirty="0">
                        <a:solidFill>
                          <a:schemeClr val="accent1">
                            <a:lumMod val="75000"/>
                          </a:schemeClr>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endParaRPr lang="pt-PT"/>
                    </a:p>
                  </a:txBody>
                  <a:tcPr/>
                </a:tc>
                <a:tc vMerge="1">
                  <a:txBody>
                    <a:bodyPr/>
                    <a:lstStyle/>
                    <a:p>
                      <a:endParaRPr lang="pt-PT"/>
                    </a:p>
                  </a:txBody>
                  <a:tcPr/>
                </a:tc>
              </a:tr>
              <a:tr h="382857">
                <a:tc vMerge="1">
                  <a:txBody>
                    <a:bodyPr/>
                    <a:lstStyle/>
                    <a:p>
                      <a:endParaRPr lang="pt-PT"/>
                    </a:p>
                  </a:txBody>
                  <a:tcPr>
                    <a:lnT w="28080" cap="flat" cmpd="sng" algn="ctr">
                      <a:solidFill>
                        <a:srgbClr val="000000"/>
                      </a:solidFill>
                      <a:prstDash val="solid"/>
                      <a:round/>
                      <a:headEnd type="none" w="med" len="med"/>
                      <a:tailEnd type="none" w="med" len="med"/>
                    </a:lnT>
                    <a:solidFill>
                      <a:srgbClr val="729FCF"/>
                    </a:solidFill>
                  </a:tcPr>
                </a:tc>
                <a:tc vMerge="1">
                  <a:txBody>
                    <a:bodyPr/>
                    <a:lstStyle/>
                    <a:p>
                      <a:pP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lnB>
                    <a:noFill/>
                  </a:tcPr>
                </a:tc>
                <a:tc vMerge="1">
                  <a:txBody>
                    <a:bodyPr/>
                    <a:lstStyle/>
                    <a:p>
                      <a:pPr algn="ctr">
                        <a:lnSpc>
                          <a:spcPct val="100000"/>
                        </a:lnSpc>
                        <a:spcBef>
                          <a:spcPts val="241"/>
                        </a:spcBef>
                      </a:pPr>
                      <a:endParaRPr lang="pt-PT" sz="1200" b="1" strike="noStrike" spc="-1" dirty="0">
                        <a:solidFill>
                          <a:schemeClr val="tx2">
                            <a:lumMod val="75000"/>
                          </a:schemeClr>
                        </a:solidFill>
                        <a:uFill>
                          <a:solidFill>
                            <a:srgbClr val="FFFFFF"/>
                          </a:solidFill>
                        </a:uFill>
                        <a:latin typeface="Arial"/>
                      </a:endParaRPr>
                    </a:p>
                  </a:txBody>
                  <a:tcPr>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080">
                      <a:solidFill>
                        <a:srgbClr val="000000"/>
                      </a:solidFill>
                    </a:lnB>
                    <a:noFill/>
                  </a:tcPr>
                </a:tc>
                <a:tc>
                  <a:txBody>
                    <a:bodyPr/>
                    <a:lstStyle/>
                    <a:p>
                      <a:pPr algn="ctr">
                        <a:lnSpc>
                          <a:spcPct val="100000"/>
                        </a:lnSpc>
                        <a:spcBef>
                          <a:spcPts val="241"/>
                        </a:spcBef>
                      </a:pPr>
                      <a:r>
                        <a:rPr lang="pt-PT" sz="1200" b="1" strike="noStrike" spc="-1" dirty="0">
                          <a:solidFill>
                            <a:schemeClr val="accent1">
                              <a:lumMod val="75000"/>
                            </a:schemeClr>
                          </a:solidFill>
                          <a:uFill>
                            <a:solidFill>
                              <a:srgbClr val="FFFFFF"/>
                            </a:solidFill>
                          </a:uFill>
                          <a:latin typeface="Comic Sans MS"/>
                        </a:rPr>
                        <a:t>600</a:t>
                      </a:r>
                      <a:endParaRPr lang="pt-PT" b="1" dirty="0">
                        <a:solidFill>
                          <a:schemeClr val="accent1">
                            <a:lumMod val="75000"/>
                          </a:schemeClr>
                        </a:solidFill>
                      </a:endParaRPr>
                    </a:p>
                  </a:txBody>
                  <a:tcPr>
                    <a:lnL w="12240" cap="flat" cmpd="sng" algn="ctr">
                      <a:solidFill>
                        <a:srgbClr val="000000"/>
                      </a:solidFill>
                      <a:prstDash val="solid"/>
                      <a:round/>
                      <a:headEnd type="none" w="med" len="med"/>
                      <a:tailEnd type="none" w="med" len="med"/>
                    </a:lnL>
                    <a:lnR w="28080">
                      <a:solidFill>
                        <a:srgbClr val="000000"/>
                      </a:solidFill>
                    </a:lnR>
                    <a:lnT w="12700" cap="flat" cmpd="sng" algn="ctr">
                      <a:solidFill>
                        <a:schemeClr val="tx1"/>
                      </a:solidFill>
                      <a:prstDash val="solid"/>
                      <a:round/>
                      <a:headEnd type="none" w="med" len="med"/>
                      <a:tailEnd type="none" w="med" len="med"/>
                    </a:lnT>
                    <a:lnB w="12240">
                      <a:solidFill>
                        <a:srgbClr val="000000"/>
                      </a:solidFill>
                    </a:lnB>
                    <a:noFill/>
                  </a:tcPr>
                </a:tc>
                <a:extLst>
                  <a:ext uri="{0D108BD9-81ED-4DB2-BD59-A6C34878D82A}">
                    <a16:rowId xmlns:a16="http://schemas.microsoft.com/office/drawing/2014/main" xmlns="" val="10010"/>
                  </a:ext>
                </a:extLst>
              </a:tr>
            </a:tbl>
          </a:graphicData>
        </a:graphic>
      </p:graphicFrame>
      <p:sp>
        <p:nvSpPr>
          <p:cNvPr id="385" name="CustomShape 4"/>
          <p:cNvSpPr/>
          <p:nvPr/>
        </p:nvSpPr>
        <p:spPr>
          <a:xfrm>
            <a:off x="5452920" y="1711842"/>
            <a:ext cx="3439800" cy="34453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just">
              <a:spcBef>
                <a:spcPts val="700"/>
              </a:spcBef>
            </a:pPr>
            <a:r>
              <a:rPr lang="pt-PT" sz="1200" strike="noStrike" spc="-1" dirty="0" smtClean="0">
                <a:solidFill>
                  <a:schemeClr val="accent1">
                    <a:lumMod val="75000"/>
                  </a:schemeClr>
                </a:solidFill>
                <a:uFill>
                  <a:solidFill>
                    <a:srgbClr val="FFFFFF"/>
                  </a:solidFill>
                </a:uFill>
                <a:latin typeface="Calibri" panose="020F0502020204030204" pitchFamily="34" charset="0"/>
              </a:rPr>
              <a:t>O </a:t>
            </a:r>
            <a:r>
              <a:rPr lang="pt-PT" sz="1200" b="1" strike="noStrike" spc="-1" dirty="0" smtClean="0">
                <a:solidFill>
                  <a:schemeClr val="accent1">
                    <a:lumMod val="75000"/>
                  </a:schemeClr>
                </a:solidFill>
                <a:uFill>
                  <a:solidFill>
                    <a:srgbClr val="FFFFFF"/>
                  </a:solidFill>
                </a:uFill>
                <a:latin typeface="Calibri" panose="020F0502020204030204" pitchFamily="34" charset="0"/>
              </a:rPr>
              <a:t>M</a:t>
            </a:r>
            <a:r>
              <a:rPr lang="pt-PT" sz="1200" b="1" spc="-1" dirty="0" smtClean="0">
                <a:solidFill>
                  <a:schemeClr val="accent1">
                    <a:lumMod val="75000"/>
                  </a:schemeClr>
                </a:solidFill>
                <a:uFill>
                  <a:solidFill>
                    <a:srgbClr val="FFFFFF"/>
                  </a:solidFill>
                </a:uFill>
                <a:latin typeface="Comic Sans MS"/>
              </a:rPr>
              <a:t>ecânico de Aeronaves e Material de Voo</a:t>
            </a:r>
            <a:r>
              <a:rPr lang="pt-PT" sz="1400" b="1" spc="-1" dirty="0" smtClean="0">
                <a:solidFill>
                  <a:schemeClr val="accent1">
                    <a:lumMod val="75000"/>
                  </a:schemeClr>
                </a:solidFill>
                <a:uFill>
                  <a:solidFill>
                    <a:srgbClr val="FFFFFF"/>
                  </a:solidFill>
                </a:uFill>
                <a:latin typeface="Comic Sans MS"/>
              </a:rPr>
              <a:t> </a:t>
            </a:r>
            <a:r>
              <a:rPr lang="pt-PT" sz="1400" spc="-1" dirty="0">
                <a:solidFill>
                  <a:schemeClr val="accent1">
                    <a:lumMod val="75000"/>
                  </a:schemeClr>
                </a:solidFill>
                <a:uFill>
                  <a:solidFill>
                    <a:srgbClr val="FFFFFF"/>
                  </a:solidFill>
                </a:uFill>
                <a:latin typeface="Calibri" panose="020F0502020204030204" pitchFamily="34" charset="0"/>
              </a:rPr>
              <a:t>é o profissional qualificado, apto a desenvolver, a orientar e a verificar atividades na área da manutenção preventiva e corretiva de aeronaves, identificando avarias ou anomalias, procedendo ao seu diagnóstico e realizando a substituição, a reparação e a regulação dos equipamentos ou componentes dos sistemas mecânicos, elétricos, eletrónicos e </a:t>
            </a:r>
            <a:r>
              <a:rPr lang="pt-PT" sz="1400" spc="-1" dirty="0" smtClean="0">
                <a:solidFill>
                  <a:schemeClr val="accent1">
                    <a:lumMod val="75000"/>
                  </a:schemeClr>
                </a:solidFill>
                <a:uFill>
                  <a:solidFill>
                    <a:srgbClr val="FFFFFF"/>
                  </a:solidFill>
                </a:uFill>
                <a:latin typeface="Calibri" panose="020F0502020204030204" pitchFamily="34" charset="0"/>
              </a:rPr>
              <a:t>estruturas. Executa </a:t>
            </a:r>
            <a:r>
              <a:rPr lang="pt-PT" sz="1400" spc="-1" dirty="0">
                <a:solidFill>
                  <a:schemeClr val="accent1">
                    <a:lumMod val="75000"/>
                  </a:schemeClr>
                </a:solidFill>
                <a:uFill>
                  <a:solidFill>
                    <a:srgbClr val="FFFFFF"/>
                  </a:solidFill>
                </a:uFill>
                <a:latin typeface="Calibri" panose="020F0502020204030204" pitchFamily="34" charset="0"/>
              </a:rPr>
              <a:t>a conservação, a reconversão e a assistência técnica de sistemas, visando a melhoria da sua condição funcional, de acordo com as normas de segurança, saúde e </a:t>
            </a:r>
            <a:r>
              <a:rPr lang="pt-PT" sz="1400" spc="-1" dirty="0" smtClean="0">
                <a:solidFill>
                  <a:schemeClr val="accent1">
                    <a:lumMod val="75000"/>
                  </a:schemeClr>
                </a:solidFill>
                <a:uFill>
                  <a:solidFill>
                    <a:srgbClr val="FFFFFF"/>
                  </a:solidFill>
                </a:uFill>
                <a:latin typeface="Calibri" panose="020F0502020204030204" pitchFamily="34" charset="0"/>
              </a:rPr>
              <a:t>ambiente</a:t>
            </a:r>
            <a:r>
              <a:rPr lang="pt-PT" sz="1400" spc="-1" dirty="0">
                <a:solidFill>
                  <a:schemeClr val="accent1">
                    <a:lumMod val="75000"/>
                  </a:schemeClr>
                </a:solidFill>
                <a:uFill>
                  <a:solidFill>
                    <a:srgbClr val="FFFFFF"/>
                  </a:solidFill>
                </a:uFill>
                <a:latin typeface="Calibri" panose="020F0502020204030204" pitchFamily="34" charset="0"/>
              </a:rPr>
              <a:t>.</a:t>
            </a:r>
            <a:endParaRPr lang="pt-PT" sz="1400" strike="noStrike" spc="-1" dirty="0">
              <a:solidFill>
                <a:schemeClr val="accent1">
                  <a:lumMod val="75000"/>
                </a:schemeClr>
              </a:solidFill>
              <a:uFill>
                <a:solidFill>
                  <a:srgbClr val="FFFFFF"/>
                </a:solidFill>
              </a:uFill>
              <a:latin typeface="Calibri" panose="020F0502020204030204" pitchFamily="34" charset="0"/>
            </a:endParaRPr>
          </a:p>
          <a:p>
            <a:pPr>
              <a:lnSpc>
                <a:spcPct val="100000"/>
              </a:lnSpc>
              <a:spcBef>
                <a:spcPts val="601"/>
              </a:spcBef>
            </a:pPr>
            <a:endParaRPr lang="pt-PT" sz="1400" b="0" strike="noStrike" spc="-1" dirty="0">
              <a:solidFill>
                <a:srgbClr val="000000"/>
              </a:solidFill>
              <a:uFill>
                <a:solidFill>
                  <a:srgbClr val="FFFFFF"/>
                </a:solidFill>
              </a:uFill>
              <a:latin typeface="Arial"/>
            </a:endParaRPr>
          </a:p>
          <a:p>
            <a:pPr algn="ctr">
              <a:lnSpc>
                <a:spcPct val="100000"/>
              </a:lnSpc>
              <a:spcBef>
                <a:spcPts val="601"/>
              </a:spcBef>
            </a:pPr>
            <a:r>
              <a:rPr lang="pt-PT" sz="1200" b="1" spc="-1" dirty="0" smtClean="0">
                <a:solidFill>
                  <a:schemeClr val="tx2"/>
                </a:solidFill>
                <a:uFill>
                  <a:solidFill>
                    <a:srgbClr val="FFFFFF"/>
                  </a:solidFill>
                </a:uFill>
                <a:latin typeface="Comic Sans MS"/>
              </a:rPr>
              <a:t>INETE – Pólo Torres Vedras -ISPO</a:t>
            </a:r>
            <a:endParaRPr lang="pt-PT" sz="1200" b="0" strike="noStrike" spc="-1" dirty="0">
              <a:solidFill>
                <a:schemeClr val="tx2"/>
              </a:solidFill>
              <a:uFill>
                <a:solidFill>
                  <a:srgbClr val="FFFFFF"/>
                </a:solidFill>
              </a:uFill>
              <a:latin typeface="Arial"/>
            </a:endParaRPr>
          </a:p>
          <a:p>
            <a:pPr>
              <a:lnSpc>
                <a:spcPct val="100000"/>
              </a:lnSpc>
              <a:spcBef>
                <a:spcPts val="601"/>
              </a:spcBef>
            </a:pPr>
            <a:endParaRPr lang="pt-PT" sz="1200" b="0" strike="noStrike" spc="-1" dirty="0">
              <a:solidFill>
                <a:srgbClr val="000000"/>
              </a:solidFill>
              <a:uFill>
                <a:solidFill>
                  <a:srgbClr val="FFFFFF"/>
                </a:solidFill>
              </a:uFill>
              <a:latin typeface="Arial"/>
            </a:endParaRPr>
          </a:p>
        </p:txBody>
      </p:sp>
      <p:sp>
        <p:nvSpPr>
          <p:cNvPr id="386" name="CustomShape 5"/>
          <p:cNvSpPr/>
          <p:nvPr/>
        </p:nvSpPr>
        <p:spPr>
          <a:xfrm>
            <a:off x="5452920" y="4883040"/>
            <a:ext cx="183960" cy="36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832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anim calcmode="lin" valueType="num">
                                      <p:cBhvr additive="base">
                                        <p:cTn id="7" dur="500" fill="hold"/>
                                        <p:tgtEl>
                                          <p:spTgt spid="382"/>
                                        </p:tgtEl>
                                        <p:attrNameLst>
                                          <p:attrName>ppt_x</p:attrName>
                                        </p:attrNameLst>
                                      </p:cBhvr>
                                      <p:tavLst>
                                        <p:tav tm="0">
                                          <p:val>
                                            <p:strVal val="#ppt_x"/>
                                          </p:val>
                                        </p:tav>
                                        <p:tav tm="100000">
                                          <p:val>
                                            <p:strVal val="#ppt_x"/>
                                          </p:val>
                                        </p:tav>
                                      </p:tavLst>
                                    </p:anim>
                                    <p:anim calcmode="lin" valueType="num">
                                      <p:cBhvr additive="base">
                                        <p:cTn id="8" dur="500" fill="hold"/>
                                        <p:tgtEl>
                                          <p:spTgt spid="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3" name="WordArt 5"/>
          <p:cNvSpPr>
            <a:spLocks noChangeArrowheads="1" noChangeShapeType="1" noTextEdit="1"/>
          </p:cNvSpPr>
          <p:nvPr/>
        </p:nvSpPr>
        <p:spPr bwMode="auto">
          <a:xfrm rot="30270">
            <a:off x="1301750" y="552450"/>
            <a:ext cx="6732588" cy="1087438"/>
          </a:xfrm>
          <a:prstGeom prst="rect">
            <a:avLst/>
          </a:prstGeom>
          <a:solidFill>
            <a:schemeClr val="bg1">
              <a:lumMod val="85000"/>
            </a:schemeClr>
          </a:solidFill>
        </p:spPr>
        <p:txBody>
          <a:bodyPr wrap="none" fromWordArt="1">
            <a:prstTxWarp prst="textPlain">
              <a:avLst>
                <a:gd name="adj" fmla="val 50000"/>
              </a:avLst>
            </a:prstTxWarp>
          </a:bodyPr>
          <a:lstStyle/>
          <a:p>
            <a:pPr algn="ctr"/>
            <a:r>
              <a:rPr lang="pt-PT" b="1" kern="10" dirty="0">
                <a:ln w="9525">
                  <a:solidFill>
                    <a:srgbClr val="FFFF00"/>
                  </a:solidFill>
                  <a:round/>
                  <a:headEnd/>
                  <a:tailEnd/>
                </a:ln>
                <a:solidFill>
                  <a:schemeClr val="accent6">
                    <a:lumMod val="75000"/>
                  </a:schemeClr>
                </a:solidFill>
                <a:effectLst>
                  <a:outerShdw dist="107763" dir="13500000" algn="ctr" rotWithShape="0">
                    <a:schemeClr val="tx1"/>
                  </a:outerShdw>
                </a:effectLst>
                <a:latin typeface="Arial Black"/>
              </a:rPr>
              <a:t>Avaliação</a:t>
            </a:r>
          </a:p>
        </p:txBody>
      </p:sp>
      <p:sp>
        <p:nvSpPr>
          <p:cNvPr id="227349" name="Text Box 21"/>
          <p:cNvSpPr txBox="1">
            <a:spLocks noChangeArrowheads="1"/>
          </p:cNvSpPr>
          <p:nvPr/>
        </p:nvSpPr>
        <p:spPr bwMode="auto">
          <a:xfrm>
            <a:off x="2555875" y="3140075"/>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PT" altLang="pt-PT" b="1">
              <a:latin typeface="Comic Sans MS" pitchFamily="66" charset="0"/>
            </a:endParaRPr>
          </a:p>
        </p:txBody>
      </p:sp>
      <p:sp>
        <p:nvSpPr>
          <p:cNvPr id="55302" name="Text Box 22"/>
          <p:cNvSpPr txBox="1">
            <a:spLocks noChangeArrowheads="1"/>
          </p:cNvSpPr>
          <p:nvPr/>
        </p:nvSpPr>
        <p:spPr bwMode="auto">
          <a:xfrm>
            <a:off x="3995738" y="20939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55303" name="Text Box 23"/>
          <p:cNvSpPr txBox="1">
            <a:spLocks noChangeArrowheads="1"/>
          </p:cNvSpPr>
          <p:nvPr/>
        </p:nvSpPr>
        <p:spPr bwMode="auto">
          <a:xfrm>
            <a:off x="3995738" y="2093913"/>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pt-PT" altLang="pt-PT"/>
          </a:p>
        </p:txBody>
      </p:sp>
      <p:sp>
        <p:nvSpPr>
          <p:cNvPr id="227352" name="WordArt 24"/>
          <p:cNvSpPr>
            <a:spLocks noChangeArrowheads="1" noChangeShapeType="1" noTextEdit="1"/>
          </p:cNvSpPr>
          <p:nvPr/>
        </p:nvSpPr>
        <p:spPr bwMode="auto">
          <a:xfrm>
            <a:off x="1763688" y="2070270"/>
            <a:ext cx="5313363" cy="549275"/>
          </a:xfrm>
          <a:prstGeom prst="rect">
            <a:avLst/>
          </a:prstGeom>
          <a:solidFill>
            <a:schemeClr val="bg1">
              <a:lumMod val="85000"/>
            </a:schemeClr>
          </a:solidFill>
        </p:spPr>
        <p:txBody>
          <a:bodyPr wrap="none" fromWordArt="1">
            <a:prstTxWarp prst="textPlain">
              <a:avLst>
                <a:gd name="adj" fmla="val 50000"/>
              </a:avLst>
            </a:prstTxWarp>
          </a:bodyPr>
          <a:lstStyle/>
          <a:p>
            <a:pPr algn="ctr"/>
            <a:r>
              <a:rPr lang="pt-PT" sz="3200" kern="10" dirty="0">
                <a:ln w="3175">
                  <a:solidFill>
                    <a:schemeClr val="tx1"/>
                  </a:solidFill>
                  <a:round/>
                  <a:headEnd/>
                  <a:tailEnd/>
                </a:ln>
                <a:solidFill>
                  <a:schemeClr val="accent6">
                    <a:lumMod val="75000"/>
                  </a:schemeClr>
                </a:solidFill>
                <a:latin typeface="Arial Black"/>
              </a:rPr>
              <a:t>CURSOS PROFISSIONAIS</a:t>
            </a:r>
          </a:p>
        </p:txBody>
      </p:sp>
      <p:sp>
        <p:nvSpPr>
          <p:cNvPr id="55305" name="Text Box 25"/>
          <p:cNvSpPr txBox="1">
            <a:spLocks noChangeArrowheads="1"/>
          </p:cNvSpPr>
          <p:nvPr/>
        </p:nvSpPr>
        <p:spPr bwMode="auto">
          <a:xfrm>
            <a:off x="971600" y="3038764"/>
            <a:ext cx="764063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b="1" u="sng" dirty="0">
              <a:solidFill>
                <a:schemeClr val="tx2"/>
              </a:solidFill>
              <a:latin typeface="+mn-lt"/>
            </a:endParaRPr>
          </a:p>
          <a:p>
            <a:pPr>
              <a:spcBef>
                <a:spcPct val="50000"/>
              </a:spcBef>
            </a:pPr>
            <a:endParaRPr lang="pt-PT" altLang="pt-PT" b="1" u="sng" dirty="0">
              <a:solidFill>
                <a:schemeClr val="tx2"/>
              </a:solidFill>
              <a:latin typeface="+mn-lt"/>
            </a:endParaRPr>
          </a:p>
          <a:p>
            <a:pPr algn="ctr">
              <a:spcBef>
                <a:spcPct val="50000"/>
              </a:spcBef>
            </a:pPr>
            <a:r>
              <a:rPr lang="pt-PT" altLang="pt-PT" b="1" u="sng" dirty="0" smtClean="0">
                <a:solidFill>
                  <a:schemeClr val="tx2"/>
                </a:solidFill>
                <a:latin typeface="+mn-lt"/>
              </a:rPr>
              <a:t>Disciplinas </a:t>
            </a:r>
            <a:r>
              <a:rPr lang="pt-PT" altLang="pt-PT" b="1" u="sng" dirty="0">
                <a:solidFill>
                  <a:schemeClr val="tx2"/>
                </a:solidFill>
                <a:latin typeface="+mn-lt"/>
              </a:rPr>
              <a:t>+ FCT + Prova de Aptidão Profissional (PAP) – 12º </a:t>
            </a:r>
            <a:r>
              <a:rPr lang="pt-PT" altLang="pt-PT" b="1" u="sng" dirty="0" smtClean="0">
                <a:solidFill>
                  <a:schemeClr val="tx2"/>
                </a:solidFill>
                <a:latin typeface="+mn-lt"/>
              </a:rPr>
              <a:t>ano</a:t>
            </a:r>
          </a:p>
          <a:p>
            <a:pPr>
              <a:spcBef>
                <a:spcPct val="50000"/>
              </a:spcBef>
            </a:pPr>
            <a:endParaRPr lang="pt-PT" altLang="pt-PT" b="1" u="sng" dirty="0">
              <a:solidFill>
                <a:schemeClr val="tx2"/>
              </a:solidFill>
              <a:latin typeface="+mn-lt"/>
            </a:endParaRPr>
          </a:p>
          <a:p>
            <a:pPr algn="ctr">
              <a:spcBef>
                <a:spcPct val="50000"/>
              </a:spcBef>
            </a:pPr>
            <a:r>
              <a:rPr lang="pt-PT" altLang="pt-PT" b="1" dirty="0">
                <a:solidFill>
                  <a:schemeClr val="tx2"/>
                </a:solidFill>
                <a:latin typeface="+mn-lt"/>
              </a:rPr>
              <a:t>Apenas realizarão </a:t>
            </a:r>
            <a:r>
              <a:rPr lang="pt-PT" altLang="pt-PT" b="1" u="sng" dirty="0">
                <a:solidFill>
                  <a:schemeClr val="tx2"/>
                </a:solidFill>
                <a:latin typeface="+mn-lt"/>
              </a:rPr>
              <a:t>exames nacionais</a:t>
            </a:r>
            <a:r>
              <a:rPr lang="pt-PT" altLang="pt-PT" b="1" dirty="0">
                <a:solidFill>
                  <a:schemeClr val="tx2"/>
                </a:solidFill>
                <a:latin typeface="+mn-lt"/>
              </a:rPr>
              <a:t>, os alunos que pretendam ingressar no ensino superior, correspondentes às </a:t>
            </a:r>
            <a:r>
              <a:rPr lang="pt-PT" altLang="pt-PT" b="1" u="sng" dirty="0">
                <a:solidFill>
                  <a:schemeClr val="tx2"/>
                </a:solidFill>
                <a:latin typeface="+mn-lt"/>
              </a:rPr>
              <a:t>provas de ingresso </a:t>
            </a:r>
            <a:r>
              <a:rPr lang="pt-PT" altLang="pt-PT" b="1" dirty="0">
                <a:solidFill>
                  <a:schemeClr val="tx2"/>
                </a:solidFill>
                <a:latin typeface="+mn-lt"/>
              </a:rPr>
              <a:t>definidas por cada instituição de ensino superior/curso</a:t>
            </a:r>
          </a:p>
          <a:p>
            <a:pPr>
              <a:spcBef>
                <a:spcPct val="50000"/>
              </a:spcBef>
            </a:pPr>
            <a:endParaRPr lang="pt-PT" altLang="pt-PT" b="1" u="sng" dirty="0">
              <a:solidFill>
                <a:schemeClr val="tx2"/>
              </a:solidFill>
              <a:latin typeface="+mn-lt"/>
            </a:endParaRPr>
          </a:p>
        </p:txBody>
      </p:sp>
    </p:spTree>
    <p:extLst>
      <p:ext uri="{BB962C8B-B14F-4D97-AF65-F5344CB8AC3E}">
        <p14:creationId xmlns:p14="http://schemas.microsoft.com/office/powerpoint/2010/main" val="20167546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27333"/>
                                        </p:tgtEl>
                                        <p:attrNameLst>
                                          <p:attrName>style.visibility</p:attrName>
                                        </p:attrNameLst>
                                      </p:cBhvr>
                                      <p:to>
                                        <p:strVal val="visible"/>
                                      </p:to>
                                    </p:set>
                                    <p:anim calcmode="lin" valueType="num">
                                      <p:cBhvr additive="base">
                                        <p:cTn id="7" dur="5000" fill="hold"/>
                                        <p:tgtEl>
                                          <p:spTgt spid="227333"/>
                                        </p:tgtEl>
                                        <p:attrNameLst>
                                          <p:attrName>ppt_x</p:attrName>
                                        </p:attrNameLst>
                                      </p:cBhvr>
                                      <p:tavLst>
                                        <p:tav tm="0">
                                          <p:val>
                                            <p:strVal val="0-#ppt_w/2"/>
                                          </p:val>
                                        </p:tav>
                                        <p:tav tm="100000">
                                          <p:val>
                                            <p:strVal val="#ppt_x"/>
                                          </p:val>
                                        </p:tav>
                                      </p:tavLst>
                                    </p:anim>
                                    <p:anim calcmode="lin" valueType="num">
                                      <p:cBhvr additive="base">
                                        <p:cTn id="8" dur="5000" fill="hold"/>
                                        <p:tgtEl>
                                          <p:spTgt spid="2273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227349">
                                            <p:txEl>
                                              <p:pRg st="0" end="0"/>
                                            </p:txEl>
                                          </p:spTgt>
                                        </p:tgtEl>
                                        <p:attrNameLst>
                                          <p:attrName>style.visibility</p:attrName>
                                        </p:attrNameLst>
                                      </p:cBhvr>
                                      <p:to>
                                        <p:strVal val="visible"/>
                                      </p:to>
                                    </p:set>
                                    <p:animEffect transition="in" filter="slide(fromTop)">
                                      <p:cBhvr>
                                        <p:cTn id="12" dur="500"/>
                                        <p:tgtEl>
                                          <p:spTgt spid="227349">
                                            <p:txEl>
                                              <p:pRg st="0" end="0"/>
                                            </p:txEl>
                                          </p:spTgt>
                                        </p:tgtEl>
                                      </p:cBhvr>
                                    </p:animEffect>
                                  </p:childTnLst>
                                </p:cTn>
                              </p:par>
                            </p:childTnLst>
                          </p:cTn>
                        </p:par>
                        <p:par>
                          <p:cTn id="13" fill="hold" nodeType="afterGroup">
                            <p:stCondLst>
                              <p:cond delay="5500"/>
                            </p:stCondLst>
                            <p:childTnLst>
                              <p:par>
                                <p:cTn id="14" presetID="2" presetClass="entr" presetSubtype="1" fill="hold" grpId="0" nodeType="afterEffect">
                                  <p:stCondLst>
                                    <p:cond delay="0"/>
                                  </p:stCondLst>
                                  <p:childTnLst>
                                    <p:set>
                                      <p:cBhvr>
                                        <p:cTn id="15" dur="1" fill="hold">
                                          <p:stCondLst>
                                            <p:cond delay="0"/>
                                          </p:stCondLst>
                                        </p:cTn>
                                        <p:tgtEl>
                                          <p:spTgt spid="227352"/>
                                        </p:tgtEl>
                                        <p:attrNameLst>
                                          <p:attrName>style.visibility</p:attrName>
                                        </p:attrNameLst>
                                      </p:cBhvr>
                                      <p:to>
                                        <p:strVal val="visible"/>
                                      </p:to>
                                    </p:set>
                                    <p:anim calcmode="lin" valueType="num">
                                      <p:cBhvr additive="base">
                                        <p:cTn id="16" dur="500" fill="hold"/>
                                        <p:tgtEl>
                                          <p:spTgt spid="227352"/>
                                        </p:tgtEl>
                                        <p:attrNameLst>
                                          <p:attrName>ppt_x</p:attrName>
                                        </p:attrNameLst>
                                      </p:cBhvr>
                                      <p:tavLst>
                                        <p:tav tm="0">
                                          <p:val>
                                            <p:strVal val="#ppt_x"/>
                                          </p:val>
                                        </p:tav>
                                        <p:tav tm="100000">
                                          <p:val>
                                            <p:strVal val="#ppt_x"/>
                                          </p:val>
                                        </p:tav>
                                      </p:tavLst>
                                    </p:anim>
                                    <p:anim calcmode="lin" valueType="num">
                                      <p:cBhvr additive="base">
                                        <p:cTn id="17" dur="500" fill="hold"/>
                                        <p:tgtEl>
                                          <p:spTgt spid="2273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animBg="1"/>
      <p:bldP spid="227349" grpId="0" build="p" autoUpdateAnimBg="0" advAuto="0"/>
      <p:bldP spid="2273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247480">
            <a:off x="747260" y="2560799"/>
            <a:ext cx="1329782" cy="245278"/>
            <a:chOff x="585" y="1193"/>
            <a:chExt cx="1660" cy="309"/>
          </a:xfrm>
        </p:grpSpPr>
        <p:sp>
          <p:nvSpPr>
            <p:cNvPr id="14350"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rgbClr val="0000FF"/>
            </a:solidFill>
            <a:ln w="28575">
              <a:solidFill>
                <a:schemeClr val="tx1"/>
              </a:solidFill>
              <a:round/>
              <a:headEnd/>
              <a:tailEnd/>
            </a:ln>
          </p:spPr>
          <p:txBody>
            <a:bodyPr/>
            <a:lstStyle/>
            <a:p>
              <a:endParaRPr lang="pt-PT"/>
            </a:p>
          </p:txBody>
        </p:sp>
        <p:sp>
          <p:nvSpPr>
            <p:cNvPr id="14351"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rgbClr val="0000FF"/>
            </a:solidFill>
            <a:ln w="28575">
              <a:solidFill>
                <a:schemeClr val="tx1"/>
              </a:solidFill>
              <a:round/>
              <a:headEnd/>
              <a:tailEnd/>
            </a:ln>
          </p:spPr>
          <p:txBody>
            <a:bodyPr/>
            <a:lstStyle/>
            <a:p>
              <a:endParaRPr lang="pt-PT"/>
            </a:p>
          </p:txBody>
        </p:sp>
        <p:sp>
          <p:nvSpPr>
            <p:cNvPr id="14352"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rgbClr val="0000FF"/>
            </a:solidFill>
            <a:ln w="28575">
              <a:solidFill>
                <a:schemeClr val="tx1"/>
              </a:solidFill>
              <a:round/>
              <a:headEnd/>
              <a:tailEnd/>
            </a:ln>
          </p:spPr>
          <p:txBody>
            <a:bodyPr/>
            <a:lstStyle/>
            <a:p>
              <a:endParaRPr lang="pt-PT"/>
            </a:p>
          </p:txBody>
        </p:sp>
        <p:sp>
          <p:nvSpPr>
            <p:cNvPr id="14353"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rgbClr val="0000FF"/>
            </a:solidFill>
            <a:ln w="28575">
              <a:solidFill>
                <a:schemeClr val="tx1"/>
              </a:solidFill>
              <a:round/>
              <a:headEnd/>
              <a:tailEnd/>
            </a:ln>
          </p:spPr>
          <p:txBody>
            <a:bodyPr/>
            <a:lstStyle/>
            <a:p>
              <a:endParaRPr lang="pt-PT"/>
            </a:p>
          </p:txBody>
        </p:sp>
        <p:sp>
          <p:nvSpPr>
            <p:cNvPr id="14354"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4355"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4356"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4028" name="WordArt 12"/>
          <p:cNvSpPr>
            <a:spLocks noChangeArrowheads="1" noChangeShapeType="1" noTextEdit="1"/>
          </p:cNvSpPr>
          <p:nvPr/>
        </p:nvSpPr>
        <p:spPr bwMode="auto">
          <a:xfrm>
            <a:off x="1619250" y="927100"/>
            <a:ext cx="6823075" cy="828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a:solidFill>
                  <a:srgbClr val="FF6600"/>
                </a:solidFill>
                <a:latin typeface="Arial Black"/>
              </a:rPr>
              <a:t>CURSO CIENTÍFICO-HUMANÍSTICO DE CIÊNCIAS E TECNOLOGIAS</a:t>
            </a:r>
          </a:p>
        </p:txBody>
      </p:sp>
      <p:grpSp>
        <p:nvGrpSpPr>
          <p:cNvPr id="3" name="Group 13"/>
          <p:cNvGrpSpPr>
            <a:grpSpLocks/>
          </p:cNvGrpSpPr>
          <p:nvPr/>
        </p:nvGrpSpPr>
        <p:grpSpPr bwMode="auto">
          <a:xfrm>
            <a:off x="191044" y="2325700"/>
            <a:ext cx="854404" cy="3254350"/>
            <a:chOff x="286" y="945"/>
            <a:chExt cx="862" cy="1488"/>
          </a:xfrm>
        </p:grpSpPr>
        <p:sp>
          <p:nvSpPr>
            <p:cNvPr id="14344"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4345"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4346"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4347"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4348"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4349"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4038" name="Text Box 22"/>
          <p:cNvSpPr txBox="1">
            <a:spLocks noChangeArrowheads="1"/>
          </p:cNvSpPr>
          <p:nvPr/>
        </p:nvSpPr>
        <p:spPr bwMode="auto">
          <a:xfrm>
            <a:off x="1025271" y="2907459"/>
            <a:ext cx="7723187" cy="2333625"/>
          </a:xfrm>
          <a:prstGeom prst="rect">
            <a:avLst/>
          </a:prstGeom>
          <a:noFill/>
          <a:ln w="9525">
            <a:noFill/>
            <a:miter lim="800000"/>
            <a:headEnd/>
            <a:tailEnd/>
          </a:ln>
        </p:spPr>
        <p:txBody>
          <a:bodyPr lIns="91420" tIns="45711" rIns="91420" bIns="45711">
            <a:spAutoFit/>
          </a:bodyPr>
          <a:lstStyle/>
          <a:p>
            <a:pPr algn="just" eaLnBrk="1" hangingPunct="1">
              <a:lnSpc>
                <a:spcPct val="130000"/>
              </a:lnSpc>
              <a:defRPr/>
            </a:pPr>
            <a:r>
              <a:rPr lang="pt-PT" sz="1600" b="1" dirty="0">
                <a:solidFill>
                  <a:schemeClr val="accent6">
                    <a:lumMod val="75000"/>
                  </a:schemeClr>
                </a:solidFill>
                <a:latin typeface="Comic Sans MS" pitchFamily="66" charset="0"/>
              </a:rPr>
              <a:t>.MEDICINA .ENFERMAGEM .VETERINÁRIA .BIOLOGIA .PSICOLOGIA</a:t>
            </a:r>
          </a:p>
          <a:p>
            <a:pPr algn="just" eaLnBrk="1" hangingPunct="1">
              <a:lnSpc>
                <a:spcPct val="130000"/>
              </a:lnSpc>
              <a:defRPr/>
            </a:pPr>
            <a:r>
              <a:rPr lang="pt-PT" sz="1600" b="1" dirty="0">
                <a:solidFill>
                  <a:schemeClr val="accent6">
                    <a:lumMod val="75000"/>
                  </a:schemeClr>
                </a:solidFill>
                <a:latin typeface="Comic Sans MS" pitchFamily="66" charset="0"/>
              </a:rPr>
              <a:t>.FARMÁCIA .MATEMÁTICA . NUTRIÇÃO . ANÁLISES CLÍNICAS</a:t>
            </a:r>
          </a:p>
          <a:p>
            <a:pPr algn="just" eaLnBrk="1" hangingPunct="1">
              <a:lnSpc>
                <a:spcPct val="130000"/>
              </a:lnSpc>
              <a:defRPr/>
            </a:pPr>
            <a:r>
              <a:rPr lang="pt-PT" sz="1600" b="1" dirty="0">
                <a:solidFill>
                  <a:schemeClr val="accent6">
                    <a:lumMod val="75000"/>
                  </a:schemeClr>
                </a:solidFill>
                <a:latin typeface="Comic Sans MS" pitchFamily="66" charset="0"/>
              </a:rPr>
              <a:t>.FISIOTERAPIA . TERAPIA DA FALA .TERAPIA OCUPACIONAL</a:t>
            </a:r>
          </a:p>
          <a:p>
            <a:pPr algn="just" eaLnBrk="1" hangingPunct="1">
              <a:lnSpc>
                <a:spcPct val="130000"/>
              </a:lnSpc>
              <a:defRPr/>
            </a:pPr>
            <a:r>
              <a:rPr lang="pt-PT" sz="1600" b="1" dirty="0">
                <a:solidFill>
                  <a:schemeClr val="accent6">
                    <a:lumMod val="75000"/>
                  </a:schemeClr>
                </a:solidFill>
                <a:latin typeface="Comic Sans MS" pitchFamily="66" charset="0"/>
              </a:rPr>
              <a:t>.EDUCAÇÃO FÍSICA.ENGENHARIA CIVIL .ENGENHARIA MECÂNICA .ENGENHARIA AGRONÓMICA .ENGENHARIA FÍSICA .ENGENHARIA   QUÍMICA .ENGENHARIA DO AMBIENTE .ENGENHARIA ELECTROTÉCNICA .ENGENHARIA INFORMÁTICA</a:t>
            </a:r>
            <a:r>
              <a:rPr lang="en-GB" sz="1600" b="1" dirty="0">
                <a:solidFill>
                  <a:schemeClr val="accent6">
                    <a:lumMod val="75000"/>
                  </a:schemeClr>
                </a:solidFill>
                <a:latin typeface="Comic Sans MS" pitchFamily="66" charset="0"/>
              </a:rPr>
              <a:t> </a:t>
            </a:r>
            <a:r>
              <a:rPr lang="pt-PT" sz="1600" b="1" dirty="0">
                <a:solidFill>
                  <a:schemeClr val="accent6">
                    <a:lumMod val="75000"/>
                  </a:schemeClr>
                </a:solidFill>
                <a:latin typeface="Comic Sans MS" pitchFamily="66" charset="0"/>
              </a:rPr>
              <a:t>.PROFESSOR(A)  de...</a:t>
            </a:r>
            <a:r>
              <a:rPr lang="pt-PT" sz="1600" dirty="0">
                <a:solidFill>
                  <a:schemeClr val="accent6">
                    <a:lumMod val="75000"/>
                  </a:schemeClr>
                </a:solidFill>
                <a:latin typeface="Comic Sans MS" pitchFamily="66" charset="0"/>
              </a:rPr>
              <a:t> </a:t>
            </a:r>
            <a:endParaRPr lang="en-GB" sz="1600" dirty="0">
              <a:solidFill>
                <a:schemeClr val="accent6">
                  <a:lumMod val="75000"/>
                </a:schemeClr>
              </a:solidFill>
              <a:latin typeface="Comic Sans MS" pitchFamily="66" charset="0"/>
            </a:endParaRPr>
          </a:p>
        </p:txBody>
      </p:sp>
      <p:sp>
        <p:nvSpPr>
          <p:cNvPr id="214040" name="Picture 24" descr="j0078755"/>
          <p:cNvSpPr>
            <a:spLocks noChangeAspect="1" noChangeArrowheads="1"/>
          </p:cNvSpPr>
          <p:nvPr/>
        </p:nvSpPr>
        <p:spPr bwMode="auto">
          <a:xfrm>
            <a:off x="6977063" y="5072063"/>
            <a:ext cx="1539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pt-PT" altLang="pt-PT"/>
          </a:p>
        </p:txBody>
      </p:sp>
      <p:sp>
        <p:nvSpPr>
          <p:cNvPr id="214041" name="Text Box 25"/>
          <p:cNvSpPr txBox="1">
            <a:spLocks noChangeArrowheads="1"/>
          </p:cNvSpPr>
          <p:nvPr/>
        </p:nvSpPr>
        <p:spPr bwMode="auto">
          <a:xfrm>
            <a:off x="731838" y="1924050"/>
            <a:ext cx="7800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e Tecnologias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863918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4028"/>
                                        </p:tgtEl>
                                        <p:attrNameLst>
                                          <p:attrName>style.visibility</p:attrName>
                                        </p:attrNameLst>
                                      </p:cBhvr>
                                      <p:to>
                                        <p:strVal val="visible"/>
                                      </p:to>
                                    </p:set>
                                    <p:anim calcmode="lin" valueType="num">
                                      <p:cBhvr additive="base">
                                        <p:cTn id="7" dur="500" fill="hold"/>
                                        <p:tgtEl>
                                          <p:spTgt spid="214028"/>
                                        </p:tgtEl>
                                        <p:attrNameLst>
                                          <p:attrName>ppt_x</p:attrName>
                                        </p:attrNameLst>
                                      </p:cBhvr>
                                      <p:tavLst>
                                        <p:tav tm="0">
                                          <p:val>
                                            <p:strVal val="#ppt_x"/>
                                          </p:val>
                                        </p:tav>
                                        <p:tav tm="100000">
                                          <p:val>
                                            <p:strVal val="#ppt_x"/>
                                          </p:val>
                                        </p:tav>
                                      </p:tavLst>
                                    </p:anim>
                                    <p:anim calcmode="lin" valueType="num">
                                      <p:cBhvr additive="base">
                                        <p:cTn id="8" dur="500" fill="hold"/>
                                        <p:tgtEl>
                                          <p:spTgt spid="21402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1" presetClass="entr" presetSubtype="0" fill="hold" grpId="0" nodeType="afterEffect">
                                  <p:stCondLst>
                                    <p:cond delay="2000"/>
                                  </p:stCondLst>
                                  <p:iterate type="wd">
                                    <p:tmAbs val="300"/>
                                  </p:iterate>
                                  <p:childTnLst>
                                    <p:set>
                                      <p:cBhvr>
                                        <p:cTn id="21" dur="1" fill="hold">
                                          <p:stCondLst>
                                            <p:cond delay="299"/>
                                          </p:stCondLst>
                                        </p:cTn>
                                        <p:tgtEl>
                                          <p:spTgt spid="214041"/>
                                        </p:tgtEl>
                                        <p:attrNameLst>
                                          <p:attrName>style.visibility</p:attrName>
                                        </p:attrNameLst>
                                      </p:cBhvr>
                                      <p:to>
                                        <p:strVal val="visible"/>
                                      </p:to>
                                    </p:set>
                                  </p:childTnLst>
                                </p:cTn>
                              </p:par>
                            </p:childTnLst>
                          </p:cTn>
                        </p:par>
                        <p:par>
                          <p:cTn id="22" fill="hold" nodeType="afterGroup">
                            <p:stCondLst>
                              <p:cond delay="13100"/>
                            </p:stCondLst>
                            <p:childTnLst>
                              <p:par>
                                <p:cTn id="23" presetID="7"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14040"/>
                                        </p:tgtEl>
                                        <p:attrNameLst>
                                          <p:attrName>style.visibility</p:attrName>
                                        </p:attrNameLst>
                                      </p:cBhvr>
                                      <p:to>
                                        <p:strVal val="visible"/>
                                      </p:to>
                                    </p:set>
                                    <p:anim calcmode="lin" valueType="num">
                                      <p:cBhvr additive="base">
                                        <p:cTn id="25" dur="5000" fill="hold"/>
                                        <p:tgtEl>
                                          <p:spTgt spid="214040"/>
                                        </p:tgtEl>
                                        <p:attrNameLst>
                                          <p:attrName>ppt_x</p:attrName>
                                        </p:attrNameLst>
                                      </p:cBhvr>
                                      <p:tavLst>
                                        <p:tav tm="0">
                                          <p:val>
                                            <p:strVal val="#ppt_x"/>
                                          </p:val>
                                        </p:tav>
                                        <p:tav tm="100000">
                                          <p:val>
                                            <p:strVal val="#ppt_x"/>
                                          </p:val>
                                        </p:tav>
                                      </p:tavLst>
                                    </p:anim>
                                    <p:anim calcmode="lin" valueType="num">
                                      <p:cBhvr additive="base">
                                        <p:cTn id="26" dur="5000" fill="hold"/>
                                        <p:tgtEl>
                                          <p:spTgt spid="21404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8100"/>
                            </p:stCondLst>
                            <p:childTnLst>
                              <p:par>
                                <p:cTn id="28" presetID="2" presetClass="entr" presetSubtype="8" fill="hold" grpId="0" nodeType="afterEffect">
                                  <p:stCondLst>
                                    <p:cond delay="0"/>
                                  </p:stCondLst>
                                  <p:childTnLst>
                                    <p:set>
                                      <p:cBhvr>
                                        <p:cTn id="29" dur="1" fill="hold">
                                          <p:stCondLst>
                                            <p:cond delay="0"/>
                                          </p:stCondLst>
                                        </p:cTn>
                                        <p:tgtEl>
                                          <p:spTgt spid="214038">
                                            <p:txEl>
                                              <p:pRg st="0" end="0"/>
                                            </p:txEl>
                                          </p:spTgt>
                                        </p:tgtEl>
                                        <p:attrNameLst>
                                          <p:attrName>style.visibility</p:attrName>
                                        </p:attrNameLst>
                                      </p:cBhvr>
                                      <p:to>
                                        <p:strVal val="visible"/>
                                      </p:to>
                                    </p:set>
                                    <p:anim calcmode="lin" valueType="num">
                                      <p:cBhvr additive="base">
                                        <p:cTn id="30" dur="500" fill="hold"/>
                                        <p:tgtEl>
                                          <p:spTgt spid="21403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4038">
                                            <p:txEl>
                                              <p:pRg st="0" end="0"/>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8600"/>
                            </p:stCondLst>
                            <p:childTnLst>
                              <p:par>
                                <p:cTn id="33" presetID="2" presetClass="entr" presetSubtype="8" fill="hold" grpId="0" nodeType="afterEffect">
                                  <p:stCondLst>
                                    <p:cond delay="0"/>
                                  </p:stCondLst>
                                  <p:childTnLst>
                                    <p:set>
                                      <p:cBhvr>
                                        <p:cTn id="34" dur="1" fill="hold">
                                          <p:stCondLst>
                                            <p:cond delay="0"/>
                                          </p:stCondLst>
                                        </p:cTn>
                                        <p:tgtEl>
                                          <p:spTgt spid="214038">
                                            <p:txEl>
                                              <p:pRg st="1" end="1"/>
                                            </p:txEl>
                                          </p:spTgt>
                                        </p:tgtEl>
                                        <p:attrNameLst>
                                          <p:attrName>style.visibility</p:attrName>
                                        </p:attrNameLst>
                                      </p:cBhvr>
                                      <p:to>
                                        <p:strVal val="visible"/>
                                      </p:to>
                                    </p:set>
                                    <p:anim calcmode="lin" valueType="num">
                                      <p:cBhvr additive="base">
                                        <p:cTn id="35" dur="500" fill="hold"/>
                                        <p:tgtEl>
                                          <p:spTgt spid="214038">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4038">
                                            <p:txEl>
                                              <p:pRg st="1" end="1"/>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9100"/>
                            </p:stCondLst>
                            <p:childTnLst>
                              <p:par>
                                <p:cTn id="38" presetID="2" presetClass="entr" presetSubtype="8" fill="hold" grpId="0" nodeType="afterEffect">
                                  <p:stCondLst>
                                    <p:cond delay="0"/>
                                  </p:stCondLst>
                                  <p:childTnLst>
                                    <p:set>
                                      <p:cBhvr>
                                        <p:cTn id="39" dur="1" fill="hold">
                                          <p:stCondLst>
                                            <p:cond delay="0"/>
                                          </p:stCondLst>
                                        </p:cTn>
                                        <p:tgtEl>
                                          <p:spTgt spid="214038">
                                            <p:txEl>
                                              <p:pRg st="2" end="2"/>
                                            </p:txEl>
                                          </p:spTgt>
                                        </p:tgtEl>
                                        <p:attrNameLst>
                                          <p:attrName>style.visibility</p:attrName>
                                        </p:attrNameLst>
                                      </p:cBhvr>
                                      <p:to>
                                        <p:strVal val="visible"/>
                                      </p:to>
                                    </p:set>
                                    <p:anim calcmode="lin" valueType="num">
                                      <p:cBhvr additive="base">
                                        <p:cTn id="40" dur="500" fill="hold"/>
                                        <p:tgtEl>
                                          <p:spTgt spid="214038">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14038">
                                            <p:txEl>
                                              <p:pRg st="2" end="2"/>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9600"/>
                            </p:stCondLst>
                            <p:childTnLst>
                              <p:par>
                                <p:cTn id="43" presetID="2" presetClass="entr" presetSubtype="8" fill="hold" grpId="0" nodeType="afterEffect">
                                  <p:stCondLst>
                                    <p:cond delay="0"/>
                                  </p:stCondLst>
                                  <p:childTnLst>
                                    <p:set>
                                      <p:cBhvr>
                                        <p:cTn id="44" dur="1" fill="hold">
                                          <p:stCondLst>
                                            <p:cond delay="0"/>
                                          </p:stCondLst>
                                        </p:cTn>
                                        <p:tgtEl>
                                          <p:spTgt spid="214038">
                                            <p:txEl>
                                              <p:pRg st="3" end="3"/>
                                            </p:txEl>
                                          </p:spTgt>
                                        </p:tgtEl>
                                        <p:attrNameLst>
                                          <p:attrName>style.visibility</p:attrName>
                                        </p:attrNameLst>
                                      </p:cBhvr>
                                      <p:to>
                                        <p:strVal val="visible"/>
                                      </p:to>
                                    </p:set>
                                    <p:anim calcmode="lin" valueType="num">
                                      <p:cBhvr additive="base">
                                        <p:cTn id="45" dur="500" fill="hold"/>
                                        <p:tgtEl>
                                          <p:spTgt spid="214038">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1403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8" grpId="0" animBg="1"/>
      <p:bldP spid="214038" grpId="0" build="p" autoUpdateAnimBg="0" advAuto="0"/>
      <p:bldP spid="214040" grpId="0" animBg="1"/>
      <p:bldP spid="21404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FF6600"/>
                </a:solidFill>
                <a:latin typeface="Arial Black"/>
              </a:rPr>
              <a:t>CURSO CIENTÍFICO-HUMANÍSTICO</a:t>
            </a:r>
          </a:p>
          <a:p>
            <a:pPr algn="ctr"/>
            <a:r>
              <a:rPr lang="pt-PT" sz="3200" kern="10" dirty="0">
                <a:solidFill>
                  <a:srgbClr val="FF6600"/>
                </a:solidFill>
                <a:latin typeface="Arial Black"/>
              </a:rPr>
              <a:t>DE CIÊNCIAS </a:t>
            </a:r>
            <a:r>
              <a:rPr lang="pt-PT" sz="3200" kern="10" dirty="0" smtClean="0">
                <a:solidFill>
                  <a:srgbClr val="FF6600"/>
                </a:solidFill>
                <a:latin typeface="Arial Black"/>
              </a:rPr>
              <a:t>SOCIOECONÓMICAS</a:t>
            </a:r>
            <a:endParaRPr lang="pt-PT" sz="3200" kern="10" dirty="0">
              <a:solidFill>
                <a:srgbClr val="FF660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4006492991"/>
              </p:ext>
            </p:extLst>
          </p:nvPr>
        </p:nvGraphicFramePr>
        <p:xfrm>
          <a:off x="35496"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Matemática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Geografia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Historia B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Economia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(f)</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(f)  (g)</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843088"/>
            <a:ext cx="3249612" cy="4124188"/>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de o aluno iniciar uma língua, tomando em conta as disponibilidades da escola, pode cumulativamente dar continuidade à Língua Estrangeira I como disciplina facultativa, com aceitação expressa do acréscimo de carga horária.</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FF6600"/>
                </a:solidFill>
              </a:rPr>
              <a:t>Esc. Sec Madeira Torres  </a:t>
            </a:r>
            <a:endParaRPr lang="en-GB" altLang="pt-PT" sz="1200" b="1" dirty="0" smtClean="0">
              <a:solidFill>
                <a:srgbClr val="FF6600"/>
              </a:solidFill>
            </a:endParaRPr>
          </a:p>
          <a:p>
            <a:pPr algn="ctr" eaLnBrk="1" hangingPunct="1">
              <a:spcBef>
                <a:spcPct val="0"/>
              </a:spcBef>
              <a:buFontTx/>
              <a:buNone/>
            </a:pPr>
            <a:endParaRPr lang="en-GB" altLang="pt-PT" sz="1200" b="1" dirty="0">
              <a:solidFill>
                <a:srgbClr val="FF6600"/>
              </a:solidFill>
            </a:endParaRPr>
          </a:p>
          <a:p>
            <a:pPr algn="ctr" eaLnBrk="1" hangingPunct="1">
              <a:spcBef>
                <a:spcPct val="0"/>
              </a:spcBef>
              <a:buFontTx/>
              <a:buNone/>
            </a:pPr>
            <a:r>
              <a:rPr lang="en-GB" altLang="pt-PT" sz="1200" b="1" dirty="0">
                <a:solidFill>
                  <a:srgbClr val="FF6600"/>
                </a:solidFill>
              </a:rPr>
              <a:t>Esc. Sec. </a:t>
            </a:r>
            <a:r>
              <a:rPr lang="en-GB" altLang="pt-PT" sz="1200" b="1" dirty="0" err="1">
                <a:solidFill>
                  <a:srgbClr val="FF6600"/>
                </a:solidFill>
              </a:rPr>
              <a:t>Henriques</a:t>
            </a:r>
            <a:r>
              <a:rPr lang="en-GB" altLang="pt-PT" sz="1200" b="1" dirty="0">
                <a:solidFill>
                  <a:srgbClr val="FF6600"/>
                </a:solidFill>
              </a:rPr>
              <a:t> </a:t>
            </a:r>
            <a:r>
              <a:rPr lang="en-GB" altLang="pt-PT" sz="1200" b="1" dirty="0" err="1">
                <a:solidFill>
                  <a:srgbClr val="FF6600"/>
                </a:solidFill>
              </a:rPr>
              <a:t>Nogueira</a:t>
            </a:r>
            <a:endParaRPr lang="en-GB" altLang="pt-PT" sz="1200" b="1" dirty="0">
              <a:solidFill>
                <a:srgbClr val="FF6600"/>
              </a:solidFill>
            </a:endParaRPr>
          </a:p>
        </p:txBody>
      </p:sp>
      <p:sp>
        <p:nvSpPr>
          <p:cNvPr id="13350" name="Rectangle 60"/>
          <p:cNvSpPr>
            <a:spLocks noChangeArrowheads="1"/>
          </p:cNvSpPr>
          <p:nvPr/>
        </p:nvSpPr>
        <p:spPr bwMode="auto">
          <a:xfrm>
            <a:off x="1745237" y="2132856"/>
            <a:ext cx="1509712" cy="597639"/>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198293" y="4365104"/>
            <a:ext cx="3093888" cy="168009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1745237" y="3151713"/>
            <a:ext cx="1509712" cy="73145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40988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471834">
            <a:off x="923044" y="3102536"/>
            <a:ext cx="1355767" cy="272992"/>
            <a:chOff x="585" y="1193"/>
            <a:chExt cx="1660" cy="309"/>
          </a:xfrm>
        </p:grpSpPr>
        <p:sp>
          <p:nvSpPr>
            <p:cNvPr id="16397" name="Freeform 5"/>
            <p:cNvSpPr>
              <a:spLocks/>
            </p:cNvSpPr>
            <p:nvPr/>
          </p:nvSpPr>
          <p:spPr bwMode="auto">
            <a:xfrm>
              <a:off x="585" y="1287"/>
              <a:ext cx="71" cy="138"/>
            </a:xfrm>
            <a:custGeom>
              <a:avLst/>
              <a:gdLst>
                <a:gd name="T0" fmla="*/ 0 w 124"/>
                <a:gd name="T1" fmla="*/ 1 h 276"/>
                <a:gd name="T2" fmla="*/ 1 w 124"/>
                <a:gd name="T3" fmla="*/ 0 h 276"/>
                <a:gd name="T4" fmla="*/ 1 w 124"/>
                <a:gd name="T5" fmla="*/ 0 h 276"/>
                <a:gd name="T6" fmla="*/ 1 w 124"/>
                <a:gd name="T7" fmla="*/ 1 h 276"/>
                <a:gd name="T8" fmla="*/ 1 w 124"/>
                <a:gd name="T9" fmla="*/ 1 h 276"/>
                <a:gd name="T10" fmla="*/ 1 w 124"/>
                <a:gd name="T11" fmla="*/ 1 h 276"/>
                <a:gd name="T12" fmla="*/ 1 w 124"/>
                <a:gd name="T13" fmla="*/ 1 h 276"/>
                <a:gd name="T14" fmla="*/ 0 w 124"/>
                <a:gd name="T15" fmla="*/ 1 h 276"/>
                <a:gd name="T16" fmla="*/ 0 w 124"/>
                <a:gd name="T17" fmla="*/ 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0" y="43"/>
                  </a:moveTo>
                  <a:lnTo>
                    <a:pt x="39" y="0"/>
                  </a:lnTo>
                  <a:lnTo>
                    <a:pt x="108" y="0"/>
                  </a:lnTo>
                  <a:lnTo>
                    <a:pt x="124" y="63"/>
                  </a:lnTo>
                  <a:lnTo>
                    <a:pt x="120" y="250"/>
                  </a:lnTo>
                  <a:lnTo>
                    <a:pt x="73" y="276"/>
                  </a:lnTo>
                  <a:lnTo>
                    <a:pt x="3" y="238"/>
                  </a:lnTo>
                  <a:lnTo>
                    <a:pt x="0" y="110"/>
                  </a:lnTo>
                  <a:lnTo>
                    <a:pt x="0" y="43"/>
                  </a:lnTo>
                  <a:close/>
                </a:path>
              </a:pathLst>
            </a:custGeom>
            <a:solidFill>
              <a:schemeClr val="folHlink"/>
            </a:solidFill>
            <a:ln w="9525">
              <a:solidFill>
                <a:schemeClr val="tx1"/>
              </a:solidFill>
              <a:round/>
              <a:headEnd/>
              <a:tailEnd/>
            </a:ln>
          </p:spPr>
          <p:txBody>
            <a:bodyPr/>
            <a:lstStyle/>
            <a:p>
              <a:endParaRPr lang="pt-PT"/>
            </a:p>
          </p:txBody>
        </p:sp>
        <p:sp>
          <p:nvSpPr>
            <p:cNvPr id="16398" name="Freeform 6"/>
            <p:cNvSpPr>
              <a:spLocks/>
            </p:cNvSpPr>
            <p:nvPr/>
          </p:nvSpPr>
          <p:spPr bwMode="auto">
            <a:xfrm>
              <a:off x="1028" y="1246"/>
              <a:ext cx="103" cy="198"/>
            </a:xfrm>
            <a:custGeom>
              <a:avLst/>
              <a:gdLst>
                <a:gd name="T0" fmla="*/ 1 w 179"/>
                <a:gd name="T1" fmla="*/ 1 h 396"/>
                <a:gd name="T2" fmla="*/ 1 w 179"/>
                <a:gd name="T3" fmla="*/ 1 h 396"/>
                <a:gd name="T4" fmla="*/ 1 w 179"/>
                <a:gd name="T5" fmla="*/ 0 h 396"/>
                <a:gd name="T6" fmla="*/ 1 w 179"/>
                <a:gd name="T7" fmla="*/ 1 h 396"/>
                <a:gd name="T8" fmla="*/ 1 w 179"/>
                <a:gd name="T9" fmla="*/ 1 h 396"/>
                <a:gd name="T10" fmla="*/ 1 w 179"/>
                <a:gd name="T11" fmla="*/ 1 h 396"/>
                <a:gd name="T12" fmla="*/ 1 w 179"/>
                <a:gd name="T13" fmla="*/ 1 h 396"/>
                <a:gd name="T14" fmla="*/ 0 w 179"/>
                <a:gd name="T15" fmla="*/ 1 h 396"/>
                <a:gd name="T16" fmla="*/ 1 w 179"/>
                <a:gd name="T17" fmla="*/ 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396"/>
                <a:gd name="T29" fmla="*/ 179 w 17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396">
                  <a:moveTo>
                    <a:pt x="19" y="108"/>
                  </a:moveTo>
                  <a:lnTo>
                    <a:pt x="23" y="31"/>
                  </a:lnTo>
                  <a:lnTo>
                    <a:pt x="69" y="0"/>
                  </a:lnTo>
                  <a:lnTo>
                    <a:pt x="138" y="10"/>
                  </a:lnTo>
                  <a:lnTo>
                    <a:pt x="179" y="51"/>
                  </a:lnTo>
                  <a:lnTo>
                    <a:pt x="159" y="367"/>
                  </a:lnTo>
                  <a:lnTo>
                    <a:pt x="80" y="396"/>
                  </a:lnTo>
                  <a:lnTo>
                    <a:pt x="0" y="357"/>
                  </a:lnTo>
                  <a:lnTo>
                    <a:pt x="19" y="108"/>
                  </a:lnTo>
                  <a:close/>
                </a:path>
              </a:pathLst>
            </a:custGeom>
            <a:solidFill>
              <a:schemeClr val="folHlink"/>
            </a:solidFill>
            <a:ln w="9525">
              <a:solidFill>
                <a:schemeClr val="tx1"/>
              </a:solidFill>
              <a:round/>
              <a:headEnd/>
              <a:tailEnd/>
            </a:ln>
          </p:spPr>
          <p:txBody>
            <a:bodyPr/>
            <a:lstStyle/>
            <a:p>
              <a:endParaRPr lang="pt-PT"/>
            </a:p>
          </p:txBody>
        </p:sp>
        <p:sp>
          <p:nvSpPr>
            <p:cNvPr id="16399" name="Freeform 7"/>
            <p:cNvSpPr>
              <a:spLocks/>
            </p:cNvSpPr>
            <p:nvPr/>
          </p:nvSpPr>
          <p:spPr bwMode="auto">
            <a:xfrm>
              <a:off x="1490" y="1239"/>
              <a:ext cx="93" cy="215"/>
            </a:xfrm>
            <a:custGeom>
              <a:avLst/>
              <a:gdLst>
                <a:gd name="T0" fmla="*/ 1 w 164"/>
                <a:gd name="T1" fmla="*/ 1 h 430"/>
                <a:gd name="T2" fmla="*/ 1 w 164"/>
                <a:gd name="T3" fmla="*/ 0 h 430"/>
                <a:gd name="T4" fmla="*/ 1 w 164"/>
                <a:gd name="T5" fmla="*/ 0 h 430"/>
                <a:gd name="T6" fmla="*/ 1 w 164"/>
                <a:gd name="T7" fmla="*/ 1 h 430"/>
                <a:gd name="T8" fmla="*/ 1 w 164"/>
                <a:gd name="T9" fmla="*/ 1 h 430"/>
                <a:gd name="T10" fmla="*/ 1 w 164"/>
                <a:gd name="T11" fmla="*/ 1 h 430"/>
                <a:gd name="T12" fmla="*/ 0 w 164"/>
                <a:gd name="T13" fmla="*/ 1 h 430"/>
                <a:gd name="T14" fmla="*/ 1 w 164"/>
                <a:gd name="T15" fmla="*/ 1 h 430"/>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430"/>
                <a:gd name="T26" fmla="*/ 164 w 164"/>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430">
                  <a:moveTo>
                    <a:pt x="4" y="43"/>
                  </a:moveTo>
                  <a:lnTo>
                    <a:pt x="45" y="0"/>
                  </a:lnTo>
                  <a:lnTo>
                    <a:pt x="126" y="0"/>
                  </a:lnTo>
                  <a:lnTo>
                    <a:pt x="164" y="47"/>
                  </a:lnTo>
                  <a:lnTo>
                    <a:pt x="160" y="400"/>
                  </a:lnTo>
                  <a:lnTo>
                    <a:pt x="69" y="430"/>
                  </a:lnTo>
                  <a:lnTo>
                    <a:pt x="0" y="390"/>
                  </a:lnTo>
                  <a:lnTo>
                    <a:pt x="4" y="43"/>
                  </a:lnTo>
                  <a:close/>
                </a:path>
              </a:pathLst>
            </a:custGeom>
            <a:solidFill>
              <a:schemeClr val="folHlink"/>
            </a:solidFill>
            <a:ln w="9525">
              <a:solidFill>
                <a:schemeClr val="tx1"/>
              </a:solidFill>
              <a:round/>
              <a:headEnd/>
              <a:tailEnd/>
            </a:ln>
          </p:spPr>
          <p:txBody>
            <a:bodyPr/>
            <a:lstStyle/>
            <a:p>
              <a:endParaRPr lang="pt-PT"/>
            </a:p>
          </p:txBody>
        </p:sp>
        <p:sp>
          <p:nvSpPr>
            <p:cNvPr id="16400" name="Freeform 8"/>
            <p:cNvSpPr>
              <a:spLocks/>
            </p:cNvSpPr>
            <p:nvPr/>
          </p:nvSpPr>
          <p:spPr bwMode="auto">
            <a:xfrm>
              <a:off x="2150" y="1193"/>
              <a:ext cx="95" cy="309"/>
            </a:xfrm>
            <a:custGeom>
              <a:avLst/>
              <a:gdLst>
                <a:gd name="T0" fmla="*/ 1 w 165"/>
                <a:gd name="T1" fmla="*/ 0 h 619"/>
                <a:gd name="T2" fmla="*/ 1 w 165"/>
                <a:gd name="T3" fmla="*/ 0 h 619"/>
                <a:gd name="T4" fmla="*/ 1 w 165"/>
                <a:gd name="T5" fmla="*/ 0 h 619"/>
                <a:gd name="T6" fmla="*/ 1 w 165"/>
                <a:gd name="T7" fmla="*/ 0 h 619"/>
                <a:gd name="T8" fmla="*/ 1 w 165"/>
                <a:gd name="T9" fmla="*/ 0 h 619"/>
                <a:gd name="T10" fmla="*/ 1 w 165"/>
                <a:gd name="T11" fmla="*/ 0 h 619"/>
                <a:gd name="T12" fmla="*/ 0 w 165"/>
                <a:gd name="T13" fmla="*/ 0 h 619"/>
                <a:gd name="T14" fmla="*/ 1 w 165"/>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619"/>
                <a:gd name="T26" fmla="*/ 165 w 16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619">
                  <a:moveTo>
                    <a:pt x="11" y="46"/>
                  </a:moveTo>
                  <a:lnTo>
                    <a:pt x="57" y="0"/>
                  </a:lnTo>
                  <a:lnTo>
                    <a:pt x="138" y="0"/>
                  </a:lnTo>
                  <a:lnTo>
                    <a:pt x="165" y="77"/>
                  </a:lnTo>
                  <a:lnTo>
                    <a:pt x="150" y="562"/>
                  </a:lnTo>
                  <a:lnTo>
                    <a:pt x="84" y="619"/>
                  </a:lnTo>
                  <a:lnTo>
                    <a:pt x="0" y="552"/>
                  </a:lnTo>
                  <a:lnTo>
                    <a:pt x="11" y="46"/>
                  </a:lnTo>
                  <a:close/>
                </a:path>
              </a:pathLst>
            </a:custGeom>
            <a:solidFill>
              <a:schemeClr val="folHlink"/>
            </a:solidFill>
            <a:ln w="9525">
              <a:solidFill>
                <a:schemeClr val="tx1"/>
              </a:solidFill>
              <a:round/>
              <a:headEnd/>
              <a:tailEnd/>
            </a:ln>
          </p:spPr>
          <p:txBody>
            <a:bodyPr/>
            <a:lstStyle/>
            <a:p>
              <a:endParaRPr lang="pt-PT"/>
            </a:p>
          </p:txBody>
        </p:sp>
        <p:sp>
          <p:nvSpPr>
            <p:cNvPr id="16401" name="Freeform 9"/>
            <p:cNvSpPr>
              <a:spLocks/>
            </p:cNvSpPr>
            <p:nvPr/>
          </p:nvSpPr>
          <p:spPr bwMode="auto">
            <a:xfrm>
              <a:off x="651" y="1293"/>
              <a:ext cx="390" cy="120"/>
            </a:xfrm>
            <a:custGeom>
              <a:avLst/>
              <a:gdLst>
                <a:gd name="T0" fmla="*/ 0 w 680"/>
                <a:gd name="T1" fmla="*/ 1 h 239"/>
                <a:gd name="T2" fmla="*/ 1 w 680"/>
                <a:gd name="T3" fmla="*/ 0 h 239"/>
                <a:gd name="T4" fmla="*/ 1 w 680"/>
                <a:gd name="T5" fmla="*/ 1 h 239"/>
                <a:gd name="T6" fmla="*/ 0 w 680"/>
                <a:gd name="T7" fmla="*/ 1 h 239"/>
                <a:gd name="T8" fmla="*/ 0 w 680"/>
                <a:gd name="T9" fmla="*/ 1 h 239"/>
                <a:gd name="T10" fmla="*/ 0 60000 65536"/>
                <a:gd name="T11" fmla="*/ 0 60000 65536"/>
                <a:gd name="T12" fmla="*/ 0 60000 65536"/>
                <a:gd name="T13" fmla="*/ 0 60000 65536"/>
                <a:gd name="T14" fmla="*/ 0 60000 65536"/>
                <a:gd name="T15" fmla="*/ 0 w 680"/>
                <a:gd name="T16" fmla="*/ 0 h 239"/>
                <a:gd name="T17" fmla="*/ 680 w 680"/>
                <a:gd name="T18" fmla="*/ 239 h 239"/>
              </a:gdLst>
              <a:ahLst/>
              <a:cxnLst>
                <a:cxn ang="T10">
                  <a:pos x="T0" y="T1"/>
                </a:cxn>
                <a:cxn ang="T11">
                  <a:pos x="T2" y="T3"/>
                </a:cxn>
                <a:cxn ang="T12">
                  <a:pos x="T4" y="T5"/>
                </a:cxn>
                <a:cxn ang="T13">
                  <a:pos x="T6" y="T7"/>
                </a:cxn>
                <a:cxn ang="T14">
                  <a:pos x="T8" y="T9"/>
                </a:cxn>
              </a:cxnLst>
              <a:rect l="T15" t="T16" r="T17" b="T18"/>
              <a:pathLst>
                <a:path w="680" h="239">
                  <a:moveTo>
                    <a:pt x="0" y="34"/>
                  </a:moveTo>
                  <a:lnTo>
                    <a:pt x="680" y="0"/>
                  </a:lnTo>
                  <a:lnTo>
                    <a:pt x="670" y="239"/>
                  </a:lnTo>
                  <a:lnTo>
                    <a:pt x="0" y="239"/>
                  </a:lnTo>
                  <a:lnTo>
                    <a:pt x="0" y="34"/>
                  </a:lnTo>
                  <a:close/>
                </a:path>
              </a:pathLst>
            </a:custGeom>
            <a:solidFill>
              <a:srgbClr val="00FF00"/>
            </a:solidFill>
            <a:ln w="28575">
              <a:solidFill>
                <a:schemeClr val="tx1"/>
              </a:solidFill>
              <a:round/>
              <a:headEnd/>
              <a:tailEnd/>
            </a:ln>
          </p:spPr>
          <p:txBody>
            <a:bodyPr/>
            <a:lstStyle/>
            <a:p>
              <a:endParaRPr lang="pt-PT"/>
            </a:p>
          </p:txBody>
        </p:sp>
        <p:sp>
          <p:nvSpPr>
            <p:cNvPr id="16402" name="Freeform 10"/>
            <p:cNvSpPr>
              <a:spLocks/>
            </p:cNvSpPr>
            <p:nvPr/>
          </p:nvSpPr>
          <p:spPr bwMode="auto">
            <a:xfrm>
              <a:off x="1117" y="1267"/>
              <a:ext cx="381" cy="163"/>
            </a:xfrm>
            <a:custGeom>
              <a:avLst/>
              <a:gdLst>
                <a:gd name="T0" fmla="*/ 1 w 663"/>
                <a:gd name="T1" fmla="*/ 0 h 327"/>
                <a:gd name="T2" fmla="*/ 1 w 663"/>
                <a:gd name="T3" fmla="*/ 0 h 327"/>
                <a:gd name="T4" fmla="*/ 1 w 663"/>
                <a:gd name="T5" fmla="*/ 0 h 327"/>
                <a:gd name="T6" fmla="*/ 0 w 663"/>
                <a:gd name="T7" fmla="*/ 0 h 327"/>
                <a:gd name="T8" fmla="*/ 1 w 663"/>
                <a:gd name="T9" fmla="*/ 0 h 327"/>
                <a:gd name="T10" fmla="*/ 0 60000 65536"/>
                <a:gd name="T11" fmla="*/ 0 60000 65536"/>
                <a:gd name="T12" fmla="*/ 0 60000 65536"/>
                <a:gd name="T13" fmla="*/ 0 60000 65536"/>
                <a:gd name="T14" fmla="*/ 0 60000 65536"/>
                <a:gd name="T15" fmla="*/ 0 w 663"/>
                <a:gd name="T16" fmla="*/ 0 h 327"/>
                <a:gd name="T17" fmla="*/ 663 w 663"/>
                <a:gd name="T18" fmla="*/ 327 h 327"/>
              </a:gdLst>
              <a:ahLst/>
              <a:cxnLst>
                <a:cxn ang="T10">
                  <a:pos x="T0" y="T1"/>
                </a:cxn>
                <a:cxn ang="T11">
                  <a:pos x="T2" y="T3"/>
                </a:cxn>
                <a:cxn ang="T12">
                  <a:pos x="T4" y="T5"/>
                </a:cxn>
                <a:cxn ang="T13">
                  <a:pos x="T6" y="T7"/>
                </a:cxn>
                <a:cxn ang="T14">
                  <a:pos x="T8" y="T9"/>
                </a:cxn>
              </a:cxnLst>
              <a:rect l="T15" t="T16" r="T17" b="T18"/>
              <a:pathLst>
                <a:path w="663" h="327">
                  <a:moveTo>
                    <a:pt x="28" y="30"/>
                  </a:moveTo>
                  <a:lnTo>
                    <a:pt x="663" y="0"/>
                  </a:lnTo>
                  <a:lnTo>
                    <a:pt x="653" y="327"/>
                  </a:lnTo>
                  <a:lnTo>
                    <a:pt x="0" y="316"/>
                  </a:lnTo>
                  <a:lnTo>
                    <a:pt x="28" y="30"/>
                  </a:lnTo>
                  <a:close/>
                </a:path>
              </a:pathLst>
            </a:custGeom>
            <a:solidFill>
              <a:srgbClr val="00FF00"/>
            </a:solidFill>
            <a:ln w="28575">
              <a:solidFill>
                <a:schemeClr val="tx1"/>
              </a:solidFill>
              <a:round/>
              <a:headEnd/>
              <a:tailEnd/>
            </a:ln>
          </p:spPr>
          <p:txBody>
            <a:bodyPr/>
            <a:lstStyle/>
            <a:p>
              <a:endParaRPr lang="pt-PT"/>
            </a:p>
          </p:txBody>
        </p:sp>
        <p:sp>
          <p:nvSpPr>
            <p:cNvPr id="16403" name="Freeform 11"/>
            <p:cNvSpPr>
              <a:spLocks/>
            </p:cNvSpPr>
            <p:nvPr/>
          </p:nvSpPr>
          <p:spPr bwMode="auto">
            <a:xfrm>
              <a:off x="1578" y="1218"/>
              <a:ext cx="581" cy="263"/>
            </a:xfrm>
            <a:custGeom>
              <a:avLst/>
              <a:gdLst>
                <a:gd name="T0" fmla="*/ 1 w 1009"/>
                <a:gd name="T1" fmla="*/ 1 h 524"/>
                <a:gd name="T2" fmla="*/ 1 w 1009"/>
                <a:gd name="T3" fmla="*/ 0 h 524"/>
                <a:gd name="T4" fmla="*/ 1 w 1009"/>
                <a:gd name="T5" fmla="*/ 1 h 524"/>
                <a:gd name="T6" fmla="*/ 0 w 1009"/>
                <a:gd name="T7" fmla="*/ 1 h 524"/>
                <a:gd name="T8" fmla="*/ 1 w 1009"/>
                <a:gd name="T9" fmla="*/ 1 h 524"/>
                <a:gd name="T10" fmla="*/ 0 60000 65536"/>
                <a:gd name="T11" fmla="*/ 0 60000 65536"/>
                <a:gd name="T12" fmla="*/ 0 60000 65536"/>
                <a:gd name="T13" fmla="*/ 0 60000 65536"/>
                <a:gd name="T14" fmla="*/ 0 60000 65536"/>
                <a:gd name="T15" fmla="*/ 0 w 1009"/>
                <a:gd name="T16" fmla="*/ 0 h 524"/>
                <a:gd name="T17" fmla="*/ 1009 w 1009"/>
                <a:gd name="T18" fmla="*/ 524 h 524"/>
              </a:gdLst>
              <a:ahLst/>
              <a:cxnLst>
                <a:cxn ang="T10">
                  <a:pos x="T0" y="T1"/>
                </a:cxn>
                <a:cxn ang="T11">
                  <a:pos x="T2" y="T3"/>
                </a:cxn>
                <a:cxn ang="T12">
                  <a:pos x="T4" y="T5"/>
                </a:cxn>
                <a:cxn ang="T13">
                  <a:pos x="T6" y="T7"/>
                </a:cxn>
                <a:cxn ang="T14">
                  <a:pos x="T8" y="T9"/>
                </a:cxn>
              </a:cxnLst>
              <a:rect l="T15" t="T16" r="T17" b="T18"/>
              <a:pathLst>
                <a:path w="1009" h="524">
                  <a:moveTo>
                    <a:pt x="14" y="78"/>
                  </a:moveTo>
                  <a:lnTo>
                    <a:pt x="1009" y="0"/>
                  </a:lnTo>
                  <a:lnTo>
                    <a:pt x="992" y="524"/>
                  </a:lnTo>
                  <a:lnTo>
                    <a:pt x="0" y="431"/>
                  </a:lnTo>
                  <a:lnTo>
                    <a:pt x="14" y="78"/>
                  </a:lnTo>
                  <a:close/>
                </a:path>
              </a:pathLst>
            </a:custGeom>
            <a:solidFill>
              <a:srgbClr val="00FF00"/>
            </a:solidFill>
            <a:ln w="28575">
              <a:solidFill>
                <a:schemeClr val="tx1"/>
              </a:solidFill>
              <a:round/>
              <a:headEnd/>
              <a:tailEnd/>
            </a:ln>
          </p:spPr>
          <p:txBody>
            <a:bodyPr/>
            <a:lstStyle/>
            <a:p>
              <a:endParaRPr lang="pt-PT"/>
            </a:p>
          </p:txBody>
        </p:sp>
      </p:grpSp>
      <p:sp>
        <p:nvSpPr>
          <p:cNvPr id="217100" name="WordArt 12"/>
          <p:cNvSpPr>
            <a:spLocks noChangeArrowheads="1" noChangeShapeType="1" noTextEdit="1"/>
          </p:cNvSpPr>
          <p:nvPr/>
        </p:nvSpPr>
        <p:spPr bwMode="auto">
          <a:xfrm>
            <a:off x="1401763" y="908050"/>
            <a:ext cx="6842125" cy="1031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pt-PT" sz="3200" kern="10">
                <a:solidFill>
                  <a:srgbClr val="FF6600"/>
                </a:solidFill>
                <a:latin typeface="Arial Black"/>
              </a:rPr>
              <a:t>CURSO CIENTÍFICO-HUMANÍSTICO DE CIÊNCIAS SOCIOECONÓMICAS</a:t>
            </a:r>
          </a:p>
        </p:txBody>
      </p:sp>
      <p:grpSp>
        <p:nvGrpSpPr>
          <p:cNvPr id="3" name="Group 13"/>
          <p:cNvGrpSpPr>
            <a:grpSpLocks/>
          </p:cNvGrpSpPr>
          <p:nvPr/>
        </p:nvGrpSpPr>
        <p:grpSpPr bwMode="auto">
          <a:xfrm>
            <a:off x="390213" y="2872857"/>
            <a:ext cx="934593" cy="3396076"/>
            <a:chOff x="286" y="945"/>
            <a:chExt cx="862" cy="1488"/>
          </a:xfrm>
        </p:grpSpPr>
        <p:sp>
          <p:nvSpPr>
            <p:cNvPr id="16391" name="Freeform 14"/>
            <p:cNvSpPr>
              <a:spLocks/>
            </p:cNvSpPr>
            <p:nvPr/>
          </p:nvSpPr>
          <p:spPr bwMode="auto">
            <a:xfrm>
              <a:off x="286" y="945"/>
              <a:ext cx="336" cy="309"/>
            </a:xfrm>
            <a:custGeom>
              <a:avLst/>
              <a:gdLst>
                <a:gd name="T0" fmla="*/ 1 w 672"/>
                <a:gd name="T1" fmla="*/ 0 h 619"/>
                <a:gd name="T2" fmla="*/ 1 w 672"/>
                <a:gd name="T3" fmla="*/ 0 h 619"/>
                <a:gd name="T4" fmla="*/ 1 w 672"/>
                <a:gd name="T5" fmla="*/ 0 h 619"/>
                <a:gd name="T6" fmla="*/ 1 w 672"/>
                <a:gd name="T7" fmla="*/ 0 h 619"/>
                <a:gd name="T8" fmla="*/ 1 w 672"/>
                <a:gd name="T9" fmla="*/ 0 h 619"/>
                <a:gd name="T10" fmla="*/ 1 w 672"/>
                <a:gd name="T11" fmla="*/ 0 h 619"/>
                <a:gd name="T12" fmla="*/ 1 w 672"/>
                <a:gd name="T13" fmla="*/ 0 h 619"/>
                <a:gd name="T14" fmla="*/ 1 w 672"/>
                <a:gd name="T15" fmla="*/ 0 h 619"/>
                <a:gd name="T16" fmla="*/ 1 w 672"/>
                <a:gd name="T17" fmla="*/ 0 h 619"/>
                <a:gd name="T18" fmla="*/ 1 w 672"/>
                <a:gd name="T19" fmla="*/ 0 h 619"/>
                <a:gd name="T20" fmla="*/ 1 w 672"/>
                <a:gd name="T21" fmla="*/ 0 h 619"/>
                <a:gd name="T22" fmla="*/ 0 w 672"/>
                <a:gd name="T23" fmla="*/ 0 h 619"/>
                <a:gd name="T24" fmla="*/ 0 w 672"/>
                <a:gd name="T25" fmla="*/ 0 h 619"/>
                <a:gd name="T26" fmla="*/ 1 w 672"/>
                <a:gd name="T27" fmla="*/ 0 h 619"/>
                <a:gd name="T28" fmla="*/ 1 w 672"/>
                <a:gd name="T29" fmla="*/ 0 h 619"/>
                <a:gd name="T30" fmla="*/ 1 w 672"/>
                <a:gd name="T31" fmla="*/ 0 h 619"/>
                <a:gd name="T32" fmla="*/ 1 w 672"/>
                <a:gd name="T33" fmla="*/ 0 h 619"/>
                <a:gd name="T34" fmla="*/ 1 w 672"/>
                <a:gd name="T35" fmla="*/ 0 h 619"/>
                <a:gd name="T36" fmla="*/ 1 w 672"/>
                <a:gd name="T37" fmla="*/ 0 h 619"/>
                <a:gd name="T38" fmla="*/ 1 w 672"/>
                <a:gd name="T39" fmla="*/ 0 h 619"/>
                <a:gd name="T40" fmla="*/ 1 w 672"/>
                <a:gd name="T41" fmla="*/ 0 h 619"/>
                <a:gd name="T42" fmla="*/ 1 w 672"/>
                <a:gd name="T43" fmla="*/ 0 h 619"/>
                <a:gd name="T44" fmla="*/ 1 w 672"/>
                <a:gd name="T45" fmla="*/ 0 h 619"/>
                <a:gd name="T46" fmla="*/ 1 w 672"/>
                <a:gd name="T47" fmla="*/ 0 h 619"/>
                <a:gd name="T48" fmla="*/ 1 w 672"/>
                <a:gd name="T49" fmla="*/ 0 h 619"/>
                <a:gd name="T50" fmla="*/ 1 w 672"/>
                <a:gd name="T51" fmla="*/ 0 h 619"/>
                <a:gd name="T52" fmla="*/ 1 w 672"/>
                <a:gd name="T53" fmla="*/ 0 h 619"/>
                <a:gd name="T54" fmla="*/ 1 w 672"/>
                <a:gd name="T55" fmla="*/ 0 h 619"/>
                <a:gd name="T56" fmla="*/ 1 w 672"/>
                <a:gd name="T57" fmla="*/ 0 h 619"/>
                <a:gd name="T58" fmla="*/ 1 w 672"/>
                <a:gd name="T59" fmla="*/ 0 h 619"/>
                <a:gd name="T60" fmla="*/ 1 w 672"/>
                <a:gd name="T61" fmla="*/ 0 h 619"/>
                <a:gd name="T62" fmla="*/ 1 w 672"/>
                <a:gd name="T63" fmla="*/ 0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2"/>
                <a:gd name="T97" fmla="*/ 0 h 619"/>
                <a:gd name="T98" fmla="*/ 672 w 672"/>
                <a:gd name="T99" fmla="*/ 619 h 6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2" h="619">
                  <a:moveTo>
                    <a:pt x="458" y="312"/>
                  </a:moveTo>
                  <a:lnTo>
                    <a:pt x="428" y="237"/>
                  </a:lnTo>
                  <a:lnTo>
                    <a:pt x="396" y="164"/>
                  </a:lnTo>
                  <a:lnTo>
                    <a:pt x="353" y="85"/>
                  </a:lnTo>
                  <a:lnTo>
                    <a:pt x="312" y="36"/>
                  </a:lnTo>
                  <a:lnTo>
                    <a:pt x="268" y="10"/>
                  </a:lnTo>
                  <a:lnTo>
                    <a:pt x="213" y="0"/>
                  </a:lnTo>
                  <a:lnTo>
                    <a:pt x="152" y="0"/>
                  </a:lnTo>
                  <a:lnTo>
                    <a:pt x="99" y="14"/>
                  </a:lnTo>
                  <a:lnTo>
                    <a:pt x="53" y="57"/>
                  </a:lnTo>
                  <a:lnTo>
                    <a:pt x="22" y="116"/>
                  </a:lnTo>
                  <a:lnTo>
                    <a:pt x="0" y="181"/>
                  </a:lnTo>
                  <a:lnTo>
                    <a:pt x="0" y="254"/>
                  </a:lnTo>
                  <a:lnTo>
                    <a:pt x="22" y="353"/>
                  </a:lnTo>
                  <a:lnTo>
                    <a:pt x="63" y="446"/>
                  </a:lnTo>
                  <a:lnTo>
                    <a:pt x="107" y="509"/>
                  </a:lnTo>
                  <a:lnTo>
                    <a:pt x="164" y="562"/>
                  </a:lnTo>
                  <a:lnTo>
                    <a:pt x="237" y="609"/>
                  </a:lnTo>
                  <a:lnTo>
                    <a:pt x="308" y="619"/>
                  </a:lnTo>
                  <a:lnTo>
                    <a:pt x="361" y="619"/>
                  </a:lnTo>
                  <a:lnTo>
                    <a:pt x="404" y="605"/>
                  </a:lnTo>
                  <a:lnTo>
                    <a:pt x="428" y="574"/>
                  </a:lnTo>
                  <a:lnTo>
                    <a:pt x="459" y="530"/>
                  </a:lnTo>
                  <a:lnTo>
                    <a:pt x="471" y="455"/>
                  </a:lnTo>
                  <a:lnTo>
                    <a:pt x="477" y="396"/>
                  </a:lnTo>
                  <a:lnTo>
                    <a:pt x="552" y="436"/>
                  </a:lnTo>
                  <a:lnTo>
                    <a:pt x="647" y="455"/>
                  </a:lnTo>
                  <a:lnTo>
                    <a:pt x="672" y="424"/>
                  </a:lnTo>
                  <a:lnTo>
                    <a:pt x="669" y="383"/>
                  </a:lnTo>
                  <a:lnTo>
                    <a:pt x="588" y="353"/>
                  </a:lnTo>
                  <a:lnTo>
                    <a:pt x="503" y="339"/>
                  </a:lnTo>
                  <a:lnTo>
                    <a:pt x="458" y="312"/>
                  </a:lnTo>
                  <a:close/>
                </a:path>
              </a:pathLst>
            </a:custGeom>
            <a:solidFill>
              <a:srgbClr val="FF6600"/>
            </a:solidFill>
            <a:ln w="38100">
              <a:solidFill>
                <a:srgbClr val="000000"/>
              </a:solidFill>
              <a:round/>
              <a:headEnd/>
              <a:tailEnd/>
            </a:ln>
          </p:spPr>
          <p:txBody>
            <a:bodyPr/>
            <a:lstStyle/>
            <a:p>
              <a:endParaRPr lang="pt-PT"/>
            </a:p>
          </p:txBody>
        </p:sp>
        <p:sp>
          <p:nvSpPr>
            <p:cNvPr id="16392" name="Freeform 15"/>
            <p:cNvSpPr>
              <a:spLocks/>
            </p:cNvSpPr>
            <p:nvPr/>
          </p:nvSpPr>
          <p:spPr bwMode="auto">
            <a:xfrm>
              <a:off x="380" y="1292"/>
              <a:ext cx="294" cy="520"/>
            </a:xfrm>
            <a:custGeom>
              <a:avLst/>
              <a:gdLst>
                <a:gd name="T0" fmla="*/ 0 w 590"/>
                <a:gd name="T1" fmla="*/ 1 h 1039"/>
                <a:gd name="T2" fmla="*/ 0 w 590"/>
                <a:gd name="T3" fmla="*/ 0 h 1039"/>
                <a:gd name="T4" fmla="*/ 0 w 590"/>
                <a:gd name="T5" fmla="*/ 1 h 1039"/>
                <a:gd name="T6" fmla="*/ 0 w 590"/>
                <a:gd name="T7" fmla="*/ 1 h 1039"/>
                <a:gd name="T8" fmla="*/ 0 w 590"/>
                <a:gd name="T9" fmla="*/ 1 h 1039"/>
                <a:gd name="T10" fmla="*/ 0 w 590"/>
                <a:gd name="T11" fmla="*/ 1 h 1039"/>
                <a:gd name="T12" fmla="*/ 0 w 590"/>
                <a:gd name="T13" fmla="*/ 1 h 1039"/>
                <a:gd name="T14" fmla="*/ 0 w 590"/>
                <a:gd name="T15" fmla="*/ 1 h 1039"/>
                <a:gd name="T16" fmla="*/ 0 w 590"/>
                <a:gd name="T17" fmla="*/ 1 h 1039"/>
                <a:gd name="T18" fmla="*/ 0 w 590"/>
                <a:gd name="T19" fmla="*/ 1 h 1039"/>
                <a:gd name="T20" fmla="*/ 0 w 590"/>
                <a:gd name="T21" fmla="*/ 1 h 1039"/>
                <a:gd name="T22" fmla="*/ 0 w 590"/>
                <a:gd name="T23" fmla="*/ 1 h 1039"/>
                <a:gd name="T24" fmla="*/ 0 w 590"/>
                <a:gd name="T25" fmla="*/ 1 h 1039"/>
                <a:gd name="T26" fmla="*/ 0 w 590"/>
                <a:gd name="T27" fmla="*/ 1 h 1039"/>
                <a:gd name="T28" fmla="*/ 0 w 590"/>
                <a:gd name="T29" fmla="*/ 1 h 1039"/>
                <a:gd name="T30" fmla="*/ 0 w 590"/>
                <a:gd name="T31" fmla="*/ 1 h 1039"/>
                <a:gd name="T32" fmla="*/ 0 w 590"/>
                <a:gd name="T33" fmla="*/ 1 h 1039"/>
                <a:gd name="T34" fmla="*/ 0 w 590"/>
                <a:gd name="T35" fmla="*/ 1 h 1039"/>
                <a:gd name="T36" fmla="*/ 0 w 590"/>
                <a:gd name="T37" fmla="*/ 1 h 1039"/>
                <a:gd name="T38" fmla="*/ 0 w 590"/>
                <a:gd name="T39" fmla="*/ 1 h 1039"/>
                <a:gd name="T40" fmla="*/ 0 w 590"/>
                <a:gd name="T41" fmla="*/ 1 h 1039"/>
                <a:gd name="T42" fmla="*/ 0 w 590"/>
                <a:gd name="T43" fmla="*/ 1 h 1039"/>
                <a:gd name="T44" fmla="*/ 0 w 590"/>
                <a:gd name="T45" fmla="*/ 1 h 1039"/>
                <a:gd name="T46" fmla="*/ 0 w 590"/>
                <a:gd name="T47" fmla="*/ 1 h 1039"/>
                <a:gd name="T48" fmla="*/ 0 w 590"/>
                <a:gd name="T49" fmla="*/ 1 h 1039"/>
                <a:gd name="T50" fmla="*/ 0 w 590"/>
                <a:gd name="T51" fmla="*/ 1 h 1039"/>
                <a:gd name="T52" fmla="*/ 0 w 590"/>
                <a:gd name="T53" fmla="*/ 1 h 1039"/>
                <a:gd name="T54" fmla="*/ 0 w 590"/>
                <a:gd name="T55" fmla="*/ 1 h 1039"/>
                <a:gd name="T56" fmla="*/ 0 w 590"/>
                <a:gd name="T57" fmla="*/ 1 h 1039"/>
                <a:gd name="T58" fmla="*/ 0 w 590"/>
                <a:gd name="T59" fmla="*/ 1 h 1039"/>
                <a:gd name="T60" fmla="*/ 0 w 590"/>
                <a:gd name="T61" fmla="*/ 1 h 1039"/>
                <a:gd name="T62" fmla="*/ 0 w 590"/>
                <a:gd name="T63" fmla="*/ 1 h 1039"/>
                <a:gd name="T64" fmla="*/ 0 w 590"/>
                <a:gd name="T65" fmla="*/ 1 h 1039"/>
                <a:gd name="T66" fmla="*/ 0 w 590"/>
                <a:gd name="T67" fmla="*/ 1 h 1039"/>
                <a:gd name="T68" fmla="*/ 0 w 590"/>
                <a:gd name="T69" fmla="*/ 1 h 1039"/>
                <a:gd name="T70" fmla="*/ 0 w 590"/>
                <a:gd name="T71" fmla="*/ 1 h 10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0"/>
                <a:gd name="T109" fmla="*/ 0 h 1039"/>
                <a:gd name="T110" fmla="*/ 590 w 590"/>
                <a:gd name="T111" fmla="*/ 1039 h 10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0" h="1039">
                  <a:moveTo>
                    <a:pt x="121" y="22"/>
                  </a:moveTo>
                  <a:lnTo>
                    <a:pt x="217" y="0"/>
                  </a:lnTo>
                  <a:lnTo>
                    <a:pt x="292" y="8"/>
                  </a:lnTo>
                  <a:lnTo>
                    <a:pt x="334" y="28"/>
                  </a:lnTo>
                  <a:lnTo>
                    <a:pt x="409" y="91"/>
                  </a:lnTo>
                  <a:lnTo>
                    <a:pt x="458" y="166"/>
                  </a:lnTo>
                  <a:lnTo>
                    <a:pt x="493" y="239"/>
                  </a:lnTo>
                  <a:lnTo>
                    <a:pt x="533" y="337"/>
                  </a:lnTo>
                  <a:lnTo>
                    <a:pt x="568" y="442"/>
                  </a:lnTo>
                  <a:lnTo>
                    <a:pt x="590" y="576"/>
                  </a:lnTo>
                  <a:lnTo>
                    <a:pt x="586" y="670"/>
                  </a:lnTo>
                  <a:lnTo>
                    <a:pt x="576" y="769"/>
                  </a:lnTo>
                  <a:lnTo>
                    <a:pt x="547" y="850"/>
                  </a:lnTo>
                  <a:lnTo>
                    <a:pt x="515" y="913"/>
                  </a:lnTo>
                  <a:lnTo>
                    <a:pt x="458" y="972"/>
                  </a:lnTo>
                  <a:lnTo>
                    <a:pt x="385" y="1015"/>
                  </a:lnTo>
                  <a:lnTo>
                    <a:pt x="302" y="1035"/>
                  </a:lnTo>
                  <a:lnTo>
                    <a:pt x="217" y="1039"/>
                  </a:lnTo>
                  <a:lnTo>
                    <a:pt x="138" y="1017"/>
                  </a:lnTo>
                  <a:lnTo>
                    <a:pt x="97" y="986"/>
                  </a:lnTo>
                  <a:lnTo>
                    <a:pt x="54" y="934"/>
                  </a:lnTo>
                  <a:lnTo>
                    <a:pt x="36" y="871"/>
                  </a:lnTo>
                  <a:lnTo>
                    <a:pt x="32" y="804"/>
                  </a:lnTo>
                  <a:lnTo>
                    <a:pt x="36" y="727"/>
                  </a:lnTo>
                  <a:lnTo>
                    <a:pt x="75" y="662"/>
                  </a:lnTo>
                  <a:lnTo>
                    <a:pt x="117" y="589"/>
                  </a:lnTo>
                  <a:lnTo>
                    <a:pt x="138" y="544"/>
                  </a:lnTo>
                  <a:lnTo>
                    <a:pt x="129" y="473"/>
                  </a:lnTo>
                  <a:lnTo>
                    <a:pt x="99" y="422"/>
                  </a:lnTo>
                  <a:lnTo>
                    <a:pt x="58" y="369"/>
                  </a:lnTo>
                  <a:lnTo>
                    <a:pt x="14" y="296"/>
                  </a:lnTo>
                  <a:lnTo>
                    <a:pt x="0" y="221"/>
                  </a:lnTo>
                  <a:lnTo>
                    <a:pt x="10" y="148"/>
                  </a:lnTo>
                  <a:lnTo>
                    <a:pt x="36" y="91"/>
                  </a:lnTo>
                  <a:lnTo>
                    <a:pt x="75" y="53"/>
                  </a:lnTo>
                  <a:lnTo>
                    <a:pt x="121" y="22"/>
                  </a:lnTo>
                  <a:close/>
                </a:path>
              </a:pathLst>
            </a:custGeom>
            <a:solidFill>
              <a:srgbClr val="FF6600"/>
            </a:solidFill>
            <a:ln w="38100">
              <a:solidFill>
                <a:srgbClr val="000000"/>
              </a:solidFill>
              <a:round/>
              <a:headEnd/>
              <a:tailEnd/>
            </a:ln>
          </p:spPr>
          <p:txBody>
            <a:bodyPr/>
            <a:lstStyle/>
            <a:p>
              <a:endParaRPr lang="pt-PT"/>
            </a:p>
          </p:txBody>
        </p:sp>
        <p:sp>
          <p:nvSpPr>
            <p:cNvPr id="16393" name="Freeform 16"/>
            <p:cNvSpPr>
              <a:spLocks/>
            </p:cNvSpPr>
            <p:nvPr/>
          </p:nvSpPr>
          <p:spPr bwMode="auto">
            <a:xfrm>
              <a:off x="443" y="1058"/>
              <a:ext cx="705" cy="366"/>
            </a:xfrm>
            <a:custGeom>
              <a:avLst/>
              <a:gdLst>
                <a:gd name="T0" fmla="*/ 1 w 1409"/>
                <a:gd name="T1" fmla="*/ 1 h 731"/>
                <a:gd name="T2" fmla="*/ 1 w 1409"/>
                <a:gd name="T3" fmla="*/ 1 h 731"/>
                <a:gd name="T4" fmla="*/ 0 w 1409"/>
                <a:gd name="T5" fmla="*/ 1 h 731"/>
                <a:gd name="T6" fmla="*/ 1 w 1409"/>
                <a:gd name="T7" fmla="*/ 1 h 731"/>
                <a:gd name="T8" fmla="*/ 1 w 1409"/>
                <a:gd name="T9" fmla="*/ 1 h 731"/>
                <a:gd name="T10" fmla="*/ 1 w 1409"/>
                <a:gd name="T11" fmla="*/ 1 h 731"/>
                <a:gd name="T12" fmla="*/ 1 w 1409"/>
                <a:gd name="T13" fmla="*/ 1 h 731"/>
                <a:gd name="T14" fmla="*/ 1 w 1409"/>
                <a:gd name="T15" fmla="*/ 1 h 731"/>
                <a:gd name="T16" fmla="*/ 1 w 1409"/>
                <a:gd name="T17" fmla="*/ 1 h 731"/>
                <a:gd name="T18" fmla="*/ 1 w 1409"/>
                <a:gd name="T19" fmla="*/ 1 h 731"/>
                <a:gd name="T20" fmla="*/ 1 w 1409"/>
                <a:gd name="T21" fmla="*/ 1 h 731"/>
                <a:gd name="T22" fmla="*/ 1 w 1409"/>
                <a:gd name="T23" fmla="*/ 1 h 731"/>
                <a:gd name="T24" fmla="*/ 1 w 1409"/>
                <a:gd name="T25" fmla="*/ 1 h 731"/>
                <a:gd name="T26" fmla="*/ 1 w 1409"/>
                <a:gd name="T27" fmla="*/ 1 h 731"/>
                <a:gd name="T28" fmla="*/ 1 w 1409"/>
                <a:gd name="T29" fmla="*/ 1 h 731"/>
                <a:gd name="T30" fmla="*/ 1 w 1409"/>
                <a:gd name="T31" fmla="*/ 1 h 731"/>
                <a:gd name="T32" fmla="*/ 1 w 1409"/>
                <a:gd name="T33" fmla="*/ 1 h 731"/>
                <a:gd name="T34" fmla="*/ 1 w 1409"/>
                <a:gd name="T35" fmla="*/ 1 h 731"/>
                <a:gd name="T36" fmla="*/ 1 w 1409"/>
                <a:gd name="T37" fmla="*/ 1 h 731"/>
                <a:gd name="T38" fmla="*/ 1 w 1409"/>
                <a:gd name="T39" fmla="*/ 1 h 731"/>
                <a:gd name="T40" fmla="*/ 1 w 1409"/>
                <a:gd name="T41" fmla="*/ 1 h 731"/>
                <a:gd name="T42" fmla="*/ 1 w 1409"/>
                <a:gd name="T43" fmla="*/ 1 h 731"/>
                <a:gd name="T44" fmla="*/ 1 w 1409"/>
                <a:gd name="T45" fmla="*/ 1 h 731"/>
                <a:gd name="T46" fmla="*/ 1 w 1409"/>
                <a:gd name="T47" fmla="*/ 1 h 731"/>
                <a:gd name="T48" fmla="*/ 1 w 1409"/>
                <a:gd name="T49" fmla="*/ 0 h 731"/>
                <a:gd name="T50" fmla="*/ 1 w 1409"/>
                <a:gd name="T51" fmla="*/ 1 h 731"/>
                <a:gd name="T52" fmla="*/ 1 w 1409"/>
                <a:gd name="T53" fmla="*/ 1 h 731"/>
                <a:gd name="T54" fmla="*/ 1 w 1409"/>
                <a:gd name="T55" fmla="*/ 1 h 731"/>
                <a:gd name="T56" fmla="*/ 1 w 1409"/>
                <a:gd name="T57" fmla="*/ 1 h 731"/>
                <a:gd name="T58" fmla="*/ 1 w 1409"/>
                <a:gd name="T59" fmla="*/ 1 h 731"/>
                <a:gd name="T60" fmla="*/ 1 w 1409"/>
                <a:gd name="T61" fmla="*/ 1 h 731"/>
                <a:gd name="T62" fmla="*/ 1 w 1409"/>
                <a:gd name="T63" fmla="*/ 1 h 731"/>
                <a:gd name="T64" fmla="*/ 1 w 1409"/>
                <a:gd name="T65" fmla="*/ 1 h 731"/>
                <a:gd name="T66" fmla="*/ 1 w 1409"/>
                <a:gd name="T67" fmla="*/ 1 h 731"/>
                <a:gd name="T68" fmla="*/ 1 w 1409"/>
                <a:gd name="T69" fmla="*/ 1 h 731"/>
                <a:gd name="T70" fmla="*/ 1 w 1409"/>
                <a:gd name="T71" fmla="*/ 1 h 731"/>
                <a:gd name="T72" fmla="*/ 1 w 1409"/>
                <a:gd name="T73" fmla="*/ 1 h 731"/>
                <a:gd name="T74" fmla="*/ 1 w 1409"/>
                <a:gd name="T75" fmla="*/ 1 h 731"/>
                <a:gd name="T76" fmla="*/ 1 w 1409"/>
                <a:gd name="T77" fmla="*/ 1 h 731"/>
                <a:gd name="T78" fmla="*/ 1 w 1409"/>
                <a:gd name="T79" fmla="*/ 1 h 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9"/>
                <a:gd name="T121" fmla="*/ 0 h 731"/>
                <a:gd name="T122" fmla="*/ 1409 w 1409"/>
                <a:gd name="T123" fmla="*/ 731 h 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9" h="731">
                  <a:moveTo>
                    <a:pt x="80" y="530"/>
                  </a:moveTo>
                  <a:lnTo>
                    <a:pt x="39" y="544"/>
                  </a:lnTo>
                  <a:lnTo>
                    <a:pt x="0" y="597"/>
                  </a:lnTo>
                  <a:lnTo>
                    <a:pt x="21" y="650"/>
                  </a:lnTo>
                  <a:lnTo>
                    <a:pt x="100" y="692"/>
                  </a:lnTo>
                  <a:lnTo>
                    <a:pt x="248" y="723"/>
                  </a:lnTo>
                  <a:lnTo>
                    <a:pt x="378" y="731"/>
                  </a:lnTo>
                  <a:lnTo>
                    <a:pt x="565" y="713"/>
                  </a:lnTo>
                  <a:lnTo>
                    <a:pt x="723" y="692"/>
                  </a:lnTo>
                  <a:lnTo>
                    <a:pt x="776" y="692"/>
                  </a:lnTo>
                  <a:lnTo>
                    <a:pt x="814" y="672"/>
                  </a:lnTo>
                  <a:lnTo>
                    <a:pt x="849" y="615"/>
                  </a:lnTo>
                  <a:lnTo>
                    <a:pt x="913" y="518"/>
                  </a:lnTo>
                  <a:lnTo>
                    <a:pt x="993" y="449"/>
                  </a:lnTo>
                  <a:lnTo>
                    <a:pt x="1080" y="364"/>
                  </a:lnTo>
                  <a:lnTo>
                    <a:pt x="1151" y="311"/>
                  </a:lnTo>
                  <a:lnTo>
                    <a:pt x="1228" y="268"/>
                  </a:lnTo>
                  <a:lnTo>
                    <a:pt x="1319" y="246"/>
                  </a:lnTo>
                  <a:lnTo>
                    <a:pt x="1368" y="226"/>
                  </a:lnTo>
                  <a:lnTo>
                    <a:pt x="1409" y="191"/>
                  </a:lnTo>
                  <a:lnTo>
                    <a:pt x="1392" y="142"/>
                  </a:lnTo>
                  <a:lnTo>
                    <a:pt x="1329" y="128"/>
                  </a:lnTo>
                  <a:lnTo>
                    <a:pt x="1279" y="106"/>
                  </a:lnTo>
                  <a:lnTo>
                    <a:pt x="1265" y="45"/>
                  </a:lnTo>
                  <a:lnTo>
                    <a:pt x="1228" y="0"/>
                  </a:lnTo>
                  <a:lnTo>
                    <a:pt x="1183" y="21"/>
                  </a:lnTo>
                  <a:lnTo>
                    <a:pt x="1185" y="98"/>
                  </a:lnTo>
                  <a:lnTo>
                    <a:pt x="1228" y="159"/>
                  </a:lnTo>
                  <a:lnTo>
                    <a:pt x="1206" y="195"/>
                  </a:lnTo>
                  <a:lnTo>
                    <a:pt x="1133" y="254"/>
                  </a:lnTo>
                  <a:lnTo>
                    <a:pt x="1017" y="321"/>
                  </a:lnTo>
                  <a:lnTo>
                    <a:pt x="891" y="406"/>
                  </a:lnTo>
                  <a:lnTo>
                    <a:pt x="804" y="487"/>
                  </a:lnTo>
                  <a:lnTo>
                    <a:pt x="745" y="562"/>
                  </a:lnTo>
                  <a:lnTo>
                    <a:pt x="704" y="575"/>
                  </a:lnTo>
                  <a:lnTo>
                    <a:pt x="615" y="583"/>
                  </a:lnTo>
                  <a:lnTo>
                    <a:pt x="451" y="587"/>
                  </a:lnTo>
                  <a:lnTo>
                    <a:pt x="315" y="587"/>
                  </a:lnTo>
                  <a:lnTo>
                    <a:pt x="199" y="566"/>
                  </a:lnTo>
                  <a:lnTo>
                    <a:pt x="80" y="530"/>
                  </a:lnTo>
                  <a:close/>
                </a:path>
              </a:pathLst>
            </a:custGeom>
            <a:solidFill>
              <a:srgbClr val="FF6600"/>
            </a:solidFill>
            <a:ln w="38100">
              <a:solidFill>
                <a:srgbClr val="000000"/>
              </a:solidFill>
              <a:round/>
              <a:headEnd/>
              <a:tailEnd/>
            </a:ln>
          </p:spPr>
          <p:txBody>
            <a:bodyPr/>
            <a:lstStyle/>
            <a:p>
              <a:endParaRPr lang="pt-PT"/>
            </a:p>
          </p:txBody>
        </p:sp>
        <p:sp>
          <p:nvSpPr>
            <p:cNvPr id="16394" name="Freeform 17"/>
            <p:cNvSpPr>
              <a:spLocks/>
            </p:cNvSpPr>
            <p:nvPr/>
          </p:nvSpPr>
          <p:spPr bwMode="auto">
            <a:xfrm>
              <a:off x="469" y="987"/>
              <a:ext cx="371" cy="448"/>
            </a:xfrm>
            <a:custGeom>
              <a:avLst/>
              <a:gdLst>
                <a:gd name="T0" fmla="*/ 1 w 741"/>
                <a:gd name="T1" fmla="*/ 0 h 897"/>
                <a:gd name="T2" fmla="*/ 1 w 741"/>
                <a:gd name="T3" fmla="*/ 0 h 897"/>
                <a:gd name="T4" fmla="*/ 0 w 741"/>
                <a:gd name="T5" fmla="*/ 0 h 897"/>
                <a:gd name="T6" fmla="*/ 1 w 741"/>
                <a:gd name="T7" fmla="*/ 0 h 897"/>
                <a:gd name="T8" fmla="*/ 1 w 741"/>
                <a:gd name="T9" fmla="*/ 0 h 897"/>
                <a:gd name="T10" fmla="*/ 1 w 741"/>
                <a:gd name="T11" fmla="*/ 0 h 897"/>
                <a:gd name="T12" fmla="*/ 1 w 741"/>
                <a:gd name="T13" fmla="*/ 0 h 897"/>
                <a:gd name="T14" fmla="*/ 1 w 741"/>
                <a:gd name="T15" fmla="*/ 0 h 897"/>
                <a:gd name="T16" fmla="*/ 1 w 741"/>
                <a:gd name="T17" fmla="*/ 0 h 897"/>
                <a:gd name="T18" fmla="*/ 1 w 741"/>
                <a:gd name="T19" fmla="*/ 0 h 897"/>
                <a:gd name="T20" fmla="*/ 1 w 741"/>
                <a:gd name="T21" fmla="*/ 0 h 897"/>
                <a:gd name="T22" fmla="*/ 1 w 741"/>
                <a:gd name="T23" fmla="*/ 0 h 897"/>
                <a:gd name="T24" fmla="*/ 1 w 741"/>
                <a:gd name="T25" fmla="*/ 0 h 897"/>
                <a:gd name="T26" fmla="*/ 1 w 741"/>
                <a:gd name="T27" fmla="*/ 0 h 897"/>
                <a:gd name="T28" fmla="*/ 1 w 741"/>
                <a:gd name="T29" fmla="*/ 0 h 897"/>
                <a:gd name="T30" fmla="*/ 1 w 741"/>
                <a:gd name="T31" fmla="*/ 0 h 897"/>
                <a:gd name="T32" fmla="*/ 1 w 741"/>
                <a:gd name="T33" fmla="*/ 0 h 897"/>
                <a:gd name="T34" fmla="*/ 1 w 741"/>
                <a:gd name="T35" fmla="*/ 0 h 897"/>
                <a:gd name="T36" fmla="*/ 1 w 741"/>
                <a:gd name="T37" fmla="*/ 0 h 897"/>
                <a:gd name="T38" fmla="*/ 1 w 741"/>
                <a:gd name="T39" fmla="*/ 0 h 897"/>
                <a:gd name="T40" fmla="*/ 1 w 741"/>
                <a:gd name="T41" fmla="*/ 0 h 897"/>
                <a:gd name="T42" fmla="*/ 1 w 741"/>
                <a:gd name="T43" fmla="*/ 0 h 897"/>
                <a:gd name="T44" fmla="*/ 1 w 741"/>
                <a:gd name="T45" fmla="*/ 0 h 897"/>
                <a:gd name="T46" fmla="*/ 1 w 741"/>
                <a:gd name="T47" fmla="*/ 0 h 897"/>
                <a:gd name="T48" fmla="*/ 1 w 741"/>
                <a:gd name="T49" fmla="*/ 0 h 897"/>
                <a:gd name="T50" fmla="*/ 1 w 741"/>
                <a:gd name="T51" fmla="*/ 0 h 897"/>
                <a:gd name="T52" fmla="*/ 1 w 741"/>
                <a:gd name="T53" fmla="*/ 0 h 897"/>
                <a:gd name="T54" fmla="*/ 1 w 741"/>
                <a:gd name="T55" fmla="*/ 0 h 897"/>
                <a:gd name="T56" fmla="*/ 1 w 741"/>
                <a:gd name="T57" fmla="*/ 0 h 897"/>
                <a:gd name="T58" fmla="*/ 1 w 741"/>
                <a:gd name="T59" fmla="*/ 0 h 897"/>
                <a:gd name="T60" fmla="*/ 1 w 741"/>
                <a:gd name="T61" fmla="*/ 0 h 897"/>
                <a:gd name="T62" fmla="*/ 1 w 741"/>
                <a:gd name="T63" fmla="*/ 0 h 897"/>
                <a:gd name="T64" fmla="*/ 1 w 741"/>
                <a:gd name="T65" fmla="*/ 0 h 897"/>
                <a:gd name="T66" fmla="*/ 1 w 741"/>
                <a:gd name="T67" fmla="*/ 0 h 897"/>
                <a:gd name="T68" fmla="*/ 1 w 741"/>
                <a:gd name="T69" fmla="*/ 0 h 897"/>
                <a:gd name="T70" fmla="*/ 1 w 741"/>
                <a:gd name="T71" fmla="*/ 0 h 897"/>
                <a:gd name="T72" fmla="*/ 1 w 741"/>
                <a:gd name="T73" fmla="*/ 0 h 897"/>
                <a:gd name="T74" fmla="*/ 1 w 741"/>
                <a:gd name="T75" fmla="*/ 0 h 897"/>
                <a:gd name="T76" fmla="*/ 1 w 741"/>
                <a:gd name="T77" fmla="*/ 0 h 897"/>
                <a:gd name="T78" fmla="*/ 1 w 741"/>
                <a:gd name="T79" fmla="*/ 0 h 897"/>
                <a:gd name="T80" fmla="*/ 1 w 741"/>
                <a:gd name="T81" fmla="*/ 0 h 897"/>
                <a:gd name="T82" fmla="*/ 1 w 741"/>
                <a:gd name="T83" fmla="*/ 0 h 897"/>
                <a:gd name="T84" fmla="*/ 1 w 741"/>
                <a:gd name="T85" fmla="*/ 0 h 8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1"/>
                <a:gd name="T130" fmla="*/ 0 h 897"/>
                <a:gd name="T131" fmla="*/ 741 w 741"/>
                <a:gd name="T132" fmla="*/ 897 h 8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1" h="897">
                  <a:moveTo>
                    <a:pt x="63" y="641"/>
                  </a:moveTo>
                  <a:lnTo>
                    <a:pt x="8" y="654"/>
                  </a:lnTo>
                  <a:lnTo>
                    <a:pt x="0" y="704"/>
                  </a:lnTo>
                  <a:lnTo>
                    <a:pt x="41" y="771"/>
                  </a:lnTo>
                  <a:lnTo>
                    <a:pt x="126" y="820"/>
                  </a:lnTo>
                  <a:lnTo>
                    <a:pt x="223" y="865"/>
                  </a:lnTo>
                  <a:lnTo>
                    <a:pt x="367" y="897"/>
                  </a:lnTo>
                  <a:lnTo>
                    <a:pt x="540" y="897"/>
                  </a:lnTo>
                  <a:lnTo>
                    <a:pt x="582" y="893"/>
                  </a:lnTo>
                  <a:lnTo>
                    <a:pt x="593" y="798"/>
                  </a:lnTo>
                  <a:lnTo>
                    <a:pt x="611" y="672"/>
                  </a:lnTo>
                  <a:lnTo>
                    <a:pt x="615" y="528"/>
                  </a:lnTo>
                  <a:lnTo>
                    <a:pt x="621" y="449"/>
                  </a:lnTo>
                  <a:lnTo>
                    <a:pt x="635" y="386"/>
                  </a:lnTo>
                  <a:lnTo>
                    <a:pt x="674" y="355"/>
                  </a:lnTo>
                  <a:lnTo>
                    <a:pt x="741" y="337"/>
                  </a:lnTo>
                  <a:lnTo>
                    <a:pt x="737" y="301"/>
                  </a:lnTo>
                  <a:lnTo>
                    <a:pt x="625" y="301"/>
                  </a:lnTo>
                  <a:lnTo>
                    <a:pt x="599" y="232"/>
                  </a:lnTo>
                  <a:lnTo>
                    <a:pt x="568" y="189"/>
                  </a:lnTo>
                  <a:lnTo>
                    <a:pt x="562" y="134"/>
                  </a:lnTo>
                  <a:lnTo>
                    <a:pt x="589" y="85"/>
                  </a:lnTo>
                  <a:lnTo>
                    <a:pt x="635" y="73"/>
                  </a:lnTo>
                  <a:lnTo>
                    <a:pt x="647" y="39"/>
                  </a:lnTo>
                  <a:lnTo>
                    <a:pt x="589" y="8"/>
                  </a:lnTo>
                  <a:lnTo>
                    <a:pt x="514" y="0"/>
                  </a:lnTo>
                  <a:lnTo>
                    <a:pt x="473" y="22"/>
                  </a:lnTo>
                  <a:lnTo>
                    <a:pt x="442" y="85"/>
                  </a:lnTo>
                  <a:lnTo>
                    <a:pt x="420" y="126"/>
                  </a:lnTo>
                  <a:lnTo>
                    <a:pt x="434" y="189"/>
                  </a:lnTo>
                  <a:lnTo>
                    <a:pt x="455" y="252"/>
                  </a:lnTo>
                  <a:lnTo>
                    <a:pt x="509" y="313"/>
                  </a:lnTo>
                  <a:lnTo>
                    <a:pt x="558" y="349"/>
                  </a:lnTo>
                  <a:lnTo>
                    <a:pt x="562" y="422"/>
                  </a:lnTo>
                  <a:lnTo>
                    <a:pt x="550" y="560"/>
                  </a:lnTo>
                  <a:lnTo>
                    <a:pt x="536" y="664"/>
                  </a:lnTo>
                  <a:lnTo>
                    <a:pt x="497" y="767"/>
                  </a:lnTo>
                  <a:lnTo>
                    <a:pt x="477" y="777"/>
                  </a:lnTo>
                  <a:lnTo>
                    <a:pt x="367" y="767"/>
                  </a:lnTo>
                  <a:lnTo>
                    <a:pt x="264" y="739"/>
                  </a:lnTo>
                  <a:lnTo>
                    <a:pt x="201" y="696"/>
                  </a:lnTo>
                  <a:lnTo>
                    <a:pt x="134" y="664"/>
                  </a:lnTo>
                  <a:lnTo>
                    <a:pt x="63" y="641"/>
                  </a:lnTo>
                  <a:close/>
                </a:path>
              </a:pathLst>
            </a:custGeom>
            <a:solidFill>
              <a:srgbClr val="FF6600"/>
            </a:solidFill>
            <a:ln w="38100">
              <a:solidFill>
                <a:srgbClr val="000000"/>
              </a:solidFill>
              <a:round/>
              <a:headEnd/>
              <a:tailEnd/>
            </a:ln>
          </p:spPr>
          <p:txBody>
            <a:bodyPr/>
            <a:lstStyle/>
            <a:p>
              <a:endParaRPr lang="pt-PT"/>
            </a:p>
          </p:txBody>
        </p:sp>
        <p:sp>
          <p:nvSpPr>
            <p:cNvPr id="16395" name="Freeform 18"/>
            <p:cNvSpPr>
              <a:spLocks/>
            </p:cNvSpPr>
            <p:nvPr/>
          </p:nvSpPr>
          <p:spPr bwMode="auto">
            <a:xfrm>
              <a:off x="417" y="1685"/>
              <a:ext cx="260" cy="748"/>
            </a:xfrm>
            <a:custGeom>
              <a:avLst/>
              <a:gdLst>
                <a:gd name="T0" fmla="*/ 0 w 521"/>
                <a:gd name="T1" fmla="*/ 1 h 1496"/>
                <a:gd name="T2" fmla="*/ 0 w 521"/>
                <a:gd name="T3" fmla="*/ 1 h 1496"/>
                <a:gd name="T4" fmla="*/ 0 w 521"/>
                <a:gd name="T5" fmla="*/ 1 h 1496"/>
                <a:gd name="T6" fmla="*/ 0 w 521"/>
                <a:gd name="T7" fmla="*/ 0 h 1496"/>
                <a:gd name="T8" fmla="*/ 0 w 521"/>
                <a:gd name="T9" fmla="*/ 1 h 1496"/>
                <a:gd name="T10" fmla="*/ 0 w 521"/>
                <a:gd name="T11" fmla="*/ 1 h 1496"/>
                <a:gd name="T12" fmla="*/ 0 w 521"/>
                <a:gd name="T13" fmla="*/ 1 h 1496"/>
                <a:gd name="T14" fmla="*/ 0 w 521"/>
                <a:gd name="T15" fmla="*/ 1 h 1496"/>
                <a:gd name="T16" fmla="*/ 0 w 521"/>
                <a:gd name="T17" fmla="*/ 1 h 1496"/>
                <a:gd name="T18" fmla="*/ 0 w 521"/>
                <a:gd name="T19" fmla="*/ 1 h 1496"/>
                <a:gd name="T20" fmla="*/ 0 w 521"/>
                <a:gd name="T21" fmla="*/ 1 h 1496"/>
                <a:gd name="T22" fmla="*/ 0 w 521"/>
                <a:gd name="T23" fmla="*/ 1 h 1496"/>
                <a:gd name="T24" fmla="*/ 0 w 521"/>
                <a:gd name="T25" fmla="*/ 1 h 1496"/>
                <a:gd name="T26" fmla="*/ 0 w 521"/>
                <a:gd name="T27" fmla="*/ 1 h 1496"/>
                <a:gd name="T28" fmla="*/ 0 w 521"/>
                <a:gd name="T29" fmla="*/ 1 h 1496"/>
                <a:gd name="T30" fmla="*/ 0 w 521"/>
                <a:gd name="T31" fmla="*/ 1 h 1496"/>
                <a:gd name="T32" fmla="*/ 0 w 521"/>
                <a:gd name="T33" fmla="*/ 1 h 1496"/>
                <a:gd name="T34" fmla="*/ 0 w 521"/>
                <a:gd name="T35" fmla="*/ 1 h 1496"/>
                <a:gd name="T36" fmla="*/ 0 w 521"/>
                <a:gd name="T37" fmla="*/ 1 h 1496"/>
                <a:gd name="T38" fmla="*/ 0 w 521"/>
                <a:gd name="T39" fmla="*/ 1 h 1496"/>
                <a:gd name="T40" fmla="*/ 0 w 521"/>
                <a:gd name="T41" fmla="*/ 1 h 1496"/>
                <a:gd name="T42" fmla="*/ 0 w 521"/>
                <a:gd name="T43" fmla="*/ 1 h 1496"/>
                <a:gd name="T44" fmla="*/ 0 w 521"/>
                <a:gd name="T45" fmla="*/ 1 h 1496"/>
                <a:gd name="T46" fmla="*/ 0 w 521"/>
                <a:gd name="T47" fmla="*/ 1 h 1496"/>
                <a:gd name="T48" fmla="*/ 0 w 521"/>
                <a:gd name="T49" fmla="*/ 1 h 1496"/>
                <a:gd name="T50" fmla="*/ 0 w 521"/>
                <a:gd name="T51" fmla="*/ 1 h 1496"/>
                <a:gd name="T52" fmla="*/ 0 w 521"/>
                <a:gd name="T53" fmla="*/ 1 h 1496"/>
                <a:gd name="T54" fmla="*/ 0 w 521"/>
                <a:gd name="T55" fmla="*/ 1 h 1496"/>
                <a:gd name="T56" fmla="*/ 0 w 521"/>
                <a:gd name="T57" fmla="*/ 1 h 1496"/>
                <a:gd name="T58" fmla="*/ 0 w 521"/>
                <a:gd name="T59" fmla="*/ 1 h 1496"/>
                <a:gd name="T60" fmla="*/ 0 w 521"/>
                <a:gd name="T61" fmla="*/ 1 h 1496"/>
                <a:gd name="T62" fmla="*/ 0 w 521"/>
                <a:gd name="T63" fmla="*/ 1 h 1496"/>
                <a:gd name="T64" fmla="*/ 0 w 521"/>
                <a:gd name="T65" fmla="*/ 1 h 1496"/>
                <a:gd name="T66" fmla="*/ 0 w 521"/>
                <a:gd name="T67" fmla="*/ 1 h 1496"/>
                <a:gd name="T68" fmla="*/ 0 w 521"/>
                <a:gd name="T69" fmla="*/ 1 h 1496"/>
                <a:gd name="T70" fmla="*/ 0 w 521"/>
                <a:gd name="T71" fmla="*/ 1 h 1496"/>
                <a:gd name="T72" fmla="*/ 0 w 521"/>
                <a:gd name="T73" fmla="*/ 1 h 1496"/>
                <a:gd name="T74" fmla="*/ 0 w 521"/>
                <a:gd name="T75" fmla="*/ 1 h 1496"/>
                <a:gd name="T76" fmla="*/ 0 w 521"/>
                <a:gd name="T77" fmla="*/ 1 h 1496"/>
                <a:gd name="T78" fmla="*/ 0 w 521"/>
                <a:gd name="T79" fmla="*/ 1 h 1496"/>
                <a:gd name="T80" fmla="*/ 0 w 521"/>
                <a:gd name="T81" fmla="*/ 1 h 1496"/>
                <a:gd name="T82" fmla="*/ 0 w 521"/>
                <a:gd name="T83" fmla="*/ 1 h 1496"/>
                <a:gd name="T84" fmla="*/ 0 w 521"/>
                <a:gd name="T85" fmla="*/ 1 h 1496"/>
                <a:gd name="T86" fmla="*/ 0 w 521"/>
                <a:gd name="T87" fmla="*/ 1 h 14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1"/>
                <a:gd name="T133" fmla="*/ 0 h 1496"/>
                <a:gd name="T134" fmla="*/ 521 w 521"/>
                <a:gd name="T135" fmla="*/ 1496 h 14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1" h="1496">
                  <a:moveTo>
                    <a:pt x="32" y="199"/>
                  </a:moveTo>
                  <a:lnTo>
                    <a:pt x="18" y="122"/>
                  </a:lnTo>
                  <a:lnTo>
                    <a:pt x="32" y="49"/>
                  </a:lnTo>
                  <a:lnTo>
                    <a:pt x="85" y="0"/>
                  </a:lnTo>
                  <a:lnTo>
                    <a:pt x="146" y="17"/>
                  </a:lnTo>
                  <a:lnTo>
                    <a:pt x="203" y="80"/>
                  </a:lnTo>
                  <a:lnTo>
                    <a:pt x="221" y="185"/>
                  </a:lnTo>
                  <a:lnTo>
                    <a:pt x="235" y="353"/>
                  </a:lnTo>
                  <a:lnTo>
                    <a:pt x="233" y="502"/>
                  </a:lnTo>
                  <a:lnTo>
                    <a:pt x="213" y="648"/>
                  </a:lnTo>
                  <a:lnTo>
                    <a:pt x="194" y="806"/>
                  </a:lnTo>
                  <a:lnTo>
                    <a:pt x="160" y="928"/>
                  </a:lnTo>
                  <a:lnTo>
                    <a:pt x="146" y="1001"/>
                  </a:lnTo>
                  <a:lnTo>
                    <a:pt x="140" y="1129"/>
                  </a:lnTo>
                  <a:lnTo>
                    <a:pt x="158" y="1214"/>
                  </a:lnTo>
                  <a:lnTo>
                    <a:pt x="190" y="1273"/>
                  </a:lnTo>
                  <a:lnTo>
                    <a:pt x="233" y="1305"/>
                  </a:lnTo>
                  <a:lnTo>
                    <a:pt x="318" y="1346"/>
                  </a:lnTo>
                  <a:lnTo>
                    <a:pt x="436" y="1370"/>
                  </a:lnTo>
                  <a:lnTo>
                    <a:pt x="493" y="1382"/>
                  </a:lnTo>
                  <a:lnTo>
                    <a:pt x="521" y="1409"/>
                  </a:lnTo>
                  <a:lnTo>
                    <a:pt x="511" y="1429"/>
                  </a:lnTo>
                  <a:lnTo>
                    <a:pt x="477" y="1451"/>
                  </a:lnTo>
                  <a:lnTo>
                    <a:pt x="403" y="1492"/>
                  </a:lnTo>
                  <a:lnTo>
                    <a:pt x="328" y="1496"/>
                  </a:lnTo>
                  <a:lnTo>
                    <a:pt x="288" y="1482"/>
                  </a:lnTo>
                  <a:lnTo>
                    <a:pt x="253" y="1441"/>
                  </a:lnTo>
                  <a:lnTo>
                    <a:pt x="190" y="1397"/>
                  </a:lnTo>
                  <a:lnTo>
                    <a:pt x="85" y="1360"/>
                  </a:lnTo>
                  <a:lnTo>
                    <a:pt x="50" y="1356"/>
                  </a:lnTo>
                  <a:lnTo>
                    <a:pt x="10" y="1346"/>
                  </a:lnTo>
                  <a:lnTo>
                    <a:pt x="0" y="1315"/>
                  </a:lnTo>
                  <a:lnTo>
                    <a:pt x="0" y="1265"/>
                  </a:lnTo>
                  <a:lnTo>
                    <a:pt x="22" y="1220"/>
                  </a:lnTo>
                  <a:lnTo>
                    <a:pt x="54" y="1171"/>
                  </a:lnTo>
                  <a:lnTo>
                    <a:pt x="65" y="1046"/>
                  </a:lnTo>
                  <a:lnTo>
                    <a:pt x="61" y="899"/>
                  </a:lnTo>
                  <a:lnTo>
                    <a:pt x="71" y="792"/>
                  </a:lnTo>
                  <a:lnTo>
                    <a:pt x="85" y="690"/>
                  </a:lnTo>
                  <a:lnTo>
                    <a:pt x="83" y="597"/>
                  </a:lnTo>
                  <a:lnTo>
                    <a:pt x="65" y="467"/>
                  </a:lnTo>
                  <a:lnTo>
                    <a:pt x="50" y="366"/>
                  </a:lnTo>
                  <a:lnTo>
                    <a:pt x="54" y="262"/>
                  </a:lnTo>
                  <a:lnTo>
                    <a:pt x="32" y="199"/>
                  </a:lnTo>
                  <a:close/>
                </a:path>
              </a:pathLst>
            </a:custGeom>
            <a:solidFill>
              <a:srgbClr val="FF6600"/>
            </a:solidFill>
            <a:ln w="38100">
              <a:solidFill>
                <a:srgbClr val="000000"/>
              </a:solidFill>
              <a:round/>
              <a:headEnd/>
              <a:tailEnd/>
            </a:ln>
          </p:spPr>
          <p:txBody>
            <a:bodyPr/>
            <a:lstStyle/>
            <a:p>
              <a:endParaRPr lang="pt-PT"/>
            </a:p>
          </p:txBody>
        </p:sp>
        <p:sp>
          <p:nvSpPr>
            <p:cNvPr id="16396" name="Freeform 19"/>
            <p:cNvSpPr>
              <a:spLocks/>
            </p:cNvSpPr>
            <p:nvPr/>
          </p:nvSpPr>
          <p:spPr bwMode="auto">
            <a:xfrm>
              <a:off x="506" y="1694"/>
              <a:ext cx="296" cy="656"/>
            </a:xfrm>
            <a:custGeom>
              <a:avLst/>
              <a:gdLst>
                <a:gd name="T0" fmla="*/ 1 w 591"/>
                <a:gd name="T1" fmla="*/ 0 h 1313"/>
                <a:gd name="T2" fmla="*/ 1 w 591"/>
                <a:gd name="T3" fmla="*/ 0 h 1313"/>
                <a:gd name="T4" fmla="*/ 1 w 591"/>
                <a:gd name="T5" fmla="*/ 0 h 1313"/>
                <a:gd name="T6" fmla="*/ 1 w 591"/>
                <a:gd name="T7" fmla="*/ 0 h 1313"/>
                <a:gd name="T8" fmla="*/ 1 w 591"/>
                <a:gd name="T9" fmla="*/ 0 h 1313"/>
                <a:gd name="T10" fmla="*/ 1 w 591"/>
                <a:gd name="T11" fmla="*/ 0 h 1313"/>
                <a:gd name="T12" fmla="*/ 1 w 591"/>
                <a:gd name="T13" fmla="*/ 0 h 1313"/>
                <a:gd name="T14" fmla="*/ 1 w 591"/>
                <a:gd name="T15" fmla="*/ 0 h 1313"/>
                <a:gd name="T16" fmla="*/ 1 w 591"/>
                <a:gd name="T17" fmla="*/ 0 h 1313"/>
                <a:gd name="T18" fmla="*/ 1 w 591"/>
                <a:gd name="T19" fmla="*/ 0 h 1313"/>
                <a:gd name="T20" fmla="*/ 1 w 591"/>
                <a:gd name="T21" fmla="*/ 0 h 1313"/>
                <a:gd name="T22" fmla="*/ 1 w 591"/>
                <a:gd name="T23" fmla="*/ 0 h 1313"/>
                <a:gd name="T24" fmla="*/ 1 w 591"/>
                <a:gd name="T25" fmla="*/ 0 h 1313"/>
                <a:gd name="T26" fmla="*/ 1 w 591"/>
                <a:gd name="T27" fmla="*/ 0 h 1313"/>
                <a:gd name="T28" fmla="*/ 1 w 591"/>
                <a:gd name="T29" fmla="*/ 0 h 1313"/>
                <a:gd name="T30" fmla="*/ 1 w 591"/>
                <a:gd name="T31" fmla="*/ 0 h 1313"/>
                <a:gd name="T32" fmla="*/ 1 w 591"/>
                <a:gd name="T33" fmla="*/ 0 h 1313"/>
                <a:gd name="T34" fmla="*/ 1 w 591"/>
                <a:gd name="T35" fmla="*/ 0 h 1313"/>
                <a:gd name="T36" fmla="*/ 1 w 591"/>
                <a:gd name="T37" fmla="*/ 0 h 1313"/>
                <a:gd name="T38" fmla="*/ 1 w 591"/>
                <a:gd name="T39" fmla="*/ 0 h 1313"/>
                <a:gd name="T40" fmla="*/ 1 w 591"/>
                <a:gd name="T41" fmla="*/ 0 h 1313"/>
                <a:gd name="T42" fmla="*/ 1 w 591"/>
                <a:gd name="T43" fmla="*/ 0 h 1313"/>
                <a:gd name="T44" fmla="*/ 1 w 591"/>
                <a:gd name="T45" fmla="*/ 0 h 1313"/>
                <a:gd name="T46" fmla="*/ 1 w 591"/>
                <a:gd name="T47" fmla="*/ 0 h 1313"/>
                <a:gd name="T48" fmla="*/ 1 w 591"/>
                <a:gd name="T49" fmla="*/ 0 h 1313"/>
                <a:gd name="T50" fmla="*/ 1 w 591"/>
                <a:gd name="T51" fmla="*/ 0 h 1313"/>
                <a:gd name="T52" fmla="*/ 1 w 591"/>
                <a:gd name="T53" fmla="*/ 0 h 1313"/>
                <a:gd name="T54" fmla="*/ 1 w 591"/>
                <a:gd name="T55" fmla="*/ 0 h 1313"/>
                <a:gd name="T56" fmla="*/ 1 w 591"/>
                <a:gd name="T57" fmla="*/ 0 h 1313"/>
                <a:gd name="T58" fmla="*/ 1 w 591"/>
                <a:gd name="T59" fmla="*/ 0 h 1313"/>
                <a:gd name="T60" fmla="*/ 1 w 591"/>
                <a:gd name="T61" fmla="*/ 0 h 1313"/>
                <a:gd name="T62" fmla="*/ 1 w 591"/>
                <a:gd name="T63" fmla="*/ 0 h 1313"/>
                <a:gd name="T64" fmla="*/ 1 w 591"/>
                <a:gd name="T65" fmla="*/ 0 h 1313"/>
                <a:gd name="T66" fmla="*/ 1 w 591"/>
                <a:gd name="T67" fmla="*/ 0 h 1313"/>
                <a:gd name="T68" fmla="*/ 1 w 591"/>
                <a:gd name="T69" fmla="*/ 0 h 1313"/>
                <a:gd name="T70" fmla="*/ 1 w 591"/>
                <a:gd name="T71" fmla="*/ 0 h 1313"/>
                <a:gd name="T72" fmla="*/ 1 w 591"/>
                <a:gd name="T73" fmla="*/ 0 h 1313"/>
                <a:gd name="T74" fmla="*/ 0 w 591"/>
                <a:gd name="T75" fmla="*/ 0 h 1313"/>
                <a:gd name="T76" fmla="*/ 1 w 591"/>
                <a:gd name="T77" fmla="*/ 0 h 1313"/>
                <a:gd name="T78" fmla="*/ 1 w 591"/>
                <a:gd name="T79" fmla="*/ 0 h 1313"/>
                <a:gd name="T80" fmla="*/ 1 w 591"/>
                <a:gd name="T81" fmla="*/ 0 h 13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1"/>
                <a:gd name="T124" fmla="*/ 0 h 1313"/>
                <a:gd name="T125" fmla="*/ 591 w 591"/>
                <a:gd name="T126" fmla="*/ 1313 h 13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1" h="1313">
                  <a:moveTo>
                    <a:pt x="128" y="0"/>
                  </a:moveTo>
                  <a:lnTo>
                    <a:pt x="213" y="87"/>
                  </a:lnTo>
                  <a:lnTo>
                    <a:pt x="262" y="178"/>
                  </a:lnTo>
                  <a:lnTo>
                    <a:pt x="303" y="282"/>
                  </a:lnTo>
                  <a:lnTo>
                    <a:pt x="337" y="408"/>
                  </a:lnTo>
                  <a:lnTo>
                    <a:pt x="351" y="539"/>
                  </a:lnTo>
                  <a:lnTo>
                    <a:pt x="339" y="661"/>
                  </a:lnTo>
                  <a:lnTo>
                    <a:pt x="325" y="787"/>
                  </a:lnTo>
                  <a:lnTo>
                    <a:pt x="307" y="911"/>
                  </a:lnTo>
                  <a:lnTo>
                    <a:pt x="276" y="1031"/>
                  </a:lnTo>
                  <a:lnTo>
                    <a:pt x="272" y="1104"/>
                  </a:lnTo>
                  <a:lnTo>
                    <a:pt x="284" y="1142"/>
                  </a:lnTo>
                  <a:lnTo>
                    <a:pt x="347" y="1156"/>
                  </a:lnTo>
                  <a:lnTo>
                    <a:pt x="443" y="1167"/>
                  </a:lnTo>
                  <a:lnTo>
                    <a:pt x="552" y="1199"/>
                  </a:lnTo>
                  <a:lnTo>
                    <a:pt x="570" y="1227"/>
                  </a:lnTo>
                  <a:lnTo>
                    <a:pt x="591" y="1290"/>
                  </a:lnTo>
                  <a:lnTo>
                    <a:pt x="581" y="1309"/>
                  </a:lnTo>
                  <a:lnTo>
                    <a:pt x="538" y="1313"/>
                  </a:lnTo>
                  <a:lnTo>
                    <a:pt x="445" y="1292"/>
                  </a:lnTo>
                  <a:lnTo>
                    <a:pt x="357" y="1250"/>
                  </a:lnTo>
                  <a:lnTo>
                    <a:pt x="266" y="1240"/>
                  </a:lnTo>
                  <a:lnTo>
                    <a:pt x="213" y="1236"/>
                  </a:lnTo>
                  <a:lnTo>
                    <a:pt x="156" y="1215"/>
                  </a:lnTo>
                  <a:lnTo>
                    <a:pt x="146" y="1177"/>
                  </a:lnTo>
                  <a:lnTo>
                    <a:pt x="156" y="1132"/>
                  </a:lnTo>
                  <a:lnTo>
                    <a:pt x="191" y="1069"/>
                  </a:lnTo>
                  <a:lnTo>
                    <a:pt x="223" y="996"/>
                  </a:lnTo>
                  <a:lnTo>
                    <a:pt x="240" y="832"/>
                  </a:lnTo>
                  <a:lnTo>
                    <a:pt x="240" y="716"/>
                  </a:lnTo>
                  <a:lnTo>
                    <a:pt x="240" y="629"/>
                  </a:lnTo>
                  <a:lnTo>
                    <a:pt x="234" y="539"/>
                  </a:lnTo>
                  <a:lnTo>
                    <a:pt x="213" y="462"/>
                  </a:lnTo>
                  <a:lnTo>
                    <a:pt x="187" y="371"/>
                  </a:lnTo>
                  <a:lnTo>
                    <a:pt x="128" y="282"/>
                  </a:lnTo>
                  <a:lnTo>
                    <a:pt x="81" y="213"/>
                  </a:lnTo>
                  <a:lnTo>
                    <a:pt x="21" y="127"/>
                  </a:lnTo>
                  <a:lnTo>
                    <a:pt x="0" y="67"/>
                  </a:lnTo>
                  <a:lnTo>
                    <a:pt x="21" y="10"/>
                  </a:lnTo>
                  <a:lnTo>
                    <a:pt x="63" y="0"/>
                  </a:lnTo>
                  <a:lnTo>
                    <a:pt x="128" y="0"/>
                  </a:lnTo>
                  <a:close/>
                </a:path>
              </a:pathLst>
            </a:custGeom>
            <a:solidFill>
              <a:srgbClr val="FF6600"/>
            </a:solidFill>
            <a:ln w="38100">
              <a:solidFill>
                <a:srgbClr val="000000"/>
              </a:solidFill>
              <a:round/>
              <a:headEnd/>
              <a:tailEnd/>
            </a:ln>
          </p:spPr>
          <p:txBody>
            <a:bodyPr/>
            <a:lstStyle/>
            <a:p>
              <a:endParaRPr lang="pt-PT"/>
            </a:p>
          </p:txBody>
        </p:sp>
      </p:grpSp>
      <p:sp>
        <p:nvSpPr>
          <p:cNvPr id="217110" name="Text Box 22"/>
          <p:cNvSpPr txBox="1">
            <a:spLocks noChangeArrowheads="1"/>
          </p:cNvSpPr>
          <p:nvPr/>
        </p:nvSpPr>
        <p:spPr bwMode="auto">
          <a:xfrm>
            <a:off x="1249363" y="3579813"/>
            <a:ext cx="7267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30000"/>
              </a:lnSpc>
            </a:pPr>
            <a:r>
              <a:rPr lang="pt-PT" altLang="pt-PT" sz="1600" b="1" dirty="0">
                <a:latin typeface="Comic Sans MS" pitchFamily="66" charset="0"/>
              </a:rPr>
              <a:t>. </a:t>
            </a:r>
            <a:r>
              <a:rPr lang="pt-PT" altLang="pt-PT" sz="1600" b="1" dirty="0">
                <a:solidFill>
                  <a:schemeClr val="accent6">
                    <a:lumMod val="75000"/>
                  </a:schemeClr>
                </a:solidFill>
                <a:latin typeface="Comic Sans MS" pitchFamily="66" charset="0"/>
              </a:rPr>
              <a:t>ECONOMIA . GESTÃO DE EMPRESAS . GESTÃO COMERCIAL E DE PRODUÇÃO . GESTÃO HOTELEIRA . CONTABILIDADE . FINANÇAS . PUBLICIDADE . MARKETING . MATEMÁTICA . GEOGRAFIA</a:t>
            </a:r>
          </a:p>
          <a:p>
            <a:pPr algn="just" eaLnBrk="1" hangingPunct="1">
              <a:lnSpc>
                <a:spcPct val="130000"/>
              </a:lnSpc>
            </a:pPr>
            <a:r>
              <a:rPr lang="pt-PT" altLang="pt-PT" sz="1600" b="1" dirty="0">
                <a:solidFill>
                  <a:schemeClr val="accent6">
                    <a:lumMod val="75000"/>
                  </a:schemeClr>
                </a:solidFill>
                <a:latin typeface="Comic Sans MS" pitchFamily="66" charset="0"/>
              </a:rPr>
              <a:t>. PROFESSOR DE...ETC.</a:t>
            </a:r>
          </a:p>
        </p:txBody>
      </p:sp>
      <p:sp>
        <p:nvSpPr>
          <p:cNvPr id="217112" name="Text Box 24"/>
          <p:cNvSpPr txBox="1">
            <a:spLocks noChangeArrowheads="1"/>
          </p:cNvSpPr>
          <p:nvPr/>
        </p:nvSpPr>
        <p:spPr bwMode="auto">
          <a:xfrm>
            <a:off x="1000125" y="2420938"/>
            <a:ext cx="7704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PT" altLang="pt-PT" b="1">
                <a:latin typeface="Comic Sans MS" pitchFamily="66" charset="0"/>
              </a:rPr>
              <a:t> Com o Curso Científico-Humanístico de Ciências Socioeconómicas posso candidatar-me a cursos superiores nas áreas de...</a:t>
            </a:r>
            <a:endParaRPr lang="en-GB" altLang="pt-PT" b="1">
              <a:latin typeface="Comic Sans MS" pitchFamily="66" charset="0"/>
            </a:endParaRPr>
          </a:p>
        </p:txBody>
      </p:sp>
    </p:spTree>
    <p:extLst>
      <p:ext uri="{BB962C8B-B14F-4D97-AF65-F5344CB8AC3E}">
        <p14:creationId xmlns:p14="http://schemas.microsoft.com/office/powerpoint/2010/main" val="380317967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7100"/>
                                        </p:tgtEl>
                                        <p:attrNameLst>
                                          <p:attrName>style.visibility</p:attrName>
                                        </p:attrNameLst>
                                      </p:cBhvr>
                                      <p:to>
                                        <p:strVal val="visible"/>
                                      </p:to>
                                    </p:set>
                                    <p:anim calcmode="lin" valueType="num">
                                      <p:cBhvr additive="base">
                                        <p:cTn id="7" dur="500" fill="hold"/>
                                        <p:tgtEl>
                                          <p:spTgt spid="217100"/>
                                        </p:tgtEl>
                                        <p:attrNameLst>
                                          <p:attrName>ppt_x</p:attrName>
                                        </p:attrNameLst>
                                      </p:cBhvr>
                                      <p:tavLst>
                                        <p:tav tm="0">
                                          <p:val>
                                            <p:strVal val="#ppt_x"/>
                                          </p:val>
                                        </p:tav>
                                        <p:tav tm="100000">
                                          <p:val>
                                            <p:strVal val="#ppt_x"/>
                                          </p:val>
                                        </p:tav>
                                      </p:tavLst>
                                    </p:anim>
                                    <p:anim calcmode="lin" valueType="num">
                                      <p:cBhvr additive="base">
                                        <p:cTn id="8" dur="500" fill="hold"/>
                                        <p:tgtEl>
                                          <p:spTgt spid="217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1" presetClass="entr" presetSubtype="0" fill="hold" grpId="0" nodeType="afterEffect">
                                  <p:stCondLst>
                                    <p:cond delay="2000"/>
                                  </p:stCondLst>
                                  <p:iterate type="wd">
                                    <p:tmAbs val="300"/>
                                  </p:iterate>
                                  <p:childTnLst>
                                    <p:set>
                                      <p:cBhvr>
                                        <p:cTn id="16" dur="1" fill="hold">
                                          <p:stCondLst>
                                            <p:cond delay="299"/>
                                          </p:stCondLst>
                                        </p:cTn>
                                        <p:tgtEl>
                                          <p:spTgt spid="217112"/>
                                        </p:tgtEl>
                                        <p:attrNameLst>
                                          <p:attrName>style.visibility</p:attrName>
                                        </p:attrNameLst>
                                      </p:cBhvr>
                                      <p:to>
                                        <p:strVal val="visible"/>
                                      </p:to>
                                    </p:set>
                                  </p:childTnLst>
                                </p:cTn>
                              </p:par>
                            </p:childTnLst>
                          </p:cTn>
                        </p:par>
                        <p:par>
                          <p:cTn id="17" fill="hold" nodeType="afterGroup">
                            <p:stCondLst>
                              <p:cond delay="123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2800"/>
                            </p:stCondLst>
                            <p:childTnLst>
                              <p:par>
                                <p:cTn id="23" presetID="2" presetClass="entr" presetSubtype="8" fill="hold" grpId="0" nodeType="afterEffect">
                                  <p:stCondLst>
                                    <p:cond delay="0"/>
                                  </p:stCondLst>
                                  <p:childTnLst>
                                    <p:set>
                                      <p:cBhvr>
                                        <p:cTn id="24" dur="1" fill="hold">
                                          <p:stCondLst>
                                            <p:cond delay="0"/>
                                          </p:stCondLst>
                                        </p:cTn>
                                        <p:tgtEl>
                                          <p:spTgt spid="217110">
                                            <p:txEl>
                                              <p:pRg st="0" end="0"/>
                                            </p:txEl>
                                          </p:spTgt>
                                        </p:tgtEl>
                                        <p:attrNameLst>
                                          <p:attrName>style.visibility</p:attrName>
                                        </p:attrNameLst>
                                      </p:cBhvr>
                                      <p:to>
                                        <p:strVal val="visible"/>
                                      </p:to>
                                    </p:set>
                                    <p:anim calcmode="lin" valueType="num">
                                      <p:cBhvr additive="base">
                                        <p:cTn id="25" dur="500" fill="hold"/>
                                        <p:tgtEl>
                                          <p:spTgt spid="2171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7110">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3300"/>
                            </p:stCondLst>
                            <p:childTnLst>
                              <p:par>
                                <p:cTn id="28" presetID="2" presetClass="entr" presetSubtype="8" fill="hold" grpId="0" nodeType="afterEffect">
                                  <p:stCondLst>
                                    <p:cond delay="0"/>
                                  </p:stCondLst>
                                  <p:childTnLst>
                                    <p:set>
                                      <p:cBhvr>
                                        <p:cTn id="29" dur="1" fill="hold">
                                          <p:stCondLst>
                                            <p:cond delay="0"/>
                                          </p:stCondLst>
                                        </p:cTn>
                                        <p:tgtEl>
                                          <p:spTgt spid="217110">
                                            <p:txEl>
                                              <p:pRg st="1" end="1"/>
                                            </p:txEl>
                                          </p:spTgt>
                                        </p:tgtEl>
                                        <p:attrNameLst>
                                          <p:attrName>style.visibility</p:attrName>
                                        </p:attrNameLst>
                                      </p:cBhvr>
                                      <p:to>
                                        <p:strVal val="visible"/>
                                      </p:to>
                                    </p:set>
                                    <p:anim calcmode="lin" valueType="num">
                                      <p:cBhvr additive="base">
                                        <p:cTn id="30" dur="500" fill="hold"/>
                                        <p:tgtEl>
                                          <p:spTgt spid="217110">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71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animBg="1"/>
      <p:bldP spid="217110" grpId="0" build="p" autoUpdateAnimBg="0" advAuto="0"/>
      <p:bldP spid="2171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894388" y="44450"/>
            <a:ext cx="3205162" cy="1282700"/>
          </a:xfrm>
          <a:prstGeom prst="rect">
            <a:avLst/>
          </a:prstGeom>
          <a:solidFill>
            <a:schemeClr val="bg1">
              <a:lumMod val="75000"/>
            </a:schemeClr>
          </a:solidFill>
          <a:extLst/>
        </p:spPr>
        <p:txBody>
          <a:bodyPr wrap="none" fromWordArt="1">
            <a:prstTxWarp prst="textPlain">
              <a:avLst>
                <a:gd name="adj" fmla="val 50000"/>
              </a:avLst>
            </a:prstTxWarp>
          </a:bodyPr>
          <a:lstStyle/>
          <a:p>
            <a:pPr algn="ctr"/>
            <a:r>
              <a:rPr lang="pt-PT" sz="3200" kern="10" dirty="0">
                <a:solidFill>
                  <a:srgbClr val="FF6600"/>
                </a:solidFill>
                <a:latin typeface="Arial Black"/>
              </a:rPr>
              <a:t>CURSO CIENTÍFICO-HUMANÍSTICO</a:t>
            </a:r>
          </a:p>
          <a:p>
            <a:pPr algn="ctr"/>
            <a:r>
              <a:rPr lang="pt-PT" sz="3200" kern="10" dirty="0">
                <a:solidFill>
                  <a:srgbClr val="FF6600"/>
                </a:solidFill>
                <a:latin typeface="Arial Black"/>
              </a:rPr>
              <a:t>DE </a:t>
            </a:r>
            <a:r>
              <a:rPr lang="pt-PT" sz="3200" kern="10" dirty="0" smtClean="0">
                <a:solidFill>
                  <a:srgbClr val="FF6600"/>
                </a:solidFill>
                <a:latin typeface="Arial Black"/>
              </a:rPr>
              <a:t>LÍNGUAS E HUMANIDADES</a:t>
            </a:r>
            <a:endParaRPr lang="pt-PT" sz="3200" kern="10" dirty="0">
              <a:solidFill>
                <a:srgbClr val="FF6600"/>
              </a:solidFill>
              <a:latin typeface="Arial Black"/>
            </a:endParaRPr>
          </a:p>
        </p:txBody>
      </p:sp>
      <p:graphicFrame>
        <p:nvGraphicFramePr>
          <p:cNvPr id="29876" name="Group 180"/>
          <p:cNvGraphicFramePr>
            <a:graphicFrameLocks noGrp="1"/>
          </p:cNvGraphicFramePr>
          <p:nvPr>
            <p:extLst>
              <p:ext uri="{D42A27DB-BD31-4B8C-83A1-F6EECF244321}">
                <p14:modId xmlns:p14="http://schemas.microsoft.com/office/powerpoint/2010/main" val="476445776"/>
              </p:ext>
            </p:extLst>
          </p:nvPr>
        </p:nvGraphicFramePr>
        <p:xfrm>
          <a:off x="107504" y="44450"/>
          <a:ext cx="5611689" cy="6819848"/>
        </p:xfrm>
        <a:graphic>
          <a:graphicData uri="http://schemas.openxmlformats.org/drawingml/2006/table">
            <a:tbl>
              <a:tblPr/>
              <a:tblGrid>
                <a:gridCol w="3312369"/>
                <a:gridCol w="506697"/>
                <a:gridCol w="545581"/>
                <a:gridCol w="623521"/>
                <a:gridCol w="623521"/>
              </a:tblGrid>
              <a:tr h="14668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1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Componentes de Formação</a:t>
                      </a:r>
                      <a:endParaRPr kumimoji="0" lang="en-GB" sz="1100" b="1" i="0" u="none" strike="noStrike" cap="none" normalizeH="0" baseline="0" dirty="0" smtClean="0">
                        <a:ln>
                          <a:noFill/>
                        </a:ln>
                        <a:solidFill>
                          <a:schemeClr val="tx1"/>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2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1" i="0" u="none" strike="noStrike" cap="none" normalizeH="0" baseline="0" dirty="0" smtClean="0">
                          <a:ln>
                            <a:noFill/>
                          </a:ln>
                          <a:solidFill>
                            <a:schemeClr val="tx1"/>
                          </a:solidFill>
                          <a:effectLst/>
                          <a:latin typeface="Arial" charset="0"/>
                        </a:rPr>
                        <a:t>Carga Horária Semanal em minutos</a:t>
                      </a:r>
                      <a:endParaRPr kumimoji="0" lang="en-GB" sz="1000" b="1"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PT"/>
                    </a:p>
                  </a:txBody>
                  <a:tcPr/>
                </a:tc>
                <a:tc hMerge="1">
                  <a:txBody>
                    <a:bodyPr/>
                    <a:lstStyle/>
                    <a:p>
                      <a:endParaRPr lang="pt-PT"/>
                    </a:p>
                  </a:txBody>
                  <a:tcPr/>
                </a:tc>
              </a:tr>
              <a:tr h="274317">
                <a:tc vMerge="1">
                  <a:txBody>
                    <a:bodyPr/>
                    <a:lstStyle/>
                    <a:p>
                      <a:endParaRPr lang="pt-PT"/>
                    </a:p>
                  </a:txBody>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10º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11º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1" i="0" u="none" strike="noStrike" cap="none" normalizeH="0" baseline="0" smtClean="0">
                          <a:ln>
                            <a:noFill/>
                          </a:ln>
                          <a:solidFill>
                            <a:schemeClr val="tx1"/>
                          </a:solidFill>
                          <a:effectLst/>
                          <a:latin typeface="Arial" charset="0"/>
                        </a:rPr>
                        <a:t>12º</a:t>
                      </a:r>
                      <a:endParaRPr kumimoji="0" lang="en-GB" sz="1200" b="1" i="0" u="none" strike="noStrike" cap="none" normalizeH="0" baseline="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GERAL                 </a:t>
                      </a:r>
                      <a:r>
                        <a:rPr kumimoji="0" lang="pt-PT" sz="1100" b="0" i="0" u="none" strike="noStrike" cap="none" normalizeH="0" baseline="0" dirty="0" smtClean="0">
                          <a:ln>
                            <a:noFill/>
                          </a:ln>
                          <a:solidFill>
                            <a:srgbClr val="003399"/>
                          </a:solidFill>
                          <a:effectLst/>
                          <a:latin typeface="Arial" charset="0"/>
                        </a:rPr>
                        <a:t>Português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Estrangeira I, II ou III </a:t>
                      </a:r>
                      <a:r>
                        <a:rPr kumimoji="0" lang="pt-PT" sz="11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Educação Física</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25000" dirty="0" smtClean="0">
                        <a:ln>
                          <a:noFill/>
                        </a:ln>
                        <a:solidFill>
                          <a:srgbClr val="0000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Cidadania e Desenvolvimento</a:t>
                      </a:r>
                    </a:p>
                  </a:txBody>
                  <a:tcPr marL="91420" marR="91420" marT="45714" marB="45714"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pt-PT" sz="1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 150</a:t>
                      </a:r>
                      <a:endParaRPr kumimoji="0" lang="en-GB"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9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rgbClr val="003399"/>
                          </a:solidFill>
                          <a:effectLst/>
                          <a:latin typeface="Arial" charset="0"/>
                        </a:rPr>
                        <a:t>ESPECÍFICA                     </a:t>
                      </a:r>
                      <a:r>
                        <a:rPr kumimoji="0" lang="pt-PT" sz="1100" b="0" i="0" u="none" strike="noStrike" cap="none" normalizeH="0" baseline="0" dirty="0" smtClean="0">
                          <a:ln>
                            <a:noFill/>
                          </a:ln>
                          <a:solidFill>
                            <a:srgbClr val="003399"/>
                          </a:solidFill>
                          <a:effectLst/>
                          <a:latin typeface="Arial" charset="0"/>
                        </a:rPr>
                        <a:t>História 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c)</a:t>
                      </a:r>
                      <a:endParaRPr kumimoji="0" lang="pt-PT" sz="1100" b="1"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Geografia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0099"/>
                          </a:solidFill>
                          <a:effectLst/>
                          <a:latin typeface="Arial" charset="0"/>
                        </a:rPr>
                        <a:t>                                    Latim 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Língua Estrangeira I ou II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Literatura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Matemática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Aplicada</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às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Ciências</a:t>
                      </a:r>
                      <a:r>
                        <a:rPr kumimoji="0" lang="en-GB" sz="1100" b="0" i="0" u="none" strike="noStrike" cap="none" normalizeH="0" baseline="0" dirty="0" smtClean="0">
                          <a:ln>
                            <a:noFill/>
                          </a:ln>
                          <a:solidFill>
                            <a:srgbClr val="003399"/>
                          </a:solidFill>
                          <a:effectLst/>
                          <a:latin typeface="Arial" charset="0"/>
                        </a:rPr>
                        <a:t> </a:t>
                      </a:r>
                      <a:r>
                        <a:rPr kumimoji="0" lang="en-GB" sz="1100" b="0" i="0" u="none" strike="noStrike" cap="none" normalizeH="0" baseline="0" dirty="0" err="1" smtClean="0">
                          <a:ln>
                            <a:noFill/>
                          </a:ln>
                          <a:solidFill>
                            <a:srgbClr val="003399"/>
                          </a:solidFill>
                          <a:effectLst/>
                          <a:latin typeface="Arial" charset="0"/>
                        </a:rPr>
                        <a:t>Sociais</a:t>
                      </a:r>
                      <a:endParaRPr kumimoji="0" lang="en-GB" sz="1100" b="0" i="0" u="none" strike="noStrike" cap="none" normalizeH="0" baseline="0" dirty="0" smtClean="0">
                        <a:ln>
                          <a:noFill/>
                        </a:ln>
                        <a:solidFill>
                          <a:srgbClr val="003399"/>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1" i="0" u="none" strike="noStrike" cap="none" normalizeH="0" baseline="0" dirty="0" smtClean="0">
                          <a:ln>
                            <a:noFill/>
                          </a:ln>
                          <a:solidFill>
                            <a:schemeClr val="tx1"/>
                          </a:solidFill>
                          <a:effectLst/>
                          <a:latin typeface="Arial" charset="0"/>
                        </a:rPr>
                        <a:t>                                        Opção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Filosofia A                          Literaturas de Língua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Geografia C                        Portuguesa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Latim B                                Psicologia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Língua                                 Sociologia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Estrangeira I, II ou III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rgbClr val="003399"/>
                          </a:solidFill>
                          <a:effectLst/>
                          <a:latin typeface="Arial" charset="0"/>
                        </a:rPr>
                        <a:t>                                           </a:t>
                      </a:r>
                      <a:r>
                        <a:rPr kumimoji="0" lang="pt-PT" sz="11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1" i="0" u="none" strike="noStrike" cap="none" normalizeH="0" baseline="0" dirty="0" smtClean="0">
                          <a:ln>
                            <a:noFill/>
                          </a:ln>
                          <a:solidFill>
                            <a:schemeClr val="tx1"/>
                          </a:solidFill>
                          <a:effectLst/>
                          <a:latin typeface="Arial" charset="0"/>
                        </a:rPr>
                        <a:t>                                         Opção e)</a:t>
                      </a:r>
                      <a:r>
                        <a:rPr kumimoji="0" lang="pt-PT" sz="1100" b="0" i="0" u="none" strike="noStrike" cap="none" normalizeH="0" baseline="0" dirty="0" smtClean="0">
                          <a:ln>
                            <a:noFill/>
                          </a:ln>
                          <a:solidFill>
                            <a:srgbClr val="003399"/>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3399"/>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Antropologia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Filosofia 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Aplicações Informáticas B</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Geografia C</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r>
                        <a:rPr kumimoji="0" lang="pt-PT" sz="1100" b="0" i="0" u="none" strike="noStrike" cap="none" normalizeH="0" baseline="0" dirty="0" smtClean="0">
                          <a:ln>
                            <a:noFill/>
                          </a:ln>
                          <a:solidFill>
                            <a:srgbClr val="0000FF"/>
                          </a:solidFill>
                          <a:effectLst/>
                          <a:latin typeface="Arial" charset="0"/>
                        </a:rPr>
                        <a:t>)</a:t>
                      </a:r>
                      <a:endParaRPr kumimoji="0" lang="pt-PT"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Ciência Política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Grego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Clássicos da Literatura</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Psicologia B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99"/>
                          </a:solidFill>
                          <a:effectLst/>
                          <a:latin typeface="Arial" charset="0"/>
                        </a:rPr>
                        <a:t>Direito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err="1" smtClean="0">
                          <a:ln>
                            <a:noFill/>
                          </a:ln>
                          <a:solidFill>
                            <a:srgbClr val="000099"/>
                          </a:solidFill>
                          <a:effectLst/>
                          <a:latin typeface="Arial" charset="0"/>
                        </a:rPr>
                        <a:t>Líng.Estrang</a:t>
                      </a:r>
                      <a:r>
                        <a:rPr kumimoji="0" lang="pt-PT" sz="1100" b="0" i="0" u="none" strike="noStrike" cap="none" normalizeH="0" baseline="0" dirty="0" smtClean="0">
                          <a:ln>
                            <a:noFill/>
                          </a:ln>
                          <a:solidFill>
                            <a:srgbClr val="000099"/>
                          </a:solidFill>
                          <a:effectLst/>
                          <a:latin typeface="Arial" charset="0"/>
                        </a:rPr>
                        <a:t>. I ou II ou III</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1100" b="0" i="0" u="none" strike="noStrike" cap="none" normalizeH="0" baseline="0" dirty="0" smtClean="0">
                          <a:ln>
                            <a:noFill/>
                          </a:ln>
                          <a:solidFill>
                            <a:srgbClr val="000099"/>
                          </a:solidFill>
                          <a:effectLst/>
                          <a:latin typeface="Arial" charset="0"/>
                        </a:rPr>
                        <a:t>   Economia</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                                   </a:t>
                      </a:r>
                      <a:r>
                        <a:rPr kumimoji="0" lang="pt-PT" sz="1100" b="0" i="0" u="none" strike="noStrike" cap="none" normalizeH="0" baseline="0" dirty="0" smtClean="0">
                          <a:ln>
                            <a:noFill/>
                          </a:ln>
                          <a:solidFill>
                            <a:srgbClr val="000099"/>
                          </a:solidFill>
                          <a:effectLst/>
                          <a:latin typeface="Arial" charset="0"/>
                        </a:rPr>
                        <a:t>Teatro</a:t>
                      </a:r>
                      <a:r>
                        <a:rPr kumimoji="0" lang="pt-PT" sz="1100" b="0" i="0" u="none" strike="noStrike" cap="none" normalizeH="0" baseline="0" dirty="0" smtClean="0">
                          <a:ln>
                            <a:noFill/>
                          </a:ln>
                          <a:solidFill>
                            <a:srgbClr val="0000FF"/>
                          </a:solidFill>
                          <a:effectLst/>
                          <a:latin typeface="Arial" charset="0"/>
                        </a:rPr>
                        <a:t>  </a:t>
                      </a:r>
                      <a:r>
                        <a:rPr kumimoji="0" lang="pt-PT" sz="1100" b="0" i="0" u="none" strike="noStrike" cap="none" normalizeH="0" baseline="0" dirty="0" smtClean="0">
                          <a:ln>
                            <a:noFill/>
                          </a:ln>
                          <a:solidFill>
                            <a:schemeClr val="tx1"/>
                          </a:solidFill>
                          <a:effectLst/>
                          <a:latin typeface="Arial" charset="0"/>
                        </a:rPr>
                        <a:t>(f)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PT" sz="1100" b="0" i="0" u="none" strike="noStrike" cap="none" normalizeH="0" baseline="0" dirty="0" smtClean="0">
                          <a:ln>
                            <a:noFill/>
                          </a:ln>
                          <a:solidFill>
                            <a:schemeClr val="tx1"/>
                          </a:solidFill>
                          <a:effectLst/>
                          <a:latin typeface="Arial" charset="0"/>
                        </a:rPr>
                        <a:t>                                    </a:t>
                      </a:r>
                      <a:r>
                        <a:rPr kumimoji="0" lang="pt-PT" sz="1100" b="0" i="0" u="none" strike="noStrike" cap="none" normalizeH="0" baseline="0" dirty="0" smtClean="0">
                          <a:ln>
                            <a:noFill/>
                          </a:ln>
                          <a:solidFill>
                            <a:srgbClr val="0000FF"/>
                          </a:solidFill>
                          <a:effectLst/>
                          <a:latin typeface="Arial" charset="0"/>
                        </a:rPr>
                        <a:t>Oferta de Escola  </a:t>
                      </a:r>
                      <a:r>
                        <a:rPr kumimoji="0" lang="pt-PT" sz="1100" b="0" i="0" u="none" strike="noStrike" cap="none" normalizeH="0" baseline="0" dirty="0" smtClean="0">
                          <a:ln>
                            <a:noFill/>
                          </a:ln>
                          <a:solidFill>
                            <a:schemeClr val="tx1"/>
                          </a:solidFill>
                          <a:effectLst/>
                          <a:latin typeface="Arial" charset="0"/>
                        </a:rPr>
                        <a:t>(f)  (g)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smtClean="0">
                        <a:ln>
                          <a:noFill/>
                        </a:ln>
                        <a:solidFill>
                          <a:srgbClr val="003399"/>
                        </a:solidFill>
                        <a:effectLst/>
                        <a:latin typeface="Arial" charset="0"/>
                      </a:endParaRP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pt-PT"/>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270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rgbClr val="0033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150</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200" b="0" i="0" u="none" strike="noStrike" cap="none" normalizeH="0" baseline="0" dirty="0" smtClean="0">
                          <a:ln>
                            <a:noFill/>
                          </a:ln>
                          <a:solidFill>
                            <a:srgbClr val="003399"/>
                          </a:solidFill>
                          <a:effectLst/>
                          <a:latin typeface="Arial" charset="0"/>
                        </a:rPr>
                        <a:t>Educação Moral e Religiosa </a:t>
                      </a:r>
                    </a:p>
                  </a:txBody>
                  <a:tcPr marL="91420" marR="9142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000" b="0" i="0" u="none" strike="noStrike" cap="none" normalizeH="0" baseline="0" dirty="0" smtClean="0">
                        <a:ln>
                          <a:noFill/>
                        </a:ln>
                        <a:solidFill>
                          <a:schemeClr val="tx1"/>
                        </a:solidFill>
                        <a:effectLst/>
                        <a:latin typeface="Arial" charset="0"/>
                      </a:endParaRP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1000" b="0" i="0" u="none" strike="noStrike" cap="none" normalizeH="0" baseline="0" dirty="0" smtClean="0">
                          <a:ln>
                            <a:noFill/>
                          </a:ln>
                          <a:solidFill>
                            <a:srgbClr val="003399"/>
                          </a:solidFill>
                          <a:effectLst/>
                          <a:latin typeface="Arial" charset="0"/>
                        </a:rPr>
                        <a:t>(h)</a:t>
                      </a:r>
                    </a:p>
                  </a:txBody>
                  <a:tcPr marL="91420" marR="9142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34" name="Text Box 38"/>
          <p:cNvSpPr txBox="1">
            <a:spLocks noChangeArrowheads="1"/>
          </p:cNvSpPr>
          <p:nvPr/>
        </p:nvSpPr>
        <p:spPr bwMode="auto">
          <a:xfrm>
            <a:off x="5795963" y="1772816"/>
            <a:ext cx="3249612" cy="5047517"/>
          </a:xfrm>
          <a:prstGeom prst="rect">
            <a:avLst/>
          </a:prstGeom>
          <a:solidFill>
            <a:schemeClr val="accent6">
              <a:lumMod val="60000"/>
              <a:lumOff val="40000"/>
            </a:schemeClr>
          </a:solidFill>
          <a:ln>
            <a:noFill/>
          </a:ln>
          <a:extLst/>
        </p:spPr>
        <p:txBody>
          <a:bodyPr lIns="91420" tIns="45711" rIns="91420" bIns="45711">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pt-PT" altLang="pt-PT" sz="1200" b="1" i="1" dirty="0"/>
              <a:t>Notas</a:t>
            </a:r>
          </a:p>
          <a:p>
            <a:pPr marL="0" indent="0" algn="just" eaLnBrk="1" hangingPunct="1">
              <a:spcBef>
                <a:spcPct val="0"/>
              </a:spcBef>
              <a:buNone/>
            </a:pPr>
            <a:r>
              <a:rPr lang="pt-PT" altLang="pt-PT" sz="1000" b="1" dirty="0" smtClean="0"/>
              <a:t>b)</a:t>
            </a:r>
            <a:r>
              <a:rPr lang="pt-PT" altLang="pt-PT" sz="1000" dirty="0" smtClean="0"/>
              <a:t> O aluno escolhe uma língua estrangeira. Se tiver estudado apenas uma língua estrangeira no ensino básico, inicia obrigatoriamente uma segunda língua no ensino secundário. No caso do aluno dar continuidade às duas línguas estrangeiras do ensino básico, a LE I insere-se na componente de formação geral e a LE II na formação especifica. Se o aluno der continuidade a uma das LE do básico (I ou II) e iniciar uma nova língua (III), esta integra-se obrigatoriamente na componente de formação específica, inserindo-se na componente de formação geral uma das línguas já estudadas. Se o aluno pretender apenas iniciar uma língua, a mesma insere-se na componente de formação geral. </a:t>
            </a:r>
          </a:p>
          <a:p>
            <a:pPr algn="just" eaLnBrk="1" hangingPunct="1">
              <a:spcBef>
                <a:spcPct val="0"/>
              </a:spcBef>
              <a:buFontTx/>
              <a:buNone/>
            </a:pPr>
            <a:r>
              <a:rPr lang="pt-PT" altLang="pt-PT" sz="1000" b="1" dirty="0" smtClean="0"/>
              <a:t>c)</a:t>
            </a:r>
            <a:r>
              <a:rPr lang="pt-PT" altLang="pt-PT" sz="1000" dirty="0" smtClean="0"/>
              <a:t> O aluno escolhe duas disciplinas bienais, sendo uma delas obrigatoriamente do grupo </a:t>
            </a:r>
            <a:r>
              <a:rPr lang="pt-PT" altLang="pt-PT" sz="1000" b="1" dirty="0" smtClean="0"/>
              <a:t>c)</a:t>
            </a:r>
          </a:p>
          <a:p>
            <a:pPr algn="just" eaLnBrk="1" hangingPunct="1">
              <a:spcBef>
                <a:spcPct val="0"/>
              </a:spcBef>
              <a:buFontTx/>
              <a:buNone/>
            </a:pPr>
            <a:r>
              <a:rPr lang="pt-PT" altLang="pt-PT" sz="1000" dirty="0" smtClean="0"/>
              <a:t>(</a:t>
            </a:r>
            <a:r>
              <a:rPr lang="pt-PT" altLang="pt-PT" sz="1000" b="1" dirty="0" smtClean="0"/>
              <a:t>d) (e)</a:t>
            </a:r>
            <a:r>
              <a:rPr lang="pt-PT" altLang="pt-PT" sz="1000" dirty="0" smtClean="0"/>
              <a:t>   O aluno escolhe duas disciplinas anuais, </a:t>
            </a:r>
          </a:p>
          <a:p>
            <a:pPr algn="just" eaLnBrk="1" hangingPunct="1">
              <a:spcBef>
                <a:spcPct val="0"/>
              </a:spcBef>
              <a:buFontTx/>
              <a:buNone/>
            </a:pPr>
            <a:r>
              <a:rPr lang="pt-PT" altLang="pt-PT" sz="1000" dirty="0" smtClean="0"/>
              <a:t>             sendo uma delas obrigatoriamente do conjunto de opções (d)</a:t>
            </a:r>
          </a:p>
          <a:p>
            <a:pPr algn="just" eaLnBrk="1" hangingPunct="1">
              <a:spcBef>
                <a:spcPct val="0"/>
              </a:spcBef>
              <a:buFontTx/>
              <a:buNone/>
            </a:pPr>
            <a:r>
              <a:rPr lang="pt-PT" altLang="pt-PT" sz="1000" b="1" dirty="0" smtClean="0"/>
              <a:t>(f)</a:t>
            </a:r>
            <a:r>
              <a:rPr lang="pt-PT" altLang="pt-PT" sz="1000" dirty="0" smtClean="0"/>
              <a:t>    Oferta dependente do Projeto Educativo da escola, como segunda opção o aluno pode escolher uma disciplina do grupo d) ou e) ou ainda de outros cursos</a:t>
            </a:r>
          </a:p>
          <a:p>
            <a:pPr marL="0" indent="0" algn="just" eaLnBrk="1" hangingPunct="1">
              <a:spcBef>
                <a:spcPct val="0"/>
              </a:spcBef>
              <a:buNone/>
            </a:pPr>
            <a:r>
              <a:rPr lang="pt-PT" altLang="pt-PT" sz="1000" b="1" dirty="0" smtClean="0"/>
              <a:t>g)</a:t>
            </a:r>
            <a:r>
              <a:rPr lang="pt-PT" altLang="pt-PT" sz="1000" dirty="0" smtClean="0"/>
              <a:t>  Oferta de Escola – autonomia curricular</a:t>
            </a:r>
          </a:p>
          <a:p>
            <a:pPr algn="just" eaLnBrk="1" hangingPunct="1">
              <a:spcBef>
                <a:spcPct val="0"/>
              </a:spcBef>
              <a:buFontTx/>
              <a:buNone/>
            </a:pPr>
            <a:r>
              <a:rPr lang="pt-PT" altLang="pt-PT" sz="1200" b="1" dirty="0" smtClean="0"/>
              <a:t>h)</a:t>
            </a:r>
            <a:r>
              <a:rPr lang="pt-PT" altLang="pt-PT" sz="1200" dirty="0" smtClean="0"/>
              <a:t> </a:t>
            </a:r>
            <a:r>
              <a:rPr lang="pt-PT" altLang="pt-PT" sz="1000" dirty="0" smtClean="0"/>
              <a:t>Oferta obrigatória, frequência facultativa, com um tempo letivo nunca inferior a 45 minutos.</a:t>
            </a:r>
          </a:p>
          <a:p>
            <a:pPr algn="just" eaLnBrk="1" hangingPunct="1">
              <a:spcBef>
                <a:spcPct val="0"/>
              </a:spcBef>
              <a:buFontTx/>
              <a:buNone/>
            </a:pPr>
            <a:endParaRPr lang="pt-PT" altLang="pt-PT" sz="1200" dirty="0"/>
          </a:p>
          <a:p>
            <a:pPr algn="ctr" eaLnBrk="1" hangingPunct="1">
              <a:spcBef>
                <a:spcPct val="0"/>
              </a:spcBef>
              <a:buFontTx/>
              <a:buNone/>
            </a:pPr>
            <a:r>
              <a:rPr lang="en-GB" altLang="pt-PT" sz="1200" b="1" dirty="0">
                <a:solidFill>
                  <a:srgbClr val="FF6600"/>
                </a:solidFill>
              </a:rPr>
              <a:t>Esc. Sec Madeira Torres  </a:t>
            </a:r>
            <a:endParaRPr lang="en-GB" altLang="pt-PT" sz="1200" b="1" dirty="0" smtClean="0">
              <a:solidFill>
                <a:srgbClr val="FF6600"/>
              </a:solidFill>
            </a:endParaRPr>
          </a:p>
          <a:p>
            <a:pPr algn="ctr" eaLnBrk="1" hangingPunct="1">
              <a:spcBef>
                <a:spcPct val="0"/>
              </a:spcBef>
              <a:buFontTx/>
              <a:buNone/>
            </a:pPr>
            <a:endParaRPr lang="en-GB" altLang="pt-PT" sz="1200" b="1" dirty="0">
              <a:solidFill>
                <a:srgbClr val="FF6600"/>
              </a:solidFill>
            </a:endParaRPr>
          </a:p>
          <a:p>
            <a:pPr algn="ctr" eaLnBrk="1" hangingPunct="1">
              <a:spcBef>
                <a:spcPct val="0"/>
              </a:spcBef>
              <a:buFontTx/>
              <a:buNone/>
            </a:pPr>
            <a:r>
              <a:rPr lang="en-GB" altLang="pt-PT" sz="1200" b="1" dirty="0">
                <a:solidFill>
                  <a:srgbClr val="FF6600"/>
                </a:solidFill>
              </a:rPr>
              <a:t>Esc. Sec. </a:t>
            </a:r>
            <a:r>
              <a:rPr lang="en-GB" altLang="pt-PT" sz="1200" b="1" dirty="0" err="1">
                <a:solidFill>
                  <a:srgbClr val="FF6600"/>
                </a:solidFill>
              </a:rPr>
              <a:t>Henriques</a:t>
            </a:r>
            <a:r>
              <a:rPr lang="en-GB" altLang="pt-PT" sz="1200" b="1" dirty="0">
                <a:solidFill>
                  <a:srgbClr val="FF6600"/>
                </a:solidFill>
              </a:rPr>
              <a:t> </a:t>
            </a:r>
            <a:r>
              <a:rPr lang="en-GB" altLang="pt-PT" sz="1200" b="1" dirty="0" err="1">
                <a:solidFill>
                  <a:srgbClr val="FF6600"/>
                </a:solidFill>
              </a:rPr>
              <a:t>Nogueira</a:t>
            </a:r>
            <a:endParaRPr lang="en-GB" altLang="pt-PT" sz="1200" b="1" dirty="0">
              <a:solidFill>
                <a:srgbClr val="FF6600"/>
              </a:solidFill>
            </a:endParaRPr>
          </a:p>
        </p:txBody>
      </p:sp>
      <p:sp>
        <p:nvSpPr>
          <p:cNvPr id="13350" name="Rectangle 60"/>
          <p:cNvSpPr>
            <a:spLocks noChangeArrowheads="1"/>
          </p:cNvSpPr>
          <p:nvPr/>
        </p:nvSpPr>
        <p:spPr bwMode="auto">
          <a:xfrm>
            <a:off x="328517" y="2132856"/>
            <a:ext cx="3027962" cy="1080121"/>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1" name="Rectangle 105"/>
          <p:cNvSpPr>
            <a:spLocks noChangeArrowheads="1"/>
          </p:cNvSpPr>
          <p:nvPr/>
        </p:nvSpPr>
        <p:spPr bwMode="auto">
          <a:xfrm>
            <a:off x="262591" y="4725144"/>
            <a:ext cx="3093888" cy="1656184"/>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
        <p:nvSpPr>
          <p:cNvPr id="13352" name="Rectangle 114"/>
          <p:cNvSpPr>
            <a:spLocks noChangeArrowheads="1"/>
          </p:cNvSpPr>
          <p:nvPr/>
        </p:nvSpPr>
        <p:spPr bwMode="auto">
          <a:xfrm>
            <a:off x="263125" y="3559407"/>
            <a:ext cx="3080809" cy="1018805"/>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pt-PT" altLang="pt-PT" sz="1800"/>
          </a:p>
        </p:txBody>
      </p:sp>
    </p:spTree>
    <p:extLst>
      <p:ext uri="{BB962C8B-B14F-4D97-AF65-F5344CB8AC3E}">
        <p14:creationId xmlns:p14="http://schemas.microsoft.com/office/powerpoint/2010/main" val="333140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3000"/>
                                  </p:stCondLst>
                                  <p:childTnLst>
                                    <p:set>
                                      <p:cBhvr>
                                        <p:cTn id="11" dur="1" fill="hold">
                                          <p:stCondLst>
                                            <p:cond delay="0"/>
                                          </p:stCondLst>
                                        </p:cTn>
                                        <p:tgtEl>
                                          <p:spTgt spid="29876"/>
                                        </p:tgtEl>
                                        <p:attrNameLst>
                                          <p:attrName>style.visibility</p:attrName>
                                        </p:attrNameLst>
                                      </p:cBhvr>
                                      <p:to>
                                        <p:strVal val="visible"/>
                                      </p:to>
                                    </p:set>
                                    <p:anim calcmode="lin" valueType="num">
                                      <p:cBhvr additive="base">
                                        <p:cTn id="12" dur="500" fill="hold"/>
                                        <p:tgtEl>
                                          <p:spTgt spid="29876"/>
                                        </p:tgtEl>
                                        <p:attrNameLst>
                                          <p:attrName>ppt_x</p:attrName>
                                        </p:attrNameLst>
                                      </p:cBhvr>
                                      <p:tavLst>
                                        <p:tav tm="0">
                                          <p:val>
                                            <p:strVal val="#ppt_x"/>
                                          </p:val>
                                        </p:tav>
                                        <p:tav tm="100000">
                                          <p:val>
                                            <p:strVal val="#ppt_x"/>
                                          </p:val>
                                        </p:tav>
                                      </p:tavLst>
                                    </p:anim>
                                    <p:anim calcmode="lin" valueType="num">
                                      <p:cBhvr additive="base">
                                        <p:cTn id="13" dur="500" fill="hold"/>
                                        <p:tgtEl>
                                          <p:spTgt spid="2987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3000"/>
                                  </p:stCondLst>
                                  <p:childTnLst>
                                    <p:set>
                                      <p:cBhvr>
                                        <p:cTn id="16" dur="1" fill="hold">
                                          <p:stCondLst>
                                            <p:cond delay="499"/>
                                          </p:stCondLst>
                                        </p:cTn>
                                        <p:tgtEl>
                                          <p:spTgt spid="29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34"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3778</TotalTime>
  <Words>6891</Words>
  <Application>Microsoft Office PowerPoint</Application>
  <PresentationFormat>Apresentação no Ecrã (4:3)</PresentationFormat>
  <Paragraphs>2286</Paragraphs>
  <Slides>52</Slides>
  <Notes>43</Notes>
  <HiddenSlides>0</HiddenSlides>
  <MMClips>0</MMClips>
  <ScaleCrop>false</ScaleCrop>
  <HeadingPairs>
    <vt:vector size="4" baseType="variant">
      <vt:variant>
        <vt:lpstr>Tema</vt:lpstr>
      </vt:variant>
      <vt:variant>
        <vt:i4>1</vt:i4>
      </vt:variant>
      <vt:variant>
        <vt:lpstr>Títulos dos diapositivos</vt:lpstr>
      </vt:variant>
      <vt:variant>
        <vt:i4>52</vt:i4>
      </vt:variant>
    </vt:vector>
  </HeadingPairs>
  <TitlesOfParts>
    <vt:vector size="53" baseType="lpstr">
      <vt:lpstr>Tema do Office</vt:lpstr>
      <vt:lpstr>OFERTAS EDUCATIVAS E FORMATIVAS DO ENSINO SECUNDÁRIO DL  55/2018, Portaria 226-A/2018 e 235-A/2018</vt:lpstr>
      <vt:lpstr>Apresentação do PowerPoint</vt:lpstr>
      <vt:lpstr>Apresentação do PowerPoint</vt:lpstr>
      <vt:lpstr> CURSOS CIENTIFICO-HUMANÍSTICOS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CURSOS COM PLANOS PRÓPRIOS Nos CURSOS CIENTÍFICO-HUMANÍSTICOS </vt:lpstr>
      <vt:lpstr>Apresentação do PowerPoint</vt:lpstr>
      <vt:lpstr> CURSOS COM PLANOS PRÓPRIOS Nos CURSOS PROFISSIONAIS </vt:lpstr>
      <vt:lpstr>Apresentação do PowerPoint</vt:lpstr>
      <vt:lpstr>CURSOS ARTÍSTICOS ESPECIALIZADOS    Ver Portaria 229-A/2018  https://dre.pt/home/-/dre/116068173/details/maximized  Ver Portaria 232-A/2018  https://dre.pt/web/guest/home/-/dre/116132275/details/maximized?print_preview=print-preview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OFERTAS EDUCATIVAS E FORMATIVAS DO ENSINO SECUNDÁRIO</dc:title>
  <dc:creator>Catarina Valente</dc:creator>
  <cp:lastModifiedBy>Sandra Santos</cp:lastModifiedBy>
  <cp:revision>134</cp:revision>
  <dcterms:created xsi:type="dcterms:W3CDTF">2018-09-18T11:49:32Z</dcterms:created>
  <dcterms:modified xsi:type="dcterms:W3CDTF">2023-10-27T12:29:37Z</dcterms:modified>
</cp:coreProperties>
</file>