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56" r:id="rId2"/>
    <p:sldId id="257" r:id="rId3"/>
    <p:sldId id="258" r:id="rId4"/>
    <p:sldId id="259" r:id="rId5"/>
    <p:sldId id="260" r:id="rId6"/>
    <p:sldId id="300" r:id="rId7"/>
    <p:sldId id="263" r:id="rId8"/>
    <p:sldId id="301" r:id="rId9"/>
    <p:sldId id="264" r:id="rId10"/>
    <p:sldId id="302" r:id="rId11"/>
    <p:sldId id="265" r:id="rId12"/>
    <p:sldId id="303" r:id="rId13"/>
    <p:sldId id="304" r:id="rId14"/>
    <p:sldId id="267" r:id="rId15"/>
    <p:sldId id="306" r:id="rId16"/>
    <p:sldId id="268" r:id="rId17"/>
    <p:sldId id="305" r:id="rId18"/>
    <p:sldId id="266" r:id="rId19"/>
    <p:sldId id="269" r:id="rId20"/>
    <p:sldId id="270" r:id="rId21"/>
    <p:sldId id="272" r:id="rId22"/>
    <p:sldId id="273" r:id="rId23"/>
    <p:sldId id="274" r:id="rId24"/>
    <p:sldId id="276" r:id="rId25"/>
    <p:sldId id="308" r:id="rId26"/>
    <p:sldId id="278" r:id="rId27"/>
    <p:sldId id="275" r:id="rId28"/>
    <p:sldId id="327" r:id="rId29"/>
    <p:sldId id="330" r:id="rId30"/>
    <p:sldId id="307" r:id="rId31"/>
    <p:sldId id="289" r:id="rId32"/>
    <p:sldId id="288" r:id="rId33"/>
    <p:sldId id="287" r:id="rId34"/>
    <p:sldId id="285" r:id="rId35"/>
    <p:sldId id="311" r:id="rId36"/>
    <p:sldId id="313" r:id="rId37"/>
    <p:sldId id="329" r:id="rId38"/>
    <p:sldId id="283" r:id="rId39"/>
    <p:sldId id="328" r:id="rId40"/>
    <p:sldId id="290" r:id="rId41"/>
    <p:sldId id="323" r:id="rId42"/>
    <p:sldId id="324" r:id="rId43"/>
    <p:sldId id="319" r:id="rId44"/>
    <p:sldId id="292" r:id="rId45"/>
    <p:sldId id="294" r:id="rId46"/>
    <p:sldId id="316" r:id="rId47"/>
    <p:sldId id="309" r:id="rId48"/>
    <p:sldId id="314" r:id="rId49"/>
    <p:sldId id="299" r:id="rId50"/>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18" autoAdjust="0"/>
  </p:normalViewPr>
  <p:slideViewPr>
    <p:cSldViewPr>
      <p:cViewPr>
        <p:scale>
          <a:sx n="66" d="100"/>
          <a:sy n="66" d="100"/>
        </p:scale>
        <p:origin x="-2934" y="-1020"/>
      </p:cViewPr>
      <p:guideLst>
        <p:guide orient="horz" pos="2160"/>
        <p:guide pos="2880"/>
      </p:guideLst>
    </p:cSldViewPr>
  </p:slideViewPr>
  <p:notesTextViewPr>
    <p:cViewPr>
      <p:scale>
        <a:sx n="1" d="1"/>
        <a:sy n="1" d="1"/>
      </p:scale>
      <p:origin x="0" y="0"/>
    </p:cViewPr>
  </p:notesTextViewPr>
  <p:sorterViewPr>
    <p:cViewPr>
      <p:scale>
        <a:sx n="100" d="100"/>
        <a:sy n="100" d="100"/>
      </p:scale>
      <p:origin x="0" y="55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22493-53C1-43B8-B71F-96FD2F99A4DE}" type="datetimeFigureOut">
              <a:rPr lang="pt-PT" smtClean="0"/>
              <a:t>22/05/2024</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94694C-ACA9-4456-AD88-386FBCAEDECC}" type="slidenum">
              <a:rPr lang="pt-PT" smtClean="0"/>
              <a:t>‹nº›</a:t>
            </a:fld>
            <a:endParaRPr lang="pt-PT"/>
          </a:p>
        </p:txBody>
      </p:sp>
    </p:spTree>
    <p:extLst>
      <p:ext uri="{BB962C8B-B14F-4D97-AF65-F5344CB8AC3E}">
        <p14:creationId xmlns:p14="http://schemas.microsoft.com/office/powerpoint/2010/main" val="1591673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Posição da Imagem do Diapositivo 1"/>
          <p:cNvSpPr>
            <a:spLocks noGrp="1" noRot="1" noChangeAspect="1" noTextEdit="1"/>
          </p:cNvSpPr>
          <p:nvPr>
            <p:ph type="sldImg"/>
          </p:nvPr>
        </p:nvSpPr>
        <p:spPr>
          <a:ln/>
        </p:spPr>
      </p:sp>
      <p:sp>
        <p:nvSpPr>
          <p:cNvPr id="614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14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E61514-95A7-4E98-A59B-A131004F76B6}" type="slidenum">
              <a:rPr lang="pt-PT" altLang="pt-PT" smtClean="0">
                <a:latin typeface="Times New Roman" pitchFamily="18" charset="0"/>
              </a:rPr>
              <a:pPr/>
              <a:t>5</a:t>
            </a:fld>
            <a:endParaRPr lang="pt-PT" altLang="pt-PT"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Marcador de Posição da Imagem do Diapositivo 1"/>
          <p:cNvSpPr>
            <a:spLocks noGrp="1" noRot="1" noChangeAspect="1" noTextEdit="1"/>
          </p:cNvSpPr>
          <p:nvPr>
            <p:ph type="sldImg"/>
          </p:nvPr>
        </p:nvSpPr>
        <p:spPr>
          <a:ln/>
        </p:spPr>
      </p:sp>
      <p:sp>
        <p:nvSpPr>
          <p:cNvPr id="706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06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C9BB32B-92A9-47CF-ABB2-DA084CDAAB8F}" type="slidenum">
              <a:rPr lang="pt-PT" altLang="pt-PT" smtClean="0">
                <a:latin typeface="Times New Roman" pitchFamily="18" charset="0"/>
              </a:rPr>
              <a:pPr/>
              <a:t>19</a:t>
            </a:fld>
            <a:endParaRPr lang="pt-PT" altLang="pt-PT"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Marcador de Posição da Imagem do Diapositivo 1"/>
          <p:cNvSpPr>
            <a:spLocks noGrp="1" noRot="1" noChangeAspect="1" noTextEdit="1"/>
          </p:cNvSpPr>
          <p:nvPr>
            <p:ph type="sldImg"/>
          </p:nvPr>
        </p:nvSpPr>
        <p:spPr>
          <a:ln/>
        </p:spPr>
      </p:sp>
      <p:sp>
        <p:nvSpPr>
          <p:cNvPr id="7168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168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FFB4946-1FEF-44FA-B281-3F3B8C11EC16}" type="slidenum">
              <a:rPr lang="pt-PT" altLang="pt-PT" smtClean="0">
                <a:latin typeface="Times New Roman" pitchFamily="18" charset="0"/>
              </a:rPr>
              <a:pPr/>
              <a:t>20</a:t>
            </a:fld>
            <a:endParaRPr lang="pt-PT" altLang="pt-PT"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Marcador de Posição da Imagem do Diapositivo 1"/>
          <p:cNvSpPr>
            <a:spLocks noGrp="1" noRot="1" noChangeAspect="1" noTextEdit="1"/>
          </p:cNvSpPr>
          <p:nvPr>
            <p:ph type="sldImg"/>
          </p:nvPr>
        </p:nvSpPr>
        <p:spPr>
          <a:ln/>
        </p:spPr>
      </p:sp>
      <p:sp>
        <p:nvSpPr>
          <p:cNvPr id="7373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373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8B6E94A-546F-47F7-837A-32EE830C7E66}" type="slidenum">
              <a:rPr lang="pt-PT" altLang="pt-PT" smtClean="0">
                <a:latin typeface="Times New Roman" pitchFamily="18" charset="0"/>
              </a:rPr>
              <a:pPr/>
              <a:t>21</a:t>
            </a:fld>
            <a:endParaRPr lang="pt-PT" altLang="pt-PT"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Marcador de Posição da Imagem do Diapositivo 1"/>
          <p:cNvSpPr>
            <a:spLocks noGrp="1" noRot="1" noChangeAspect="1" noTextEdit="1"/>
          </p:cNvSpPr>
          <p:nvPr>
            <p:ph type="sldImg"/>
          </p:nvPr>
        </p:nvSpPr>
        <p:spPr>
          <a:ln/>
        </p:spPr>
      </p:sp>
      <p:sp>
        <p:nvSpPr>
          <p:cNvPr id="7475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475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522B810-3AA7-4EF5-B6CD-44B1B3C36011}" type="slidenum">
              <a:rPr lang="pt-PT" altLang="pt-PT" smtClean="0">
                <a:latin typeface="Times New Roman" pitchFamily="18" charset="0"/>
              </a:rPr>
              <a:pPr/>
              <a:t>22</a:t>
            </a:fld>
            <a:endParaRPr lang="pt-PT" altLang="pt-PT"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Marcador de Posição da Imagem do Diapositivo 1"/>
          <p:cNvSpPr>
            <a:spLocks noGrp="1" noRot="1" noChangeAspect="1" noTextEdit="1"/>
          </p:cNvSpPr>
          <p:nvPr>
            <p:ph type="sldImg"/>
          </p:nvPr>
        </p:nvSpPr>
        <p:spPr>
          <a:ln/>
        </p:spPr>
      </p:sp>
      <p:sp>
        <p:nvSpPr>
          <p:cNvPr id="7577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578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6F4F6FF-F7AA-4C2E-86B4-F772677A146D}" type="slidenum">
              <a:rPr lang="pt-PT" altLang="pt-PT" smtClean="0">
                <a:latin typeface="Times New Roman" pitchFamily="18" charset="0"/>
              </a:rPr>
              <a:pPr/>
              <a:t>23</a:t>
            </a:fld>
            <a:endParaRPr lang="pt-PT" altLang="pt-PT"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Marcador de Posição da Imagem do Diapositivo 1"/>
          <p:cNvSpPr>
            <a:spLocks noGrp="1" noRot="1" noChangeAspect="1" noTextEdit="1"/>
          </p:cNvSpPr>
          <p:nvPr>
            <p:ph type="sldImg"/>
          </p:nvPr>
        </p:nvSpPr>
        <p:spPr>
          <a:ln/>
        </p:spPr>
      </p:sp>
      <p:sp>
        <p:nvSpPr>
          <p:cNvPr id="7782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782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991D202-DD6F-477C-9A41-C71375B62749}" type="slidenum">
              <a:rPr lang="pt-PT" altLang="pt-PT" smtClean="0">
                <a:latin typeface="Times New Roman" pitchFamily="18" charset="0"/>
              </a:rPr>
              <a:pPr/>
              <a:t>24</a:t>
            </a:fld>
            <a:endParaRPr lang="pt-PT" altLang="pt-PT"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Marcador de Posição da Imagem do Diapositivo 1"/>
          <p:cNvSpPr>
            <a:spLocks noGrp="1" noRot="1" noChangeAspect="1" noTextEdit="1"/>
          </p:cNvSpPr>
          <p:nvPr>
            <p:ph type="sldImg"/>
          </p:nvPr>
        </p:nvSpPr>
        <p:spPr>
          <a:ln/>
        </p:spPr>
      </p:sp>
      <p:sp>
        <p:nvSpPr>
          <p:cNvPr id="7270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270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C6A9287-A10C-43A0-9023-6D3953F9DCEF}" type="slidenum">
              <a:rPr lang="pt-PT" altLang="pt-PT" smtClean="0">
                <a:latin typeface="Times New Roman" pitchFamily="18" charset="0"/>
              </a:rPr>
              <a:pPr/>
              <a:t>25</a:t>
            </a:fld>
            <a:endParaRPr lang="pt-PT" altLang="pt-PT"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Marcador de Posição da Imagem do Diapositivo 1"/>
          <p:cNvSpPr>
            <a:spLocks noGrp="1" noRot="1" noChangeAspect="1" noTextEdit="1"/>
          </p:cNvSpPr>
          <p:nvPr>
            <p:ph type="sldImg"/>
          </p:nvPr>
        </p:nvSpPr>
        <p:spPr>
          <a:ln/>
        </p:spPr>
      </p:sp>
      <p:sp>
        <p:nvSpPr>
          <p:cNvPr id="7987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987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67303B8-E772-4B93-AFE2-585C7053F508}" type="slidenum">
              <a:rPr lang="pt-PT" altLang="pt-PT" smtClean="0">
                <a:latin typeface="Times New Roman" pitchFamily="18" charset="0"/>
              </a:rPr>
              <a:pPr/>
              <a:t>26</a:t>
            </a:fld>
            <a:endParaRPr lang="pt-PT" altLang="pt-PT"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Marcador de Posição da Imagem do Diapositivo 1"/>
          <p:cNvSpPr>
            <a:spLocks noGrp="1" noRot="1" noChangeAspect="1" noTextEdit="1"/>
          </p:cNvSpPr>
          <p:nvPr>
            <p:ph type="sldImg"/>
          </p:nvPr>
        </p:nvSpPr>
        <p:spPr>
          <a:ln/>
        </p:spPr>
      </p:sp>
      <p:sp>
        <p:nvSpPr>
          <p:cNvPr id="7680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680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14FB1B5-FA17-4461-BCFD-307E96A619CF}" type="slidenum">
              <a:rPr lang="pt-PT" altLang="pt-PT" smtClean="0">
                <a:latin typeface="Times New Roman" pitchFamily="18" charset="0"/>
              </a:rPr>
              <a:pPr/>
              <a:t>27</a:t>
            </a:fld>
            <a:endParaRPr lang="pt-PT" altLang="pt-PT"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arcador de Posição da Imagem do Diapositivo 1"/>
          <p:cNvSpPr>
            <a:spLocks noGrp="1" noRot="1" noChangeAspect="1" noTextEdit="1"/>
          </p:cNvSpPr>
          <p:nvPr>
            <p:ph type="sldImg"/>
          </p:nvPr>
        </p:nvSpPr>
        <p:spPr>
          <a:ln/>
        </p:spPr>
      </p:sp>
      <p:sp>
        <p:nvSpPr>
          <p:cNvPr id="890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90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E98712-FF55-4B7A-BEAA-A76D5B68CBBC}" type="slidenum">
              <a:rPr lang="pt-PT" altLang="pt-PT" smtClean="0">
                <a:latin typeface="Times New Roman" pitchFamily="18" charset="0"/>
              </a:rPr>
              <a:pPr/>
              <a:t>28</a:t>
            </a:fld>
            <a:endParaRPr lang="pt-PT" altLang="pt-PT"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Marcador de Posição da Imagem do Diapositivo 1"/>
          <p:cNvSpPr>
            <a:spLocks noGrp="1" noRot="1" noChangeAspect="1" noTextEdit="1"/>
          </p:cNvSpPr>
          <p:nvPr>
            <p:ph type="sldImg"/>
          </p:nvPr>
        </p:nvSpPr>
        <p:spPr>
          <a:ln/>
        </p:spPr>
      </p:sp>
      <p:sp>
        <p:nvSpPr>
          <p:cNvPr id="634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34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621DCC5-45AA-4F1A-8478-9043B0BAA3D6}" type="slidenum">
              <a:rPr lang="pt-PT" altLang="pt-PT" smtClean="0">
                <a:latin typeface="Times New Roman" pitchFamily="18" charset="0"/>
              </a:rPr>
              <a:pPr/>
              <a:t>6</a:t>
            </a:fld>
            <a:endParaRPr lang="pt-PT" altLang="pt-PT"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Marcador de Posição da Imagem do Diapositivo 1"/>
          <p:cNvSpPr>
            <a:spLocks noGrp="1" noRot="1" noChangeAspect="1" noTextEdit="1"/>
          </p:cNvSpPr>
          <p:nvPr>
            <p:ph type="sldImg"/>
          </p:nvPr>
        </p:nvSpPr>
        <p:spPr>
          <a:ln/>
        </p:spPr>
      </p:sp>
      <p:sp>
        <p:nvSpPr>
          <p:cNvPr id="8089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090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4EC31B3-7A27-4EDB-BACE-59B7FDF6A2DE}" type="slidenum">
              <a:rPr lang="pt-PT" altLang="pt-PT" smtClean="0">
                <a:latin typeface="Times New Roman" pitchFamily="18" charset="0"/>
              </a:rPr>
              <a:pPr/>
              <a:t>29</a:t>
            </a:fld>
            <a:endParaRPr lang="pt-PT" altLang="pt-PT"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Marcador de Posição da Imagem do Diapositivo 1"/>
          <p:cNvSpPr>
            <a:spLocks noGrp="1" noRot="1" noChangeAspect="1" noTextEdit="1"/>
          </p:cNvSpPr>
          <p:nvPr>
            <p:ph type="sldImg"/>
          </p:nvPr>
        </p:nvSpPr>
        <p:spPr>
          <a:ln/>
        </p:spPr>
      </p:sp>
      <p:sp>
        <p:nvSpPr>
          <p:cNvPr id="7987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987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67303B8-E772-4B93-AFE2-585C7053F508}" type="slidenum">
              <a:rPr lang="pt-PT" altLang="pt-PT" smtClean="0">
                <a:latin typeface="Times New Roman" pitchFamily="18" charset="0"/>
              </a:rPr>
              <a:pPr/>
              <a:t>30</a:t>
            </a:fld>
            <a:endParaRPr lang="pt-PT" altLang="pt-PT"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Marcador de Posição da Imagem do Diapositivo 1"/>
          <p:cNvSpPr>
            <a:spLocks noGrp="1" noRot="1" noChangeAspect="1" noTextEdit="1"/>
          </p:cNvSpPr>
          <p:nvPr>
            <p:ph type="sldImg"/>
          </p:nvPr>
        </p:nvSpPr>
        <p:spPr>
          <a:ln/>
        </p:spPr>
      </p:sp>
      <p:sp>
        <p:nvSpPr>
          <p:cNvPr id="9318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318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2FD2D68-27E9-4922-86A9-D61D856782DE}" type="slidenum">
              <a:rPr lang="pt-PT" altLang="pt-PT" smtClean="0">
                <a:latin typeface="Times New Roman" pitchFamily="18" charset="0"/>
              </a:rPr>
              <a:pPr/>
              <a:t>31</a:t>
            </a:fld>
            <a:endParaRPr lang="pt-PT" altLang="pt-PT"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Marcador de Posição da Imagem do Diapositivo 1"/>
          <p:cNvSpPr>
            <a:spLocks noGrp="1" noRot="1" noChangeAspect="1" noTextEdit="1"/>
          </p:cNvSpPr>
          <p:nvPr>
            <p:ph type="sldImg"/>
          </p:nvPr>
        </p:nvSpPr>
        <p:spPr>
          <a:ln/>
        </p:spPr>
      </p:sp>
      <p:sp>
        <p:nvSpPr>
          <p:cNvPr id="9216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216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0906451-18BF-4C20-975C-40A1A9D8106E}" type="slidenum">
              <a:rPr lang="pt-PT" altLang="pt-PT" smtClean="0">
                <a:latin typeface="Times New Roman" pitchFamily="18" charset="0"/>
              </a:rPr>
              <a:pPr/>
              <a:t>32</a:t>
            </a:fld>
            <a:endParaRPr lang="pt-PT" altLang="pt-PT"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Marcador de Posição da Imagem do Diapositivo 1"/>
          <p:cNvSpPr>
            <a:spLocks noGrp="1" noRot="1" noChangeAspect="1" noTextEdit="1"/>
          </p:cNvSpPr>
          <p:nvPr>
            <p:ph type="sldImg"/>
          </p:nvPr>
        </p:nvSpPr>
        <p:spPr>
          <a:ln/>
        </p:spPr>
      </p:sp>
      <p:sp>
        <p:nvSpPr>
          <p:cNvPr id="9113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114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4FEAE64-8F83-4152-8EF3-6DACA63FF60F}" type="slidenum">
              <a:rPr lang="pt-PT" altLang="pt-PT" smtClean="0">
                <a:latin typeface="Times New Roman" pitchFamily="18" charset="0"/>
              </a:rPr>
              <a:pPr/>
              <a:t>33</a:t>
            </a:fld>
            <a:endParaRPr lang="pt-PT" altLang="pt-PT"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arcador de Posição da Imagem do Diapositivo 1"/>
          <p:cNvSpPr>
            <a:spLocks noGrp="1" noRot="1" noChangeAspect="1" noTextEdit="1"/>
          </p:cNvSpPr>
          <p:nvPr>
            <p:ph type="sldImg"/>
          </p:nvPr>
        </p:nvSpPr>
        <p:spPr>
          <a:ln/>
        </p:spPr>
      </p:sp>
      <p:sp>
        <p:nvSpPr>
          <p:cNvPr id="890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90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E97983D-432A-433C-B2AC-E0E469F3ADE0}" type="slidenum">
              <a:rPr lang="pt-PT" altLang="pt-PT" smtClean="0">
                <a:latin typeface="Times New Roman" pitchFamily="18" charset="0"/>
              </a:rPr>
              <a:pPr/>
              <a:t>34</a:t>
            </a:fld>
            <a:endParaRPr lang="pt-PT" altLang="pt-PT"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arcador de Posição da Imagem do Diapositivo 1"/>
          <p:cNvSpPr>
            <a:spLocks noGrp="1" noRot="1" noChangeAspect="1" noTextEdit="1"/>
          </p:cNvSpPr>
          <p:nvPr>
            <p:ph type="sldImg"/>
          </p:nvPr>
        </p:nvSpPr>
        <p:spPr>
          <a:ln/>
        </p:spPr>
      </p:sp>
      <p:sp>
        <p:nvSpPr>
          <p:cNvPr id="890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90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E97983D-432A-433C-B2AC-E0E469F3ADE0}" type="slidenum">
              <a:rPr lang="pt-PT" altLang="pt-PT" smtClean="0">
                <a:latin typeface="Times New Roman" pitchFamily="18" charset="0"/>
              </a:rPr>
              <a:pPr/>
              <a:t>35</a:t>
            </a:fld>
            <a:endParaRPr lang="pt-PT" altLang="pt-PT"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PlaceHolder 1"/>
          <p:cNvSpPr>
            <a:spLocks noGrp="1"/>
          </p:cNvSpPr>
          <p:nvPr>
            <p:ph type="body"/>
          </p:nvPr>
        </p:nvSpPr>
        <p:spPr>
          <a:xfrm>
            <a:off x="685800" y="4343400"/>
            <a:ext cx="5486040" cy="4114440"/>
          </a:xfrm>
          <a:prstGeom prst="rect">
            <a:avLst/>
          </a:prstGeom>
        </p:spPr>
        <p:txBody>
          <a:bodyPr/>
          <a:lstStyle/>
          <a:p>
            <a:endParaRPr lang="pt-PT" sz="2000" b="0" strike="noStrike" spc="-1">
              <a:solidFill>
                <a:srgbClr val="000000"/>
              </a:solidFill>
              <a:uFill>
                <a:solidFill>
                  <a:srgbClr val="FFFFFF"/>
                </a:solidFill>
              </a:uFill>
              <a:latin typeface="Arial"/>
            </a:endParaRPr>
          </a:p>
        </p:txBody>
      </p:sp>
      <p:sp>
        <p:nvSpPr>
          <p:cNvPr id="503" name="TextShape 2"/>
          <p:cNvSpPr txBox="1"/>
          <p:nvPr/>
        </p:nvSpPr>
        <p:spPr>
          <a:xfrm>
            <a:off x="3884760" y="8685360"/>
            <a:ext cx="2971440" cy="456840"/>
          </a:xfrm>
          <a:prstGeom prst="rect">
            <a:avLst/>
          </a:prstGeom>
          <a:noFill/>
          <a:ln>
            <a:noFill/>
          </a:ln>
        </p:spPr>
        <p:txBody>
          <a:bodyPr anchor="b"/>
          <a:lstStyle/>
          <a:p>
            <a:pPr algn="r">
              <a:lnSpc>
                <a:spcPct val="100000"/>
              </a:lnSpc>
            </a:pPr>
            <a:fld id="{73D089F0-D6F8-4063-B468-E2B8A207FF85}" type="slidenum">
              <a:rPr lang="pt-PT" sz="1200" b="0" strike="noStrike" spc="-1">
                <a:solidFill>
                  <a:srgbClr val="000000"/>
                </a:solidFill>
                <a:uFill>
                  <a:solidFill>
                    <a:srgbClr val="FFFFFF"/>
                  </a:solidFill>
                </a:uFill>
                <a:latin typeface="Times New Roman"/>
              </a:rPr>
              <a:t>36</a:t>
            </a:fld>
            <a:endParaRPr lang="pt-PT" sz="12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804410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arcador de Posição da Imagem do Diapositivo 1"/>
          <p:cNvSpPr>
            <a:spLocks noGrp="1" noRot="1" noChangeAspect="1" noTextEdit="1"/>
          </p:cNvSpPr>
          <p:nvPr>
            <p:ph type="sldImg"/>
          </p:nvPr>
        </p:nvSpPr>
        <p:spPr>
          <a:ln/>
        </p:spPr>
      </p:sp>
      <p:sp>
        <p:nvSpPr>
          <p:cNvPr id="890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90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E98712-FF55-4B7A-BEAA-A76D5B68CBBC}" type="slidenum">
              <a:rPr lang="pt-PT" altLang="pt-PT" smtClean="0">
                <a:latin typeface="Times New Roman" pitchFamily="18" charset="0"/>
              </a:rPr>
              <a:pPr/>
              <a:t>37</a:t>
            </a:fld>
            <a:endParaRPr lang="pt-PT" altLang="pt-PT"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Marcador de Posição da Imagem do Diapositivo 1"/>
          <p:cNvSpPr>
            <a:spLocks noGrp="1" noRot="1" noChangeAspect="1" noTextEdit="1"/>
          </p:cNvSpPr>
          <p:nvPr>
            <p:ph type="sldImg"/>
          </p:nvPr>
        </p:nvSpPr>
        <p:spPr>
          <a:ln/>
        </p:spPr>
      </p:sp>
      <p:sp>
        <p:nvSpPr>
          <p:cNvPr id="870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70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BD06EA3-1AAC-465B-83D9-1DC949BB4137}" type="slidenum">
              <a:rPr lang="pt-PT" altLang="pt-PT" smtClean="0">
                <a:latin typeface="Times New Roman" pitchFamily="18" charset="0"/>
              </a:rPr>
              <a:pPr/>
              <a:t>38</a:t>
            </a:fld>
            <a:endParaRPr lang="pt-PT" altLang="pt-PT"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Posição da Imagem do Diapositivo 1"/>
          <p:cNvSpPr>
            <a:spLocks noGrp="1" noRot="1" noChangeAspect="1" noTextEdit="1"/>
          </p:cNvSpPr>
          <p:nvPr>
            <p:ph type="sldImg"/>
          </p:nvPr>
        </p:nvSpPr>
        <p:spPr>
          <a:ln/>
        </p:spPr>
      </p:sp>
      <p:sp>
        <p:nvSpPr>
          <p:cNvPr id="614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14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E61514-95A7-4E98-A59B-A131004F76B6}" type="slidenum">
              <a:rPr lang="pt-PT" altLang="pt-PT" smtClean="0">
                <a:latin typeface="Times New Roman" pitchFamily="18" charset="0"/>
              </a:rPr>
              <a:pPr/>
              <a:t>7</a:t>
            </a:fld>
            <a:endParaRPr lang="pt-PT" altLang="pt-PT"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arcador de Posição da Imagem do Diapositivo 1"/>
          <p:cNvSpPr>
            <a:spLocks noGrp="1" noRot="1" noChangeAspect="1" noTextEdit="1"/>
          </p:cNvSpPr>
          <p:nvPr>
            <p:ph type="sldImg"/>
          </p:nvPr>
        </p:nvSpPr>
        <p:spPr>
          <a:ln/>
        </p:spPr>
      </p:sp>
      <p:sp>
        <p:nvSpPr>
          <p:cNvPr id="890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90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E98712-FF55-4B7A-BEAA-A76D5B68CBBC}" type="slidenum">
              <a:rPr lang="pt-PT" altLang="pt-PT" smtClean="0">
                <a:latin typeface="Times New Roman" pitchFamily="18" charset="0"/>
              </a:rPr>
              <a:pPr/>
              <a:t>39</a:t>
            </a:fld>
            <a:endParaRPr lang="pt-PT" altLang="pt-PT"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Marcador de Posição da Imagem do Diapositivo 1"/>
          <p:cNvSpPr>
            <a:spLocks noGrp="1" noRot="1" noChangeAspect="1" noTextEdit="1"/>
          </p:cNvSpPr>
          <p:nvPr>
            <p:ph type="sldImg"/>
          </p:nvPr>
        </p:nvSpPr>
        <p:spPr>
          <a:ln/>
        </p:spPr>
      </p:sp>
      <p:sp>
        <p:nvSpPr>
          <p:cNvPr id="9421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421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205B2D4-47C4-46DC-A6B4-957F3999EBE4}" type="slidenum">
              <a:rPr lang="pt-PT" altLang="pt-PT" smtClean="0">
                <a:latin typeface="Times New Roman" pitchFamily="18" charset="0"/>
              </a:rPr>
              <a:pPr/>
              <a:t>40</a:t>
            </a:fld>
            <a:endParaRPr lang="pt-PT" altLang="pt-PT"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Marcador de Posição da Imagem do Diapositivo 1"/>
          <p:cNvSpPr>
            <a:spLocks noGrp="1" noRot="1" noChangeAspect="1" noTextEdit="1"/>
          </p:cNvSpPr>
          <p:nvPr>
            <p:ph type="sldImg"/>
          </p:nvPr>
        </p:nvSpPr>
        <p:spPr>
          <a:ln/>
        </p:spPr>
      </p:sp>
      <p:sp>
        <p:nvSpPr>
          <p:cNvPr id="962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62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23243FB-0B45-47AC-AA96-83830DCF5E6C}" type="slidenum">
              <a:rPr lang="pt-PT" altLang="pt-PT" smtClean="0">
                <a:latin typeface="Times New Roman" pitchFamily="18" charset="0"/>
              </a:rPr>
              <a:pPr/>
              <a:t>41</a:t>
            </a:fld>
            <a:endParaRPr lang="pt-PT" altLang="pt-PT"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Marcador de Posição da Imagem do Diapositivo 1"/>
          <p:cNvSpPr>
            <a:spLocks noGrp="1" noRot="1" noChangeAspect="1" noTextEdit="1"/>
          </p:cNvSpPr>
          <p:nvPr>
            <p:ph type="sldImg"/>
          </p:nvPr>
        </p:nvSpPr>
        <p:spPr>
          <a:ln/>
        </p:spPr>
      </p:sp>
      <p:sp>
        <p:nvSpPr>
          <p:cNvPr id="962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62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23243FB-0B45-47AC-AA96-83830DCF5E6C}" type="slidenum">
              <a:rPr lang="pt-PT" altLang="pt-PT" smtClean="0">
                <a:latin typeface="Times New Roman" pitchFamily="18" charset="0"/>
              </a:rPr>
              <a:pPr/>
              <a:t>42</a:t>
            </a:fld>
            <a:endParaRPr lang="pt-PT" altLang="pt-PT"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Marcador de Posição da Imagem do Diapositivo 1"/>
          <p:cNvSpPr>
            <a:spLocks noGrp="1" noRot="1" noChangeAspect="1" noTextEdit="1"/>
          </p:cNvSpPr>
          <p:nvPr>
            <p:ph type="sldImg"/>
          </p:nvPr>
        </p:nvSpPr>
        <p:spPr>
          <a:ln/>
        </p:spPr>
      </p:sp>
      <p:sp>
        <p:nvSpPr>
          <p:cNvPr id="9421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421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205B2D4-47C4-46DC-A6B4-957F3999EBE4}" type="slidenum">
              <a:rPr lang="pt-PT" altLang="pt-PT" smtClean="0">
                <a:latin typeface="Times New Roman" pitchFamily="18" charset="0"/>
              </a:rPr>
              <a:pPr/>
              <a:t>43</a:t>
            </a:fld>
            <a:endParaRPr lang="pt-PT" altLang="pt-PT"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Marcador de Posição da Imagem do Diapositivo 1"/>
          <p:cNvSpPr>
            <a:spLocks noGrp="1" noRot="1" noChangeAspect="1" noTextEdit="1"/>
          </p:cNvSpPr>
          <p:nvPr>
            <p:ph type="sldImg"/>
          </p:nvPr>
        </p:nvSpPr>
        <p:spPr>
          <a:ln/>
        </p:spPr>
      </p:sp>
      <p:sp>
        <p:nvSpPr>
          <p:cNvPr id="962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62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23243FB-0B45-47AC-AA96-83830DCF5E6C}" type="slidenum">
              <a:rPr lang="pt-PT" altLang="pt-PT" smtClean="0">
                <a:latin typeface="Times New Roman" pitchFamily="18" charset="0"/>
              </a:rPr>
              <a:pPr/>
              <a:t>44</a:t>
            </a:fld>
            <a:endParaRPr lang="pt-PT" altLang="pt-PT"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Marcador de Posição da Imagem do Diapositivo 1"/>
          <p:cNvSpPr>
            <a:spLocks noGrp="1" noRot="1" noChangeAspect="1" noTextEdit="1"/>
          </p:cNvSpPr>
          <p:nvPr>
            <p:ph type="sldImg"/>
          </p:nvPr>
        </p:nvSpPr>
        <p:spPr>
          <a:ln/>
        </p:spPr>
      </p:sp>
      <p:sp>
        <p:nvSpPr>
          <p:cNvPr id="9830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830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C81251D-ABF0-4F83-B842-A87D9C0B72FE}" type="slidenum">
              <a:rPr lang="pt-PT" altLang="pt-PT" smtClean="0">
                <a:latin typeface="Times New Roman" pitchFamily="18" charset="0"/>
              </a:rPr>
              <a:pPr/>
              <a:t>45</a:t>
            </a:fld>
            <a:endParaRPr lang="pt-PT" altLang="pt-PT"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Marcador de Posição da Imagem do Diapositivo 1"/>
          <p:cNvSpPr>
            <a:spLocks noGrp="1" noRot="1" noChangeAspect="1" noTextEdit="1"/>
          </p:cNvSpPr>
          <p:nvPr>
            <p:ph type="sldImg"/>
          </p:nvPr>
        </p:nvSpPr>
        <p:spPr>
          <a:ln/>
        </p:spPr>
      </p:sp>
      <p:sp>
        <p:nvSpPr>
          <p:cNvPr id="8806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806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92CA7A-FA17-473C-B885-4F5D89E64905}" type="slidenum">
              <a:rPr lang="pt-PT" altLang="pt-PT" smtClean="0">
                <a:latin typeface="Times New Roman" pitchFamily="18" charset="0"/>
              </a:rPr>
              <a:pPr/>
              <a:t>46</a:t>
            </a:fld>
            <a:endParaRPr lang="pt-PT" altLang="pt-PT"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Marcador de Posição da Imagem do Diapositivo 1"/>
          <p:cNvSpPr>
            <a:spLocks noGrp="1" noRot="1" noChangeAspect="1" noTextEdit="1"/>
          </p:cNvSpPr>
          <p:nvPr>
            <p:ph type="sldImg"/>
          </p:nvPr>
        </p:nvSpPr>
        <p:spPr>
          <a:ln/>
        </p:spPr>
      </p:sp>
      <p:sp>
        <p:nvSpPr>
          <p:cNvPr id="9830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830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C81251D-ABF0-4F83-B842-A87D9C0B72FE}" type="slidenum">
              <a:rPr lang="pt-PT" altLang="pt-PT" smtClean="0">
                <a:latin typeface="Times New Roman" pitchFamily="18" charset="0"/>
              </a:rPr>
              <a:pPr/>
              <a:t>47</a:t>
            </a:fld>
            <a:endParaRPr lang="pt-PT" altLang="pt-PT"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PlaceHolder 1"/>
          <p:cNvSpPr>
            <a:spLocks noGrp="1"/>
          </p:cNvSpPr>
          <p:nvPr>
            <p:ph type="body"/>
          </p:nvPr>
        </p:nvSpPr>
        <p:spPr>
          <a:xfrm>
            <a:off x="685800" y="4343400"/>
            <a:ext cx="5486040" cy="4114440"/>
          </a:xfrm>
          <a:prstGeom prst="rect">
            <a:avLst/>
          </a:prstGeom>
        </p:spPr>
        <p:txBody>
          <a:bodyPr/>
          <a:lstStyle/>
          <a:p>
            <a:endParaRPr lang="pt-PT" sz="2000" b="0" strike="noStrike" spc="-1">
              <a:solidFill>
                <a:srgbClr val="000000"/>
              </a:solidFill>
              <a:uFill>
                <a:solidFill>
                  <a:srgbClr val="FFFFFF"/>
                </a:solidFill>
              </a:uFill>
              <a:latin typeface="Arial"/>
            </a:endParaRPr>
          </a:p>
        </p:txBody>
      </p:sp>
      <p:sp>
        <p:nvSpPr>
          <p:cNvPr id="505" name="TextShape 2"/>
          <p:cNvSpPr txBox="1"/>
          <p:nvPr/>
        </p:nvSpPr>
        <p:spPr>
          <a:xfrm>
            <a:off x="3884760" y="8685360"/>
            <a:ext cx="2971440" cy="456840"/>
          </a:xfrm>
          <a:prstGeom prst="rect">
            <a:avLst/>
          </a:prstGeom>
          <a:noFill/>
          <a:ln>
            <a:noFill/>
          </a:ln>
        </p:spPr>
        <p:txBody>
          <a:bodyPr anchor="b"/>
          <a:lstStyle/>
          <a:p>
            <a:pPr algn="r">
              <a:lnSpc>
                <a:spcPct val="100000"/>
              </a:lnSpc>
            </a:pPr>
            <a:fld id="{E8BA7FE0-6386-4676-852B-2E542CB0DE92}" type="slidenum">
              <a:rPr lang="pt-PT" sz="1200" b="0" strike="noStrike" spc="-1">
                <a:solidFill>
                  <a:srgbClr val="000000"/>
                </a:solidFill>
                <a:uFill>
                  <a:solidFill>
                    <a:srgbClr val="FFFFFF"/>
                  </a:solidFill>
                </a:uFill>
                <a:latin typeface="Times New Roman"/>
              </a:rPr>
              <a:t>48</a:t>
            </a:fld>
            <a:endParaRPr lang="pt-PT"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Marcador de Posição da Imagem do Diapositivo 1"/>
          <p:cNvSpPr>
            <a:spLocks noGrp="1" noRot="1" noChangeAspect="1" noTextEdit="1"/>
          </p:cNvSpPr>
          <p:nvPr>
            <p:ph type="sldImg"/>
          </p:nvPr>
        </p:nvSpPr>
        <p:spPr>
          <a:ln/>
        </p:spPr>
      </p:sp>
      <p:sp>
        <p:nvSpPr>
          <p:cNvPr id="6553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554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418BFF-3657-47EF-B29B-08049F6B34A9}" type="slidenum">
              <a:rPr lang="pt-PT" altLang="pt-PT" smtClean="0">
                <a:latin typeface="Times New Roman" pitchFamily="18" charset="0"/>
              </a:rPr>
              <a:pPr/>
              <a:t>8</a:t>
            </a:fld>
            <a:endParaRPr lang="pt-PT" altLang="pt-PT"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Marcador de Posição da Imagem do Diapositivo 1"/>
          <p:cNvSpPr>
            <a:spLocks noGrp="1" noRot="1" noChangeAspect="1" noTextEdit="1"/>
          </p:cNvSpPr>
          <p:nvPr>
            <p:ph type="sldImg"/>
          </p:nvPr>
        </p:nvSpPr>
        <p:spPr>
          <a:ln/>
        </p:spPr>
      </p:sp>
      <p:sp>
        <p:nvSpPr>
          <p:cNvPr id="10342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10342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2F0AEAB-A38A-4107-BE3E-B3B9EDE25507}" type="slidenum">
              <a:rPr lang="pt-PT" altLang="pt-PT" smtClean="0">
                <a:latin typeface="Times New Roman" pitchFamily="18" charset="0"/>
              </a:rPr>
              <a:pPr/>
              <a:t>49</a:t>
            </a:fld>
            <a:endParaRPr lang="pt-PT" altLang="pt-PT"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Posição da Imagem do Diapositivo 1"/>
          <p:cNvSpPr>
            <a:spLocks noGrp="1" noRot="1" noChangeAspect="1" noTextEdit="1"/>
          </p:cNvSpPr>
          <p:nvPr>
            <p:ph type="sldImg"/>
          </p:nvPr>
        </p:nvSpPr>
        <p:spPr>
          <a:ln/>
        </p:spPr>
      </p:sp>
      <p:sp>
        <p:nvSpPr>
          <p:cNvPr id="614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14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E61514-95A7-4E98-A59B-A131004F76B6}" type="slidenum">
              <a:rPr lang="pt-PT" altLang="pt-PT" smtClean="0">
                <a:latin typeface="Times New Roman" pitchFamily="18" charset="0"/>
              </a:rPr>
              <a:pPr/>
              <a:t>9</a:t>
            </a:fld>
            <a:endParaRPr lang="pt-PT" altLang="pt-PT"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Marcador de Posição da Imagem do Diapositivo 1"/>
          <p:cNvSpPr>
            <a:spLocks noGrp="1" noRot="1" noChangeAspect="1" noTextEdit="1"/>
          </p:cNvSpPr>
          <p:nvPr>
            <p:ph type="sldImg"/>
          </p:nvPr>
        </p:nvSpPr>
        <p:spPr>
          <a:ln/>
        </p:spPr>
      </p:sp>
      <p:sp>
        <p:nvSpPr>
          <p:cNvPr id="6758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758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0CE4BDB-7F8B-426B-9E58-902D2D95FF62}" type="slidenum">
              <a:rPr lang="pt-PT" altLang="pt-PT" smtClean="0">
                <a:latin typeface="Times New Roman" pitchFamily="18" charset="0"/>
              </a:rPr>
              <a:pPr/>
              <a:t>10</a:t>
            </a:fld>
            <a:endParaRPr lang="pt-PT" altLang="pt-PT"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Posição da Imagem do Diapositivo 1"/>
          <p:cNvSpPr>
            <a:spLocks noGrp="1" noRot="1" noChangeAspect="1" noTextEdit="1"/>
          </p:cNvSpPr>
          <p:nvPr>
            <p:ph type="sldImg"/>
          </p:nvPr>
        </p:nvSpPr>
        <p:spPr>
          <a:ln/>
        </p:spPr>
      </p:sp>
      <p:sp>
        <p:nvSpPr>
          <p:cNvPr id="614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14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E61514-95A7-4E98-A59B-A131004F76B6}" type="slidenum">
              <a:rPr lang="pt-PT" altLang="pt-PT" smtClean="0">
                <a:latin typeface="Times New Roman" pitchFamily="18" charset="0"/>
              </a:rPr>
              <a:pPr/>
              <a:t>11</a:t>
            </a:fld>
            <a:endParaRPr lang="pt-PT" altLang="pt-PT"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Marcador de Posição da Imagem do Diapositivo 1"/>
          <p:cNvSpPr>
            <a:spLocks noGrp="1" noRot="1" noChangeAspect="1" noTextEdit="1"/>
          </p:cNvSpPr>
          <p:nvPr>
            <p:ph type="sldImg"/>
          </p:nvPr>
        </p:nvSpPr>
        <p:spPr>
          <a:ln/>
        </p:spPr>
      </p:sp>
      <p:sp>
        <p:nvSpPr>
          <p:cNvPr id="6963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963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91CF678-4F2A-4AE9-9122-B1AA78D6C011}" type="slidenum">
              <a:rPr lang="pt-PT" altLang="pt-PT" smtClean="0">
                <a:latin typeface="Times New Roman" pitchFamily="18" charset="0"/>
              </a:rPr>
              <a:pPr/>
              <a:t>12</a:t>
            </a:fld>
            <a:endParaRPr lang="pt-PT" altLang="pt-PT"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Marcador de Posição da Imagem do Diapositivo 1"/>
          <p:cNvSpPr>
            <a:spLocks noGrp="1" noRot="1" noChangeAspect="1" noTextEdit="1"/>
          </p:cNvSpPr>
          <p:nvPr>
            <p:ph type="sldImg"/>
          </p:nvPr>
        </p:nvSpPr>
        <p:spPr>
          <a:ln/>
        </p:spPr>
      </p:sp>
      <p:sp>
        <p:nvSpPr>
          <p:cNvPr id="706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06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D39F9D3-ABD2-4F4B-B559-9A43D79281A4}" type="slidenum">
              <a:rPr lang="pt-PT" altLang="pt-PT" smtClean="0">
                <a:latin typeface="Times New Roman" pitchFamily="18" charset="0"/>
              </a:rPr>
              <a:pPr/>
              <a:t>13</a:t>
            </a:fld>
            <a:endParaRPr lang="pt-PT" altLang="pt-PT"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8E918437-CA1C-4ABB-B15A-066EB5FFC702}" type="datetimeFigureOut">
              <a:rPr lang="pt-PT" smtClean="0"/>
              <a:t>22/05/2024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1839516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E918437-CA1C-4ABB-B15A-066EB5FFC702}" type="datetimeFigureOut">
              <a:rPr lang="pt-PT" smtClean="0"/>
              <a:t>22/05/2024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305864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E918437-CA1C-4ABB-B15A-066EB5FFC702}" type="datetimeFigureOut">
              <a:rPr lang="pt-PT" smtClean="0"/>
              <a:t>22/05/2024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94557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E918437-CA1C-4ABB-B15A-066EB5FFC702}" type="datetimeFigureOut">
              <a:rPr lang="pt-PT" smtClean="0"/>
              <a:t>22/05/2024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159714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8E918437-CA1C-4ABB-B15A-066EB5FFC702}" type="datetimeFigureOut">
              <a:rPr lang="pt-PT" smtClean="0"/>
              <a:t>22/05/2024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295414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E918437-CA1C-4ABB-B15A-066EB5FFC702}" type="datetimeFigureOut">
              <a:rPr lang="pt-PT" smtClean="0"/>
              <a:t>22/05/2024</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173068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E918437-CA1C-4ABB-B15A-066EB5FFC702}" type="datetimeFigureOut">
              <a:rPr lang="pt-PT" smtClean="0"/>
              <a:t>22/05/2024</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218525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E918437-CA1C-4ABB-B15A-066EB5FFC702}" type="datetimeFigureOut">
              <a:rPr lang="pt-PT" smtClean="0"/>
              <a:t>22/05/2024</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3806148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E918437-CA1C-4ABB-B15A-066EB5FFC702}" type="datetimeFigureOut">
              <a:rPr lang="pt-PT" smtClean="0"/>
              <a:t>22/05/2024</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199116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8E918437-CA1C-4ABB-B15A-066EB5FFC702}" type="datetimeFigureOut">
              <a:rPr lang="pt-PT" smtClean="0"/>
              <a:t>22/05/2024</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2518922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8E918437-CA1C-4ABB-B15A-066EB5FFC702}" type="datetimeFigureOut">
              <a:rPr lang="pt-PT" smtClean="0"/>
              <a:t>22/05/2024</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219601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18437-CA1C-4ABB-B15A-066EB5FFC702}" type="datetimeFigureOut">
              <a:rPr lang="pt-PT" smtClean="0"/>
              <a:t>22/05/2024</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B8962-38F0-4F47-920E-F0E3FCF7CF04}" type="slidenum">
              <a:rPr lang="pt-PT" smtClean="0"/>
              <a:t>‹nº›</a:t>
            </a:fld>
            <a:endParaRPr lang="pt-PT"/>
          </a:p>
        </p:txBody>
      </p:sp>
    </p:spTree>
    <p:extLst>
      <p:ext uri="{BB962C8B-B14F-4D97-AF65-F5344CB8AC3E}">
        <p14:creationId xmlns:p14="http://schemas.microsoft.com/office/powerpoint/2010/main" val="95663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dre.pt/home/-/dre/115941646/details/maximized?serie=I&amp;day=2018-08-07&amp;date=2018-08-0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dre.pt/web/guest/pesquisa/-/search/116154369/details/maximize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re.pt/web/guest/home/-/dre/116132275/details/maximized?print_preview=print-preview" TargetMode="External"/><Relationship Id="rId2" Type="http://schemas.openxmlformats.org/officeDocument/2006/relationships/hyperlink" Target="https://dre.pt/home/-/dre/116068173/details/maximize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cenfim.pt/" TargetMode="External"/><Relationship Id="rId3" Type="http://schemas.openxmlformats.org/officeDocument/2006/relationships/hyperlink" Target="http://www.esesc-madeira-torres.rcts.pt/" TargetMode="External"/><Relationship Id="rId7" Type="http://schemas.openxmlformats.org/officeDocument/2006/relationships/hyperlink" Target="http://www.ep-agricola-torres-vedras.rcts.p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externato-penafirme.edu.pt/profissional.htm" TargetMode="External"/><Relationship Id="rId5" Type="http://schemas.openxmlformats.org/officeDocument/2006/relationships/hyperlink" Target="http://www.sefo.pt/" TargetMode="External"/><Relationship Id="rId4" Type="http://schemas.openxmlformats.org/officeDocument/2006/relationships/hyperlink" Target="http://www.esechenriquesnogueira.rcts.p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93931">
            <a:off x="6178918" y="1184126"/>
            <a:ext cx="1937053" cy="2016295"/>
          </a:xfrm>
          <a:prstGeom prst="rect">
            <a:avLst/>
          </a:prstGeom>
        </p:spPr>
      </p:pic>
      <p:sp>
        <p:nvSpPr>
          <p:cNvPr id="8" name="Título 7"/>
          <p:cNvSpPr>
            <a:spLocks noGrp="1"/>
          </p:cNvSpPr>
          <p:nvPr>
            <p:ph type="ctrTitle"/>
          </p:nvPr>
        </p:nvSpPr>
        <p:spPr>
          <a:xfrm>
            <a:off x="1187132" y="1312762"/>
            <a:ext cx="4681012" cy="2225225"/>
          </a:xfrm>
          <a:solidFill>
            <a:schemeClr val="bg1">
              <a:lumMod val="75000"/>
            </a:schemeClr>
          </a:solidFill>
        </p:spPr>
        <p:txBody>
          <a:bodyPr>
            <a:normAutofit fontScale="90000"/>
          </a:bodyPr>
          <a:lstStyle/>
          <a:p>
            <a:pPr algn="l">
              <a:lnSpc>
                <a:spcPct val="150000"/>
              </a:lnSpc>
              <a:spcBef>
                <a:spcPts val="0"/>
              </a:spcBef>
            </a:pPr>
            <a:r>
              <a:rPr lang="pt-PT" sz="2800" dirty="0" smtClean="0">
                <a:solidFill>
                  <a:schemeClr val="tx2">
                    <a:lumMod val="75000"/>
                  </a:schemeClr>
                </a:solidFill>
                <a:latin typeface="Arial Black" panose="020B0A04020102020204" pitchFamily="34" charset="0"/>
              </a:rPr>
              <a:t>OFERTAS EDUCATIVAS E FORMATIVAS DO ENSINO SECUNDÁRIO </a:t>
            </a:r>
            <a:br>
              <a:rPr lang="pt-PT" sz="2800" dirty="0" smtClean="0">
                <a:solidFill>
                  <a:schemeClr val="tx2">
                    <a:lumMod val="75000"/>
                  </a:schemeClr>
                </a:solidFill>
                <a:latin typeface="Arial Black" panose="020B0A04020102020204" pitchFamily="34" charset="0"/>
              </a:rPr>
            </a:br>
            <a:r>
              <a:rPr lang="pt-PT" sz="1200" dirty="0" smtClean="0">
                <a:solidFill>
                  <a:schemeClr val="tx2">
                    <a:lumMod val="75000"/>
                  </a:schemeClr>
                </a:solidFill>
                <a:latin typeface="Arial Black" panose="020B0A04020102020204" pitchFamily="34" charset="0"/>
              </a:rPr>
              <a:t>DL  55/2018, Portaria 226-A/2018 e 235-A/2018</a:t>
            </a:r>
            <a:endParaRPr lang="pt-PT" sz="2800" dirty="0">
              <a:solidFill>
                <a:schemeClr val="tx2">
                  <a:lumMod val="75000"/>
                </a:schemeClr>
              </a:solidFill>
              <a:latin typeface="Arial Black" panose="020B0A04020102020204" pitchFamily="34" charset="0"/>
            </a:endParaRPr>
          </a:p>
        </p:txBody>
      </p:sp>
      <p:sp>
        <p:nvSpPr>
          <p:cNvPr id="9" name="Subtítulo 8"/>
          <p:cNvSpPr>
            <a:spLocks noGrp="1"/>
          </p:cNvSpPr>
          <p:nvPr>
            <p:ph type="subTitle" idx="1"/>
          </p:nvPr>
        </p:nvSpPr>
        <p:spPr>
          <a:xfrm>
            <a:off x="1434183" y="4869160"/>
            <a:ext cx="6306169" cy="576063"/>
          </a:xfrm>
        </p:spPr>
        <p:txBody>
          <a:bodyPr/>
          <a:lstStyle/>
          <a:p>
            <a:r>
              <a:rPr lang="pt-PT" altLang="pt-PT" sz="2000" b="1" dirty="0" smtClean="0">
                <a:solidFill>
                  <a:schemeClr val="accent6"/>
                </a:solidFill>
                <a:latin typeface="Arial Black" panose="020B0A04020102020204" pitchFamily="34" charset="0"/>
              </a:rPr>
              <a:t>SERVIÇO </a:t>
            </a:r>
            <a:r>
              <a:rPr lang="pt-PT" altLang="pt-PT" sz="2000" b="1" dirty="0">
                <a:solidFill>
                  <a:schemeClr val="accent6"/>
                </a:solidFill>
                <a:latin typeface="Arial Black" panose="020B0A04020102020204" pitchFamily="34" charset="0"/>
              </a:rPr>
              <a:t>DE PSICOLOGIA E ORIENTAÇÃO</a:t>
            </a:r>
          </a:p>
          <a:p>
            <a:endParaRPr lang="pt-PT" dirty="0"/>
          </a:p>
        </p:txBody>
      </p:sp>
      <p:pic>
        <p:nvPicPr>
          <p:cNvPr id="11" name="Imagem 10"/>
          <p:cNvPicPr/>
          <p:nvPr/>
        </p:nvPicPr>
        <p:blipFill>
          <a:blip r:embed="rId3" cstate="print">
            <a:extLst>
              <a:ext uri="{28A0092B-C50C-407E-A947-70E740481C1C}">
                <a14:useLocalDpi xmlns:a14="http://schemas.microsoft.com/office/drawing/2010/main" val="0"/>
              </a:ext>
            </a:extLst>
          </a:blip>
          <a:stretch>
            <a:fillRect/>
          </a:stretch>
        </p:blipFill>
        <p:spPr>
          <a:xfrm>
            <a:off x="1292738" y="5656277"/>
            <a:ext cx="1155576" cy="345440"/>
          </a:xfrm>
          <a:prstGeom prst="rect">
            <a:avLst/>
          </a:prstGeom>
        </p:spPr>
      </p:pic>
      <p:pic>
        <p:nvPicPr>
          <p:cNvPr id="12" name="Imagem 11"/>
          <p:cNvPicPr/>
          <p:nvPr/>
        </p:nvPicPr>
        <p:blipFill>
          <a:blip r:embed="rId4">
            <a:extLst>
              <a:ext uri="{28A0092B-C50C-407E-A947-70E740481C1C}">
                <a14:useLocalDpi xmlns:a14="http://schemas.microsoft.com/office/drawing/2010/main" val="0"/>
              </a:ext>
            </a:extLst>
          </a:blip>
          <a:srcRect/>
          <a:stretch>
            <a:fillRect/>
          </a:stretch>
        </p:blipFill>
        <p:spPr bwMode="auto">
          <a:xfrm>
            <a:off x="6356065" y="5681673"/>
            <a:ext cx="1995666" cy="438720"/>
          </a:xfrm>
          <a:prstGeom prst="rect">
            <a:avLst/>
          </a:prstGeom>
          <a:noFill/>
        </p:spPr>
      </p:pic>
      <p:sp>
        <p:nvSpPr>
          <p:cNvPr id="13" name="Freeform 68"/>
          <p:cNvSpPr>
            <a:spLocks/>
          </p:cNvSpPr>
          <p:nvPr/>
        </p:nvSpPr>
        <p:spPr bwMode="auto">
          <a:xfrm>
            <a:off x="1512808" y="4035039"/>
            <a:ext cx="5634637" cy="58423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 name="T21" fmla="*/ 0 w 4288"/>
              <a:gd name="T22" fmla="*/ 0 h 459"/>
              <a:gd name="T23" fmla="*/ 4288 w 4288"/>
              <a:gd name="T24" fmla="*/ 459 h 4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a:solidFill>
              <a:srgbClr val="3B435B"/>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sz="1800" b="0" i="0" u="none" strike="noStrike" kern="0" cap="none" spc="0" normalizeH="0" baseline="0" noProof="0" smtClean="0">
              <a:ln>
                <a:noFill/>
              </a:ln>
              <a:solidFill>
                <a:prstClr val="black"/>
              </a:solidFill>
              <a:effectLst/>
              <a:uLnTx/>
              <a:uFillTx/>
              <a:latin typeface="Arial" pitchFamily="34" charset="0"/>
            </a:endParaRPr>
          </a:p>
        </p:txBody>
      </p:sp>
      <p:grpSp>
        <p:nvGrpSpPr>
          <p:cNvPr id="14" name="Group 58"/>
          <p:cNvGrpSpPr>
            <a:grpSpLocks/>
          </p:cNvGrpSpPr>
          <p:nvPr/>
        </p:nvGrpSpPr>
        <p:grpSpPr bwMode="auto">
          <a:xfrm>
            <a:off x="7316543" y="3342698"/>
            <a:ext cx="742950" cy="1058863"/>
            <a:chOff x="4986" y="2752"/>
            <a:chExt cx="468" cy="667"/>
          </a:xfrm>
        </p:grpSpPr>
        <p:sp>
          <p:nvSpPr>
            <p:cNvPr id="15" name="Freeform 59"/>
            <p:cNvSpPr>
              <a:spLocks/>
            </p:cNvSpPr>
            <p:nvPr/>
          </p:nvSpPr>
          <p:spPr bwMode="auto">
            <a:xfrm rot="7320404">
              <a:off x="4909" y="2936"/>
              <a:ext cx="629" cy="293"/>
            </a:xfrm>
            <a:custGeom>
              <a:avLst/>
              <a:gdLst>
                <a:gd name="T0" fmla="*/ 2 w 794"/>
                <a:gd name="T1" fmla="*/ 1 h 414"/>
                <a:gd name="T2" fmla="*/ 2 w 794"/>
                <a:gd name="T3" fmla="*/ 1 h 414"/>
                <a:gd name="T4" fmla="*/ 2 w 794"/>
                <a:gd name="T5" fmla="*/ 1 h 414"/>
                <a:gd name="T6" fmla="*/ 2 w 794"/>
                <a:gd name="T7" fmla="*/ 0 h 414"/>
                <a:gd name="T8" fmla="*/ 2 w 794"/>
                <a:gd name="T9" fmla="*/ 1 h 414"/>
                <a:gd name="T10" fmla="*/ 0 w 794"/>
                <a:gd name="T11" fmla="*/ 1 h 414"/>
                <a:gd name="T12" fmla="*/ 2 w 794"/>
                <a:gd name="T13" fmla="*/ 1 h 414"/>
                <a:gd name="T14" fmla="*/ 2 w 794"/>
                <a:gd name="T15" fmla="*/ 1 h 414"/>
                <a:gd name="T16" fmla="*/ 2 w 794"/>
                <a:gd name="T17" fmla="*/ 1 h 414"/>
                <a:gd name="T18" fmla="*/ 2 w 794"/>
                <a:gd name="T19" fmla="*/ 1 h 414"/>
                <a:gd name="T20" fmla="*/ 2 w 794"/>
                <a:gd name="T21" fmla="*/ 1 h 414"/>
                <a:gd name="T22" fmla="*/ 2 w 794"/>
                <a:gd name="T23" fmla="*/ 1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4"/>
                <a:gd name="T37" fmla="*/ 0 h 414"/>
                <a:gd name="T38" fmla="*/ 794 w 794"/>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6" name="Freeform 60"/>
            <p:cNvSpPr>
              <a:spLocks/>
            </p:cNvSpPr>
            <p:nvPr/>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6"/>
                <a:gd name="T37" fmla="*/ 0 h 821"/>
                <a:gd name="T38" fmla="*/ 1586 w 1586"/>
                <a:gd name="T39" fmla="*/ 821 h 8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7" name="Freeform 61"/>
            <p:cNvSpPr>
              <a:spLocks/>
            </p:cNvSpPr>
            <p:nvPr/>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 name="T24" fmla="*/ 0 w 1049"/>
                <a:gd name="T25" fmla="*/ 0 h 747"/>
                <a:gd name="T26" fmla="*/ 1049 w 1049"/>
                <a:gd name="T27" fmla="*/ 747 h 7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nvGrpSpPr>
            <p:cNvPr id="18" name="Group 62"/>
            <p:cNvGrpSpPr>
              <a:grpSpLocks/>
            </p:cNvGrpSpPr>
            <p:nvPr/>
          </p:nvGrpSpPr>
          <p:grpSpPr bwMode="auto">
            <a:xfrm>
              <a:off x="4986" y="2752"/>
              <a:ext cx="468" cy="667"/>
              <a:chOff x="4986" y="2752"/>
              <a:chExt cx="468" cy="667"/>
            </a:xfrm>
          </p:grpSpPr>
          <p:sp>
            <p:nvSpPr>
              <p:cNvPr id="19" name="Freeform 63"/>
              <p:cNvSpPr>
                <a:spLocks/>
              </p:cNvSpPr>
              <p:nvPr/>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 name="T24" fmla="*/ 0 w 150"/>
                  <a:gd name="T25" fmla="*/ 0 h 173"/>
                  <a:gd name="T26" fmla="*/ 150 w 150"/>
                  <a:gd name="T27" fmla="*/ 173 h 1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0" name="Freeform 64"/>
              <p:cNvSpPr>
                <a:spLocks/>
              </p:cNvSpPr>
              <p:nvPr/>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84"/>
                  <a:gd name="T79" fmla="*/ 0 h 880"/>
                  <a:gd name="T80" fmla="*/ 1684 w 1684"/>
                  <a:gd name="T81" fmla="*/ 880 h 8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1" name="Freeform 65"/>
              <p:cNvSpPr>
                <a:spLocks/>
              </p:cNvSpPr>
              <p:nvPr/>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 name="T18" fmla="*/ 0 w 1190"/>
                  <a:gd name="T19" fmla="*/ 0 h 500"/>
                  <a:gd name="T20" fmla="*/ 1190 w 1190"/>
                  <a:gd name="T21" fmla="*/ 500 h 500"/>
                </a:gdLst>
                <a:ahLst/>
                <a:cxnLst>
                  <a:cxn ang="T12">
                    <a:pos x="T0" y="T1"/>
                  </a:cxn>
                  <a:cxn ang="T13">
                    <a:pos x="T2" y="T3"/>
                  </a:cxn>
                  <a:cxn ang="T14">
                    <a:pos x="T4" y="T5"/>
                  </a:cxn>
                  <a:cxn ang="T15">
                    <a:pos x="T6" y="T7"/>
                  </a:cxn>
                  <a:cxn ang="T16">
                    <a:pos x="T8" y="T9"/>
                  </a:cxn>
                  <a:cxn ang="T17">
                    <a:pos x="T10" y="T11"/>
                  </a:cxn>
                </a:cxnLst>
                <a:rect l="T18" t="T19" r="T20" b="T21"/>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2" name="Freeform 66"/>
              <p:cNvSpPr>
                <a:spLocks/>
              </p:cNvSpPr>
              <p:nvPr/>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335"/>
                  <a:gd name="T29" fmla="*/ 160 w 160"/>
                  <a:gd name="T30" fmla="*/ 335 h 3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3" name="Freeform 67"/>
              <p:cNvSpPr>
                <a:spLocks/>
              </p:cNvSpPr>
              <p:nvPr/>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9"/>
                  <a:gd name="T49" fmla="*/ 0 h 296"/>
                  <a:gd name="T50" fmla="*/ 489 w 489"/>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grpSp>
    </p:spTree>
    <p:extLst>
      <p:ext uri="{BB962C8B-B14F-4D97-AF65-F5344CB8AC3E}">
        <p14:creationId xmlns:p14="http://schemas.microsoft.com/office/powerpoint/2010/main" val="717069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487806">
            <a:off x="693848" y="3076411"/>
            <a:ext cx="1474095" cy="281782"/>
            <a:chOff x="585" y="1193"/>
            <a:chExt cx="1660" cy="309"/>
          </a:xfrm>
        </p:grpSpPr>
        <p:sp>
          <p:nvSpPr>
            <p:cNvPr id="18445" name="Freeform 5"/>
            <p:cNvSpPr>
              <a:spLocks/>
            </p:cNvSpPr>
            <p:nvPr/>
          </p:nvSpPr>
          <p:spPr bwMode="auto">
            <a:xfrm>
              <a:off x="585" y="1287"/>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rgbClr val="0000FF"/>
            </a:solidFill>
            <a:ln w="9525">
              <a:solidFill>
                <a:schemeClr val="tx1"/>
              </a:solidFill>
              <a:round/>
              <a:headEnd/>
              <a:tailEnd/>
            </a:ln>
          </p:spPr>
          <p:txBody>
            <a:bodyPr/>
            <a:lstStyle/>
            <a:p>
              <a:endParaRPr lang="pt-PT"/>
            </a:p>
          </p:txBody>
        </p:sp>
        <p:sp>
          <p:nvSpPr>
            <p:cNvPr id="18446" name="Freeform 6"/>
            <p:cNvSpPr>
              <a:spLocks/>
            </p:cNvSpPr>
            <p:nvPr/>
          </p:nvSpPr>
          <p:spPr bwMode="auto">
            <a:xfrm>
              <a:off x="1028" y="1246"/>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rgbClr val="0000FF"/>
            </a:solidFill>
            <a:ln w="9525">
              <a:solidFill>
                <a:schemeClr val="tx1"/>
              </a:solidFill>
              <a:round/>
              <a:headEnd/>
              <a:tailEnd/>
            </a:ln>
          </p:spPr>
          <p:txBody>
            <a:bodyPr/>
            <a:lstStyle/>
            <a:p>
              <a:endParaRPr lang="pt-PT"/>
            </a:p>
          </p:txBody>
        </p:sp>
        <p:sp>
          <p:nvSpPr>
            <p:cNvPr id="18447" name="Freeform 7"/>
            <p:cNvSpPr>
              <a:spLocks/>
            </p:cNvSpPr>
            <p:nvPr/>
          </p:nvSpPr>
          <p:spPr bwMode="auto">
            <a:xfrm>
              <a:off x="1490" y="1239"/>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rgbClr val="0000FF"/>
            </a:solidFill>
            <a:ln w="9525">
              <a:solidFill>
                <a:schemeClr val="tx1"/>
              </a:solidFill>
              <a:round/>
              <a:headEnd/>
              <a:tailEnd/>
            </a:ln>
          </p:spPr>
          <p:txBody>
            <a:bodyPr/>
            <a:lstStyle/>
            <a:p>
              <a:endParaRPr lang="pt-PT"/>
            </a:p>
          </p:txBody>
        </p:sp>
        <p:sp>
          <p:nvSpPr>
            <p:cNvPr id="18448" name="Freeform 8"/>
            <p:cNvSpPr>
              <a:spLocks/>
            </p:cNvSpPr>
            <p:nvPr/>
          </p:nvSpPr>
          <p:spPr bwMode="auto">
            <a:xfrm>
              <a:off x="2150" y="1193"/>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rgbClr val="0000FF"/>
            </a:solidFill>
            <a:ln w="28575">
              <a:solidFill>
                <a:schemeClr val="tx1"/>
              </a:solidFill>
              <a:round/>
              <a:headEnd/>
              <a:tailEnd/>
            </a:ln>
          </p:spPr>
          <p:txBody>
            <a:bodyPr/>
            <a:lstStyle/>
            <a:p>
              <a:endParaRPr lang="pt-PT"/>
            </a:p>
          </p:txBody>
        </p:sp>
        <p:sp>
          <p:nvSpPr>
            <p:cNvPr id="18449" name="Freeform 9"/>
            <p:cNvSpPr>
              <a:spLocks/>
            </p:cNvSpPr>
            <p:nvPr/>
          </p:nvSpPr>
          <p:spPr bwMode="auto">
            <a:xfrm>
              <a:off x="651" y="1293"/>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18450" name="Freeform 10"/>
            <p:cNvSpPr>
              <a:spLocks/>
            </p:cNvSpPr>
            <p:nvPr/>
          </p:nvSpPr>
          <p:spPr bwMode="auto">
            <a:xfrm>
              <a:off x="1117" y="1267"/>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18451" name="Freeform 11"/>
            <p:cNvSpPr>
              <a:spLocks/>
            </p:cNvSpPr>
            <p:nvPr/>
          </p:nvSpPr>
          <p:spPr bwMode="auto">
            <a:xfrm>
              <a:off x="1578" y="1218"/>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sp>
        <p:nvSpPr>
          <p:cNvPr id="218124" name="WordArt 12"/>
          <p:cNvSpPr>
            <a:spLocks noChangeArrowheads="1" noChangeShapeType="1" noTextEdit="1"/>
          </p:cNvSpPr>
          <p:nvPr/>
        </p:nvSpPr>
        <p:spPr bwMode="auto">
          <a:xfrm>
            <a:off x="1147763" y="955675"/>
            <a:ext cx="7169150" cy="10334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pt-PT" sz="3200" kern="10" dirty="0">
                <a:solidFill>
                  <a:srgbClr val="7030A0"/>
                </a:solidFill>
                <a:latin typeface="Arial Black"/>
              </a:rPr>
              <a:t>CURSO CIENTÍFICO-HUMANÍSTICO DE LÍNGUAS E HUMANIDADES</a:t>
            </a:r>
          </a:p>
        </p:txBody>
      </p:sp>
      <p:grpSp>
        <p:nvGrpSpPr>
          <p:cNvPr id="3" name="Group 13"/>
          <p:cNvGrpSpPr>
            <a:grpSpLocks/>
          </p:cNvGrpSpPr>
          <p:nvPr/>
        </p:nvGrpSpPr>
        <p:grpSpPr bwMode="auto">
          <a:xfrm>
            <a:off x="173970" y="2826544"/>
            <a:ext cx="880769" cy="3148730"/>
            <a:chOff x="286" y="945"/>
            <a:chExt cx="862" cy="1488"/>
          </a:xfrm>
        </p:grpSpPr>
        <p:sp>
          <p:nvSpPr>
            <p:cNvPr id="18439"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18440"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18441"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18442"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18443"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18444"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18134" name="Text Box 22"/>
          <p:cNvSpPr txBox="1">
            <a:spLocks noChangeArrowheads="1"/>
          </p:cNvSpPr>
          <p:nvPr/>
        </p:nvSpPr>
        <p:spPr bwMode="auto">
          <a:xfrm>
            <a:off x="804863" y="3575050"/>
            <a:ext cx="8088312"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30000"/>
              </a:lnSpc>
            </a:pPr>
            <a:r>
              <a:rPr lang="pt-PT" altLang="pt-PT" sz="1600" b="1" dirty="0">
                <a:solidFill>
                  <a:srgbClr val="FF6600"/>
                </a:solidFill>
                <a:latin typeface="Comic Sans MS" pitchFamily="66" charset="0"/>
              </a:rPr>
              <a:t>.</a:t>
            </a:r>
            <a:r>
              <a:rPr lang="pt-PT" altLang="pt-PT" sz="1600" b="1" dirty="0">
                <a:latin typeface="Comic Sans MS" pitchFamily="66" charset="0"/>
              </a:rPr>
              <a:t> </a:t>
            </a:r>
            <a:r>
              <a:rPr lang="pt-PT" altLang="pt-PT" sz="1600" b="1" dirty="0">
                <a:solidFill>
                  <a:srgbClr val="7030A0"/>
                </a:solidFill>
                <a:latin typeface="Comic Sans MS" pitchFamily="66" charset="0"/>
              </a:rPr>
              <a:t>HISTÓRIA. ARQUEOLOGIA. GEOGRAFIA . DIREITO . SOCIOLOGIA . CIÊNCIAS DA COMUNICAÇÃO . CIÊNCIA POLÍTICA . SERVIÇO SOCIAL  PSICOLOGIA . POLÍTICA SOCIAL . FILOSOFIA . TURISMO. LÍNGUAS, LITERATURAS E CULTURAS. ESTUDOS EUROPEUS, ESLAVOS, ASIÁTICOS, AFRICANOS, PORTUGUESES E LUSÓFONOS . TRADUÇÃO</a:t>
            </a:r>
            <a:r>
              <a:rPr lang="pt-PT" altLang="pt-PT" sz="1600" dirty="0">
                <a:solidFill>
                  <a:srgbClr val="7030A0"/>
                </a:solidFill>
                <a:latin typeface="Comic Sans MS" pitchFamily="66" charset="0"/>
              </a:rPr>
              <a:t> . </a:t>
            </a:r>
            <a:r>
              <a:rPr lang="pt-PT" altLang="pt-PT" sz="1600" b="1" dirty="0">
                <a:solidFill>
                  <a:srgbClr val="7030A0"/>
                </a:solidFill>
                <a:latin typeface="Comic Sans MS" pitchFamily="66" charset="0"/>
              </a:rPr>
              <a:t>PROFESSOR DE....ETC.</a:t>
            </a:r>
            <a:endParaRPr lang="en-GB" altLang="pt-PT" sz="1600" b="1" dirty="0">
              <a:solidFill>
                <a:srgbClr val="7030A0"/>
              </a:solidFill>
              <a:latin typeface="Comic Sans MS" pitchFamily="66" charset="0"/>
            </a:endParaRPr>
          </a:p>
        </p:txBody>
      </p:sp>
      <p:sp>
        <p:nvSpPr>
          <p:cNvPr id="218136" name="Text Box 24"/>
          <p:cNvSpPr txBox="1">
            <a:spLocks noChangeArrowheads="1"/>
          </p:cNvSpPr>
          <p:nvPr/>
        </p:nvSpPr>
        <p:spPr bwMode="auto">
          <a:xfrm>
            <a:off x="1063625" y="2368550"/>
            <a:ext cx="76327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PT" altLang="pt-PT" b="1" dirty="0">
                <a:latin typeface="Comic Sans MS" pitchFamily="66" charset="0"/>
              </a:rPr>
              <a:t> Com o Curso Científico - Humanístico de Línguas e Humanidades posso candidatar-me a cursos superiores nas áreas de...</a:t>
            </a:r>
            <a:endParaRPr lang="pt-PT" altLang="pt-PT" dirty="0">
              <a:latin typeface="Comic Sans MS" pitchFamily="66" charset="0"/>
            </a:endParaRPr>
          </a:p>
          <a:p>
            <a:pPr algn="ctr" eaLnBrk="1" hangingPunct="1"/>
            <a:endParaRPr lang="en-GB" altLang="pt-PT" b="1" dirty="0">
              <a:latin typeface="Comic Sans MS" pitchFamily="66" charset="0"/>
            </a:endParaRPr>
          </a:p>
        </p:txBody>
      </p:sp>
    </p:spTree>
    <p:extLst>
      <p:ext uri="{BB962C8B-B14F-4D97-AF65-F5344CB8AC3E}">
        <p14:creationId xmlns:p14="http://schemas.microsoft.com/office/powerpoint/2010/main" val="122731874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124"/>
                                        </p:tgtEl>
                                        <p:attrNameLst>
                                          <p:attrName>style.visibility</p:attrName>
                                        </p:attrNameLst>
                                      </p:cBhvr>
                                      <p:to>
                                        <p:strVal val="visible"/>
                                      </p:to>
                                    </p:set>
                                    <p:anim calcmode="lin" valueType="num">
                                      <p:cBhvr additive="base">
                                        <p:cTn id="7" dur="500" fill="hold"/>
                                        <p:tgtEl>
                                          <p:spTgt spid="218124"/>
                                        </p:tgtEl>
                                        <p:attrNameLst>
                                          <p:attrName>ppt_x</p:attrName>
                                        </p:attrNameLst>
                                      </p:cBhvr>
                                      <p:tavLst>
                                        <p:tav tm="0">
                                          <p:val>
                                            <p:strVal val="#ppt_x"/>
                                          </p:val>
                                        </p:tav>
                                        <p:tav tm="100000">
                                          <p:val>
                                            <p:strVal val="#ppt_x"/>
                                          </p:val>
                                        </p:tav>
                                      </p:tavLst>
                                    </p:anim>
                                    <p:anim calcmode="lin" valueType="num">
                                      <p:cBhvr additive="base">
                                        <p:cTn id="8" dur="500" fill="hold"/>
                                        <p:tgtEl>
                                          <p:spTgt spid="21812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1" presetClass="entr" presetSubtype="0" fill="hold" grpId="0" nodeType="afterEffect">
                                  <p:stCondLst>
                                    <p:cond delay="2000"/>
                                  </p:stCondLst>
                                  <p:iterate type="wd">
                                    <p:tmAbs val="300"/>
                                  </p:iterate>
                                  <p:childTnLst>
                                    <p:set>
                                      <p:cBhvr>
                                        <p:cTn id="16" dur="1" fill="hold">
                                          <p:stCondLst>
                                            <p:cond delay="299"/>
                                          </p:stCondLst>
                                        </p:cTn>
                                        <p:tgtEl>
                                          <p:spTgt spid="218136"/>
                                        </p:tgtEl>
                                        <p:attrNameLst>
                                          <p:attrName>style.visibility</p:attrName>
                                        </p:attrNameLst>
                                      </p:cBhvr>
                                      <p:to>
                                        <p:strVal val="visible"/>
                                      </p:to>
                                    </p:set>
                                  </p:childTnLst>
                                </p:cTn>
                              </p:par>
                            </p:childTnLst>
                          </p:cTn>
                        </p:par>
                        <p:par>
                          <p:cTn id="17" fill="hold" nodeType="afterGroup">
                            <p:stCondLst>
                              <p:cond delay="13200"/>
                            </p:stCondLst>
                            <p:childTnLst>
                              <p:par>
                                <p:cTn id="18" presetID="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3700"/>
                            </p:stCondLst>
                            <p:childTnLst>
                              <p:par>
                                <p:cTn id="23" presetID="2" presetClass="entr" presetSubtype="8" fill="hold" grpId="0" nodeType="afterEffect">
                                  <p:stCondLst>
                                    <p:cond delay="0"/>
                                  </p:stCondLst>
                                  <p:childTnLst>
                                    <p:set>
                                      <p:cBhvr>
                                        <p:cTn id="24" dur="1" fill="hold">
                                          <p:stCondLst>
                                            <p:cond delay="0"/>
                                          </p:stCondLst>
                                        </p:cTn>
                                        <p:tgtEl>
                                          <p:spTgt spid="218134">
                                            <p:txEl>
                                              <p:pRg st="0" end="0"/>
                                            </p:txEl>
                                          </p:spTgt>
                                        </p:tgtEl>
                                        <p:attrNameLst>
                                          <p:attrName>style.visibility</p:attrName>
                                        </p:attrNameLst>
                                      </p:cBhvr>
                                      <p:to>
                                        <p:strVal val="visible"/>
                                      </p:to>
                                    </p:set>
                                    <p:anim calcmode="lin" valueType="num">
                                      <p:cBhvr additive="base">
                                        <p:cTn id="25" dur="500" fill="hold"/>
                                        <p:tgtEl>
                                          <p:spTgt spid="21813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813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4" grpId="0"/>
      <p:bldP spid="218134" grpId="0" build="p" autoUpdateAnimBg="0" advAuto="0"/>
      <p:bldP spid="21813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5894388" y="44450"/>
            <a:ext cx="3205162" cy="1282700"/>
          </a:xfrm>
          <a:prstGeom prst="rect">
            <a:avLst/>
          </a:prstGeom>
          <a:solidFill>
            <a:schemeClr val="bg1">
              <a:lumMod val="75000"/>
            </a:schemeClr>
          </a:solidFill>
          <a:extLst/>
        </p:spPr>
        <p:txBody>
          <a:bodyPr wrap="none" fromWordArt="1">
            <a:prstTxWarp prst="textPlain">
              <a:avLst>
                <a:gd name="adj" fmla="val 50000"/>
              </a:avLst>
            </a:prstTxWarp>
          </a:bodyPr>
          <a:lstStyle/>
          <a:p>
            <a:pPr algn="ctr"/>
            <a:r>
              <a:rPr lang="pt-PT" sz="3200" kern="10" dirty="0">
                <a:solidFill>
                  <a:srgbClr val="7030A0"/>
                </a:solidFill>
                <a:latin typeface="Arial Black"/>
              </a:rPr>
              <a:t>CURSO CIENTÍFICO-HUMANÍSTICO</a:t>
            </a:r>
          </a:p>
          <a:p>
            <a:pPr algn="ctr"/>
            <a:r>
              <a:rPr lang="pt-PT" sz="3200" kern="10" dirty="0">
                <a:solidFill>
                  <a:srgbClr val="7030A0"/>
                </a:solidFill>
                <a:latin typeface="Arial Black"/>
              </a:rPr>
              <a:t>DE </a:t>
            </a:r>
            <a:r>
              <a:rPr lang="pt-PT" sz="3200" kern="10" dirty="0" smtClean="0">
                <a:solidFill>
                  <a:srgbClr val="7030A0"/>
                </a:solidFill>
                <a:latin typeface="Arial Black"/>
              </a:rPr>
              <a:t>ARTES VISUAIS</a:t>
            </a:r>
            <a:endParaRPr lang="pt-PT" sz="3200" kern="10" dirty="0">
              <a:solidFill>
                <a:srgbClr val="7030A0"/>
              </a:solidFill>
              <a:latin typeface="Arial Black"/>
            </a:endParaRPr>
          </a:p>
        </p:txBody>
      </p:sp>
      <p:graphicFrame>
        <p:nvGraphicFramePr>
          <p:cNvPr id="29876" name="Group 180"/>
          <p:cNvGraphicFramePr>
            <a:graphicFrameLocks noGrp="1"/>
          </p:cNvGraphicFramePr>
          <p:nvPr>
            <p:extLst>
              <p:ext uri="{D42A27DB-BD31-4B8C-83A1-F6EECF244321}">
                <p14:modId xmlns:p14="http://schemas.microsoft.com/office/powerpoint/2010/main" val="2909182382"/>
              </p:ext>
            </p:extLst>
          </p:nvPr>
        </p:nvGraphicFramePr>
        <p:xfrm>
          <a:off x="107504" y="36945"/>
          <a:ext cx="5611689" cy="6819848"/>
        </p:xfrm>
        <a:graphic>
          <a:graphicData uri="http://schemas.openxmlformats.org/drawingml/2006/table">
            <a:tbl>
              <a:tblPr/>
              <a:tblGrid>
                <a:gridCol w="3312369"/>
                <a:gridCol w="506697"/>
                <a:gridCol w="545581"/>
                <a:gridCol w="623521"/>
                <a:gridCol w="623521"/>
              </a:tblGrid>
              <a:tr h="14668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1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Componentes de Formação</a:t>
                      </a:r>
                      <a:endParaRPr kumimoji="0" lang="en-GB" sz="1100" b="1" i="0" u="none" strike="noStrike" cap="none" normalizeH="0" baseline="0" dirty="0" smtClean="0">
                        <a:ln>
                          <a:noFill/>
                        </a:ln>
                        <a:solidFill>
                          <a:schemeClr val="tx1"/>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charset="0"/>
                        </a:rPr>
                        <a:t>Carga Horária Semanal em minutos</a:t>
                      </a:r>
                      <a:endParaRPr kumimoji="0" lang="en-GB" sz="10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PT"/>
                    </a:p>
                  </a:txBody>
                  <a:tcPr/>
                </a:tc>
                <a:tc hMerge="1">
                  <a:txBody>
                    <a:bodyPr/>
                    <a:lstStyle/>
                    <a:p>
                      <a:endParaRPr lang="pt-PT"/>
                    </a:p>
                  </a:txBody>
                  <a:tcPr/>
                </a:tc>
              </a:tr>
              <a:tr h="274317">
                <a:tc vMerge="1">
                  <a:txBody>
                    <a:bodyPr/>
                    <a:lstStyle/>
                    <a:p>
                      <a:endParaRPr lang="pt-PT"/>
                    </a:p>
                  </a:txBody>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10º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11º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1"/>
                          </a:solidFill>
                          <a:effectLst/>
                          <a:latin typeface="Arial" charset="0"/>
                        </a:rPr>
                        <a:t>12º</a:t>
                      </a:r>
                      <a:endParaRPr kumimoji="0" lang="en-GB" sz="12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6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GERAL                 </a:t>
                      </a:r>
                      <a:r>
                        <a:rPr kumimoji="0" lang="pt-PT" sz="1100" b="0" i="0" u="none" strike="noStrike" cap="none" normalizeH="0" baseline="0" dirty="0" smtClean="0">
                          <a:ln>
                            <a:noFill/>
                          </a:ln>
                          <a:solidFill>
                            <a:srgbClr val="003399"/>
                          </a:solidFill>
                          <a:effectLst/>
                          <a:latin typeface="Arial" charset="0"/>
                        </a:rPr>
                        <a:t>Português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Estrangeira I, II ou III </a:t>
                      </a:r>
                      <a:r>
                        <a:rPr kumimoji="0" lang="pt-PT" sz="1100" b="1" i="0" u="none" strike="noStrike" cap="none" normalizeH="0" baseline="0" dirty="0" smtClean="0">
                          <a:ln>
                            <a:noFill/>
                          </a:ln>
                          <a:solidFill>
                            <a:schemeClr val="tx1"/>
                          </a:solidFill>
                          <a:effectLst/>
                          <a:latin typeface="Arial"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Educação Física</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2500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Cidadania e Desenvolvimento</a:t>
                      </a:r>
                    </a:p>
                  </a:txBody>
                  <a:tcPr marL="91420" marR="91420" marT="45714" marB="45714"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pt-PT" sz="1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9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ESPECÍFICA                  </a:t>
                      </a:r>
                      <a:r>
                        <a:rPr kumimoji="0" lang="pt-PT" sz="1100" b="0" i="0" u="none" strike="noStrike" cap="none" normalizeH="0" baseline="0" dirty="0" smtClean="0">
                          <a:ln>
                            <a:noFill/>
                          </a:ln>
                          <a:solidFill>
                            <a:srgbClr val="003399"/>
                          </a:solidFill>
                          <a:effectLst/>
                          <a:latin typeface="Arial" charset="0"/>
                        </a:rPr>
                        <a:t>Desenho 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c)</a:t>
                      </a:r>
                      <a:endParaRPr kumimoji="0" lang="pt-PT"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Geometria Descritiva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Matemática B</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História da Cultura e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das Artes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Oficina de Artes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Oficina de Design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Oficina Multimédia 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Materiais e Tecnologias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Opção e)</a:t>
                      </a: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100" b="0"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Antropologia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Filosofia 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Aplicações Informáticas B</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Geografia C</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Ciência Política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Grego</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Clássicos da Literatura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Psicologia B (f)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Direito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err="1" smtClean="0">
                          <a:ln>
                            <a:noFill/>
                          </a:ln>
                          <a:solidFill>
                            <a:srgbClr val="000099"/>
                          </a:solidFill>
                          <a:effectLst/>
                          <a:latin typeface="Arial" charset="0"/>
                        </a:rPr>
                        <a:t>Líng.Estrang</a:t>
                      </a:r>
                      <a:r>
                        <a:rPr kumimoji="0" lang="pt-PT" sz="1100" b="0" i="0" u="none" strike="noStrike" cap="none" normalizeH="0" baseline="0" dirty="0" smtClean="0">
                          <a:ln>
                            <a:noFill/>
                          </a:ln>
                          <a:solidFill>
                            <a:srgbClr val="000099"/>
                          </a:solidFill>
                          <a:effectLst/>
                          <a:latin typeface="Arial" charset="0"/>
                        </a:rPr>
                        <a:t>. I ou II ou III</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Economia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Teatro</a:t>
                      </a:r>
                      <a:r>
                        <a:rPr kumimoji="0" lang="pt-PT" sz="1100" b="0" i="0" u="none" strike="noStrike" cap="none" normalizeH="0" baseline="0" dirty="0" smtClean="0">
                          <a:ln>
                            <a:noFill/>
                          </a:ln>
                          <a:solidFill>
                            <a:srgbClr val="0000FF"/>
                          </a:solidFill>
                          <a:effectLst/>
                          <a:latin typeface="Arial" charset="0"/>
                        </a:rPr>
                        <a:t>  (f)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FF"/>
                          </a:solidFill>
                          <a:effectLst/>
                          <a:latin typeface="Arial" charset="0"/>
                        </a:rPr>
                        <a:t>Oferta de Escola  (f)  (g)</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3399"/>
                          </a:solidFill>
                          <a:effectLst/>
                          <a:latin typeface="Arial" charset="0"/>
                        </a:rPr>
                        <a:t>Educação Moral e Religiosa </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Text Box 38"/>
          <p:cNvSpPr txBox="1">
            <a:spLocks noChangeArrowheads="1"/>
          </p:cNvSpPr>
          <p:nvPr/>
        </p:nvSpPr>
        <p:spPr bwMode="auto">
          <a:xfrm>
            <a:off x="5795963" y="1843088"/>
            <a:ext cx="3249612" cy="4124188"/>
          </a:xfrm>
          <a:prstGeom prst="rect">
            <a:avLst/>
          </a:prstGeom>
          <a:solidFill>
            <a:schemeClr val="accent6">
              <a:lumMod val="60000"/>
              <a:lumOff val="40000"/>
            </a:schemeClr>
          </a:solidFill>
          <a:ln>
            <a:noFill/>
          </a:ln>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pt-PT" altLang="pt-PT" sz="1200" b="1" i="1" dirty="0"/>
              <a:t>Notas</a:t>
            </a:r>
          </a:p>
          <a:p>
            <a:pPr marL="0" indent="0" algn="just" eaLnBrk="1" hangingPunct="1">
              <a:spcBef>
                <a:spcPct val="0"/>
              </a:spcBef>
              <a:buNone/>
            </a:pPr>
            <a:r>
              <a:rPr lang="pt-PT" altLang="pt-PT" sz="1000" b="1" dirty="0" smtClean="0"/>
              <a:t>b)</a:t>
            </a:r>
            <a:r>
              <a:rPr lang="pt-PT" altLang="pt-PT" sz="1000" dirty="0" smtClean="0"/>
              <a:t> O aluno escolhe uma língua estrangeira. Se tiver estudado apenas uma língua estrangeira no ensino básico, inicia obrigatoriamente uma segunda língua no ensino secundário. No caso de o aluno iniciar uma língua, tomando em conta as disponibilidades da escola, pode cumulativamente dar continuidade à Língua Estrangeira I como disciplina facultativa, com aceitação expressa do acréscimo de carga horária.</a:t>
            </a:r>
          </a:p>
          <a:p>
            <a:pPr algn="just" eaLnBrk="1" hangingPunct="1">
              <a:spcBef>
                <a:spcPct val="0"/>
              </a:spcBef>
              <a:buFontTx/>
              <a:buNone/>
            </a:pPr>
            <a:r>
              <a:rPr lang="pt-PT" altLang="pt-PT" sz="1000" b="1" dirty="0" smtClean="0"/>
              <a:t>c)</a:t>
            </a:r>
            <a:r>
              <a:rPr lang="pt-PT" altLang="pt-PT" sz="1000" dirty="0" smtClean="0"/>
              <a:t> O aluno escolhe duas disciplinas bienais, sendo uma delas obrigatoriamente do grupo </a:t>
            </a:r>
            <a:r>
              <a:rPr lang="pt-PT" altLang="pt-PT" sz="1000" b="1" dirty="0" smtClean="0"/>
              <a:t>c)</a:t>
            </a:r>
          </a:p>
          <a:p>
            <a:pPr algn="just" eaLnBrk="1" hangingPunct="1">
              <a:spcBef>
                <a:spcPct val="0"/>
              </a:spcBef>
              <a:buFontTx/>
              <a:buNone/>
            </a:pPr>
            <a:r>
              <a:rPr lang="pt-PT" altLang="pt-PT" sz="1000" dirty="0" smtClean="0"/>
              <a:t>(</a:t>
            </a:r>
            <a:r>
              <a:rPr lang="pt-PT" altLang="pt-PT" sz="1000" b="1" dirty="0" smtClean="0"/>
              <a:t>d) (e)</a:t>
            </a:r>
            <a:r>
              <a:rPr lang="pt-PT" altLang="pt-PT" sz="1000" dirty="0" smtClean="0"/>
              <a:t>   O aluno escolhe duas disciplinas anuais, </a:t>
            </a:r>
          </a:p>
          <a:p>
            <a:pPr algn="just" eaLnBrk="1" hangingPunct="1">
              <a:spcBef>
                <a:spcPct val="0"/>
              </a:spcBef>
              <a:buFontTx/>
              <a:buNone/>
            </a:pPr>
            <a:r>
              <a:rPr lang="pt-PT" altLang="pt-PT" sz="1000" dirty="0" smtClean="0"/>
              <a:t>             sendo uma delas obrigatoriamente do conjunto de opções (d)</a:t>
            </a:r>
          </a:p>
          <a:p>
            <a:pPr algn="just" eaLnBrk="1" hangingPunct="1">
              <a:spcBef>
                <a:spcPct val="0"/>
              </a:spcBef>
              <a:buFontTx/>
              <a:buNone/>
            </a:pPr>
            <a:r>
              <a:rPr lang="pt-PT" altLang="pt-PT" sz="1000" b="1" dirty="0" smtClean="0"/>
              <a:t>(f)</a:t>
            </a:r>
            <a:r>
              <a:rPr lang="pt-PT" altLang="pt-PT" sz="1000" dirty="0" smtClean="0"/>
              <a:t>    Oferta dependente do Projeto Educativo da escola, como segunda opção o aluno pode escolher uma disciplina do grupo d) ou e) ou ainda de outros cursos</a:t>
            </a:r>
          </a:p>
          <a:p>
            <a:pPr marL="0" indent="0" algn="just" eaLnBrk="1" hangingPunct="1">
              <a:spcBef>
                <a:spcPct val="0"/>
              </a:spcBef>
              <a:buNone/>
            </a:pPr>
            <a:r>
              <a:rPr lang="pt-PT" altLang="pt-PT" sz="1000" b="1" dirty="0" smtClean="0"/>
              <a:t>g)</a:t>
            </a:r>
            <a:r>
              <a:rPr lang="pt-PT" altLang="pt-PT" sz="1000" dirty="0" smtClean="0"/>
              <a:t>  Oferta de Escola – autonomia curricular</a:t>
            </a:r>
          </a:p>
          <a:p>
            <a:pPr algn="just" eaLnBrk="1" hangingPunct="1">
              <a:spcBef>
                <a:spcPct val="0"/>
              </a:spcBef>
              <a:buFontTx/>
              <a:buNone/>
            </a:pPr>
            <a:r>
              <a:rPr lang="pt-PT" altLang="pt-PT" sz="1200" b="1" dirty="0" smtClean="0"/>
              <a:t>h)</a:t>
            </a:r>
            <a:r>
              <a:rPr lang="pt-PT" altLang="pt-PT" sz="1200" dirty="0" smtClean="0"/>
              <a:t> </a:t>
            </a:r>
            <a:r>
              <a:rPr lang="pt-PT" altLang="pt-PT" sz="1000" dirty="0" smtClean="0"/>
              <a:t>Oferta obrigatória, frequência facultativa, com um tempo letivo nunca inferior a 45 minutos.</a:t>
            </a:r>
          </a:p>
          <a:p>
            <a:pPr algn="just" eaLnBrk="1" hangingPunct="1">
              <a:spcBef>
                <a:spcPct val="0"/>
              </a:spcBef>
              <a:buFontTx/>
              <a:buNone/>
            </a:pPr>
            <a:endParaRPr lang="pt-PT" altLang="pt-PT" sz="1200" dirty="0"/>
          </a:p>
          <a:p>
            <a:pPr algn="ctr" eaLnBrk="1" hangingPunct="1">
              <a:spcBef>
                <a:spcPct val="0"/>
              </a:spcBef>
              <a:buFontTx/>
              <a:buNone/>
            </a:pPr>
            <a:r>
              <a:rPr lang="en-GB" altLang="pt-PT" sz="1200" b="1" dirty="0">
                <a:solidFill>
                  <a:srgbClr val="7030A0"/>
                </a:solidFill>
              </a:rPr>
              <a:t>Esc. Sec Madeira Torres  </a:t>
            </a:r>
            <a:endParaRPr lang="en-GB" altLang="pt-PT" sz="1200" b="1" dirty="0" smtClean="0">
              <a:solidFill>
                <a:srgbClr val="7030A0"/>
              </a:solidFill>
            </a:endParaRPr>
          </a:p>
          <a:p>
            <a:pPr algn="ctr" eaLnBrk="1" hangingPunct="1">
              <a:spcBef>
                <a:spcPct val="0"/>
              </a:spcBef>
              <a:buFontTx/>
              <a:buNone/>
            </a:pPr>
            <a:endParaRPr lang="en-GB" altLang="pt-PT" sz="1200" b="1" dirty="0">
              <a:solidFill>
                <a:srgbClr val="7030A0"/>
              </a:solidFill>
            </a:endParaRPr>
          </a:p>
          <a:p>
            <a:pPr algn="ctr" eaLnBrk="1" hangingPunct="1">
              <a:spcBef>
                <a:spcPct val="0"/>
              </a:spcBef>
              <a:buFontTx/>
              <a:buNone/>
            </a:pPr>
            <a:r>
              <a:rPr lang="en-GB" altLang="pt-PT" sz="1200" b="1" dirty="0">
                <a:solidFill>
                  <a:srgbClr val="7030A0"/>
                </a:solidFill>
              </a:rPr>
              <a:t>Esc. Sec. </a:t>
            </a:r>
            <a:r>
              <a:rPr lang="en-GB" altLang="pt-PT" sz="1200" b="1" dirty="0" err="1">
                <a:solidFill>
                  <a:srgbClr val="7030A0"/>
                </a:solidFill>
              </a:rPr>
              <a:t>Henriques</a:t>
            </a:r>
            <a:r>
              <a:rPr lang="en-GB" altLang="pt-PT" sz="1200" b="1" dirty="0">
                <a:solidFill>
                  <a:srgbClr val="7030A0"/>
                </a:solidFill>
              </a:rPr>
              <a:t> </a:t>
            </a:r>
            <a:r>
              <a:rPr lang="en-GB" altLang="pt-PT" sz="1200" b="1" dirty="0" err="1">
                <a:solidFill>
                  <a:srgbClr val="7030A0"/>
                </a:solidFill>
              </a:rPr>
              <a:t>Nogueira</a:t>
            </a:r>
            <a:endParaRPr lang="en-GB" altLang="pt-PT" sz="1200" b="1" dirty="0">
              <a:solidFill>
                <a:srgbClr val="7030A0"/>
              </a:solidFill>
            </a:endParaRPr>
          </a:p>
        </p:txBody>
      </p:sp>
      <p:sp>
        <p:nvSpPr>
          <p:cNvPr id="13350" name="Rectangle 60"/>
          <p:cNvSpPr>
            <a:spLocks noChangeArrowheads="1"/>
          </p:cNvSpPr>
          <p:nvPr/>
        </p:nvSpPr>
        <p:spPr bwMode="auto">
          <a:xfrm>
            <a:off x="1691681" y="2132856"/>
            <a:ext cx="1659810" cy="864096"/>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1" name="Rectangle 105"/>
          <p:cNvSpPr>
            <a:spLocks noChangeArrowheads="1"/>
          </p:cNvSpPr>
          <p:nvPr/>
        </p:nvSpPr>
        <p:spPr bwMode="auto">
          <a:xfrm>
            <a:off x="261058" y="4581128"/>
            <a:ext cx="3093888" cy="168009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2" name="Rectangle 114"/>
          <p:cNvSpPr>
            <a:spLocks noChangeArrowheads="1"/>
          </p:cNvSpPr>
          <p:nvPr/>
        </p:nvSpPr>
        <p:spPr bwMode="auto">
          <a:xfrm>
            <a:off x="1695137" y="3068960"/>
            <a:ext cx="1659809" cy="1042817"/>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Tree>
    <p:extLst>
      <p:ext uri="{BB962C8B-B14F-4D97-AF65-F5344CB8AC3E}">
        <p14:creationId xmlns:p14="http://schemas.microsoft.com/office/powerpoint/2010/main" val="2861093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3000"/>
                                  </p:stCondLst>
                                  <p:childTnLst>
                                    <p:set>
                                      <p:cBhvr>
                                        <p:cTn id="11" dur="1" fill="hold">
                                          <p:stCondLst>
                                            <p:cond delay="0"/>
                                          </p:stCondLst>
                                        </p:cTn>
                                        <p:tgtEl>
                                          <p:spTgt spid="29876"/>
                                        </p:tgtEl>
                                        <p:attrNameLst>
                                          <p:attrName>style.visibility</p:attrName>
                                        </p:attrNameLst>
                                      </p:cBhvr>
                                      <p:to>
                                        <p:strVal val="visible"/>
                                      </p:to>
                                    </p:set>
                                    <p:anim calcmode="lin" valueType="num">
                                      <p:cBhvr additive="base">
                                        <p:cTn id="12" dur="500" fill="hold"/>
                                        <p:tgtEl>
                                          <p:spTgt spid="29876"/>
                                        </p:tgtEl>
                                        <p:attrNameLst>
                                          <p:attrName>ppt_x</p:attrName>
                                        </p:attrNameLst>
                                      </p:cBhvr>
                                      <p:tavLst>
                                        <p:tav tm="0">
                                          <p:val>
                                            <p:strVal val="#ppt_x"/>
                                          </p:val>
                                        </p:tav>
                                        <p:tav tm="100000">
                                          <p:val>
                                            <p:strVal val="#ppt_x"/>
                                          </p:val>
                                        </p:tav>
                                      </p:tavLst>
                                    </p:anim>
                                    <p:anim calcmode="lin" valueType="num">
                                      <p:cBhvr additive="base">
                                        <p:cTn id="13" dur="500" fill="hold"/>
                                        <p:tgtEl>
                                          <p:spTgt spid="2987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1" presetClass="entr" presetSubtype="0" fill="hold" grpId="0" nodeType="afterEffect">
                                  <p:stCondLst>
                                    <p:cond delay="3000"/>
                                  </p:stCondLst>
                                  <p:childTnLst>
                                    <p:set>
                                      <p:cBhvr>
                                        <p:cTn id="16" dur="1" fill="hold">
                                          <p:stCondLst>
                                            <p:cond delay="499"/>
                                          </p:stCondLst>
                                        </p:cTn>
                                        <p:tgtEl>
                                          <p:spTgt spid="29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422005">
            <a:off x="891350" y="3026551"/>
            <a:ext cx="1372547" cy="233324"/>
            <a:chOff x="585" y="1193"/>
            <a:chExt cx="1660" cy="309"/>
          </a:xfrm>
        </p:grpSpPr>
        <p:sp>
          <p:nvSpPr>
            <p:cNvPr id="20493" name="Freeform 5"/>
            <p:cNvSpPr>
              <a:spLocks/>
            </p:cNvSpPr>
            <p:nvPr/>
          </p:nvSpPr>
          <p:spPr bwMode="auto">
            <a:xfrm>
              <a:off x="585" y="1287"/>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rgbClr val="0000FF"/>
            </a:solidFill>
            <a:ln w="9525">
              <a:solidFill>
                <a:schemeClr val="tx1"/>
              </a:solidFill>
              <a:round/>
              <a:headEnd/>
              <a:tailEnd/>
            </a:ln>
          </p:spPr>
          <p:txBody>
            <a:bodyPr/>
            <a:lstStyle/>
            <a:p>
              <a:endParaRPr lang="pt-PT"/>
            </a:p>
          </p:txBody>
        </p:sp>
        <p:sp>
          <p:nvSpPr>
            <p:cNvPr id="20494" name="Freeform 6"/>
            <p:cNvSpPr>
              <a:spLocks/>
            </p:cNvSpPr>
            <p:nvPr/>
          </p:nvSpPr>
          <p:spPr bwMode="auto">
            <a:xfrm>
              <a:off x="1028" y="1246"/>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rgbClr val="0000FF"/>
            </a:solidFill>
            <a:ln w="9525">
              <a:solidFill>
                <a:schemeClr val="tx1"/>
              </a:solidFill>
              <a:round/>
              <a:headEnd/>
              <a:tailEnd/>
            </a:ln>
          </p:spPr>
          <p:txBody>
            <a:bodyPr/>
            <a:lstStyle/>
            <a:p>
              <a:endParaRPr lang="pt-PT"/>
            </a:p>
          </p:txBody>
        </p:sp>
        <p:sp>
          <p:nvSpPr>
            <p:cNvPr id="20495" name="Freeform 7"/>
            <p:cNvSpPr>
              <a:spLocks/>
            </p:cNvSpPr>
            <p:nvPr/>
          </p:nvSpPr>
          <p:spPr bwMode="auto">
            <a:xfrm>
              <a:off x="1490" y="1239"/>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rgbClr val="0000FF"/>
            </a:solidFill>
            <a:ln w="9525">
              <a:solidFill>
                <a:schemeClr val="tx1"/>
              </a:solidFill>
              <a:round/>
              <a:headEnd/>
              <a:tailEnd/>
            </a:ln>
          </p:spPr>
          <p:txBody>
            <a:bodyPr/>
            <a:lstStyle/>
            <a:p>
              <a:endParaRPr lang="pt-PT"/>
            </a:p>
          </p:txBody>
        </p:sp>
        <p:sp>
          <p:nvSpPr>
            <p:cNvPr id="20496" name="Freeform 8"/>
            <p:cNvSpPr>
              <a:spLocks/>
            </p:cNvSpPr>
            <p:nvPr/>
          </p:nvSpPr>
          <p:spPr bwMode="auto">
            <a:xfrm>
              <a:off x="2150" y="1193"/>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rgbClr val="0000FF"/>
            </a:solidFill>
            <a:ln w="28575">
              <a:solidFill>
                <a:schemeClr val="tx1"/>
              </a:solidFill>
              <a:round/>
              <a:headEnd/>
              <a:tailEnd/>
            </a:ln>
          </p:spPr>
          <p:txBody>
            <a:bodyPr/>
            <a:lstStyle/>
            <a:p>
              <a:endParaRPr lang="pt-PT"/>
            </a:p>
          </p:txBody>
        </p:sp>
        <p:sp>
          <p:nvSpPr>
            <p:cNvPr id="20497" name="Freeform 9"/>
            <p:cNvSpPr>
              <a:spLocks/>
            </p:cNvSpPr>
            <p:nvPr/>
          </p:nvSpPr>
          <p:spPr bwMode="auto">
            <a:xfrm>
              <a:off x="651" y="1293"/>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20498" name="Freeform 10"/>
            <p:cNvSpPr>
              <a:spLocks/>
            </p:cNvSpPr>
            <p:nvPr/>
          </p:nvSpPr>
          <p:spPr bwMode="auto">
            <a:xfrm>
              <a:off x="1117" y="1267"/>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20499" name="Freeform 11"/>
            <p:cNvSpPr>
              <a:spLocks/>
            </p:cNvSpPr>
            <p:nvPr/>
          </p:nvSpPr>
          <p:spPr bwMode="auto">
            <a:xfrm>
              <a:off x="1578" y="1218"/>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sp>
        <p:nvSpPr>
          <p:cNvPr id="219148" name="WordArt 12"/>
          <p:cNvSpPr>
            <a:spLocks noChangeArrowheads="1" noChangeShapeType="1" noTextEdit="1"/>
          </p:cNvSpPr>
          <p:nvPr/>
        </p:nvSpPr>
        <p:spPr bwMode="auto">
          <a:xfrm>
            <a:off x="1084263" y="1035050"/>
            <a:ext cx="7159625" cy="9540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pt-PT" sz="3200" kern="10" dirty="0">
                <a:solidFill>
                  <a:srgbClr val="7030A0"/>
                </a:solidFill>
                <a:latin typeface="Arial Black"/>
              </a:rPr>
              <a:t>CURSO CIENTÍFICO-HUMANÍSTICO DE ARTES VISUAIS</a:t>
            </a:r>
          </a:p>
        </p:txBody>
      </p:sp>
      <p:grpSp>
        <p:nvGrpSpPr>
          <p:cNvPr id="3" name="Group 13"/>
          <p:cNvGrpSpPr>
            <a:grpSpLocks/>
          </p:cNvGrpSpPr>
          <p:nvPr/>
        </p:nvGrpSpPr>
        <p:grpSpPr bwMode="auto">
          <a:xfrm>
            <a:off x="400454" y="2769105"/>
            <a:ext cx="774847" cy="3210531"/>
            <a:chOff x="286" y="945"/>
            <a:chExt cx="862" cy="1488"/>
          </a:xfrm>
        </p:grpSpPr>
        <p:sp>
          <p:nvSpPr>
            <p:cNvPr id="20487"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20488"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20489"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20490"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20491"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20492"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19158" name="Text Box 22"/>
          <p:cNvSpPr txBox="1">
            <a:spLocks noChangeArrowheads="1"/>
          </p:cNvSpPr>
          <p:nvPr/>
        </p:nvSpPr>
        <p:spPr bwMode="auto">
          <a:xfrm>
            <a:off x="1084263" y="3357563"/>
            <a:ext cx="75914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30000"/>
              </a:lnSpc>
            </a:pPr>
            <a:r>
              <a:rPr lang="pt-PT" altLang="pt-PT" sz="1600" b="1" dirty="0">
                <a:solidFill>
                  <a:schemeClr val="accent6">
                    <a:lumMod val="75000"/>
                  </a:schemeClr>
                </a:solidFill>
                <a:latin typeface="Comic Sans MS" pitchFamily="66" charset="0"/>
              </a:rPr>
              <a:t>. </a:t>
            </a:r>
            <a:r>
              <a:rPr lang="pt-PT" altLang="pt-PT" sz="1600" b="1" dirty="0" smtClean="0">
                <a:solidFill>
                  <a:schemeClr val="accent6">
                    <a:lumMod val="75000"/>
                  </a:schemeClr>
                </a:solidFill>
                <a:latin typeface="Comic Sans MS" pitchFamily="66" charset="0"/>
              </a:rPr>
              <a:t>ARQUITETURA </a:t>
            </a:r>
            <a:r>
              <a:rPr lang="pt-PT" altLang="pt-PT" sz="1600" b="1" dirty="0">
                <a:solidFill>
                  <a:schemeClr val="accent6">
                    <a:lumMod val="75000"/>
                  </a:schemeClr>
                </a:solidFill>
                <a:latin typeface="Comic Sans MS" pitchFamily="66" charset="0"/>
              </a:rPr>
              <a:t>. PINTURA . ESCULTURA . ARTES PLÁSTICAS</a:t>
            </a:r>
          </a:p>
          <a:p>
            <a:pPr algn="just" eaLnBrk="1" hangingPunct="1">
              <a:lnSpc>
                <a:spcPct val="130000"/>
              </a:lnSpc>
            </a:pPr>
            <a:r>
              <a:rPr lang="pt-PT" altLang="pt-PT" sz="1600" b="1" dirty="0">
                <a:solidFill>
                  <a:schemeClr val="accent6">
                    <a:lumMod val="75000"/>
                  </a:schemeClr>
                </a:solidFill>
                <a:latin typeface="Comic Sans MS" pitchFamily="66" charset="0"/>
              </a:rPr>
              <a:t>. ARTES DA IMAGEM . DESIGN DA COMUNICAÇÃO . DESIGN DE EQUIPAMENTO . DESIGN GRÁFICO E DE PUBLICIDADE . DESIGN DA MODA E TÊXTIL . DESIGN INDUSTRIAL . CERÂMICA . PROFESSOR DE EDUCAÇÃO VISUAL…ETC</a:t>
            </a:r>
            <a:endParaRPr lang="en-GB" altLang="pt-PT" sz="1600" b="1" dirty="0">
              <a:solidFill>
                <a:schemeClr val="accent6">
                  <a:lumMod val="75000"/>
                </a:schemeClr>
              </a:solidFill>
              <a:latin typeface="Comic Sans MS" pitchFamily="66" charset="0"/>
            </a:endParaRPr>
          </a:p>
          <a:p>
            <a:pPr eaLnBrk="1" hangingPunct="1"/>
            <a:endParaRPr lang="en-GB" altLang="pt-PT" sz="1600" b="1" dirty="0">
              <a:solidFill>
                <a:schemeClr val="bg2"/>
              </a:solidFill>
              <a:latin typeface="Comic Sans MS" pitchFamily="66" charset="0"/>
            </a:endParaRPr>
          </a:p>
        </p:txBody>
      </p:sp>
      <p:sp>
        <p:nvSpPr>
          <p:cNvPr id="219161" name="Text Box 25"/>
          <p:cNvSpPr txBox="1">
            <a:spLocks noChangeArrowheads="1"/>
          </p:cNvSpPr>
          <p:nvPr/>
        </p:nvSpPr>
        <p:spPr bwMode="auto">
          <a:xfrm>
            <a:off x="1252538" y="2297113"/>
            <a:ext cx="67421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PT" altLang="pt-PT" sz="1400" b="1" dirty="0">
                <a:latin typeface="Comic Sans MS" pitchFamily="66" charset="0"/>
              </a:rPr>
              <a:t> </a:t>
            </a:r>
            <a:r>
              <a:rPr lang="pt-PT" altLang="pt-PT" b="1" dirty="0">
                <a:latin typeface="Comic Sans MS" pitchFamily="66" charset="0"/>
              </a:rPr>
              <a:t>Com o Curso Científico - Humanístico de Artes Visuais posso candidatar-me a cursos superiores nas áreas de...</a:t>
            </a:r>
            <a:endParaRPr lang="pt-PT" altLang="pt-PT" dirty="0">
              <a:latin typeface="Comic Sans MS" pitchFamily="66" charset="0"/>
            </a:endParaRPr>
          </a:p>
          <a:p>
            <a:pPr algn="ctr" eaLnBrk="1" hangingPunct="1"/>
            <a:endParaRPr lang="en-GB" altLang="pt-PT" b="1" dirty="0">
              <a:latin typeface="Comic Sans MS" pitchFamily="66" charset="0"/>
            </a:endParaRPr>
          </a:p>
        </p:txBody>
      </p:sp>
    </p:spTree>
    <p:extLst>
      <p:ext uri="{BB962C8B-B14F-4D97-AF65-F5344CB8AC3E}">
        <p14:creationId xmlns:p14="http://schemas.microsoft.com/office/powerpoint/2010/main" val="194421233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9148"/>
                                        </p:tgtEl>
                                        <p:attrNameLst>
                                          <p:attrName>style.visibility</p:attrName>
                                        </p:attrNameLst>
                                      </p:cBhvr>
                                      <p:to>
                                        <p:strVal val="visible"/>
                                      </p:to>
                                    </p:set>
                                    <p:anim calcmode="lin" valueType="num">
                                      <p:cBhvr additive="base">
                                        <p:cTn id="7" dur="500" fill="hold"/>
                                        <p:tgtEl>
                                          <p:spTgt spid="219148"/>
                                        </p:tgtEl>
                                        <p:attrNameLst>
                                          <p:attrName>ppt_x</p:attrName>
                                        </p:attrNameLst>
                                      </p:cBhvr>
                                      <p:tavLst>
                                        <p:tav tm="0">
                                          <p:val>
                                            <p:strVal val="#ppt_x"/>
                                          </p:val>
                                        </p:tav>
                                        <p:tav tm="100000">
                                          <p:val>
                                            <p:strVal val="#ppt_x"/>
                                          </p:val>
                                        </p:tav>
                                      </p:tavLst>
                                    </p:anim>
                                    <p:anim calcmode="lin" valueType="num">
                                      <p:cBhvr additive="base">
                                        <p:cTn id="8" dur="500" fill="hold"/>
                                        <p:tgtEl>
                                          <p:spTgt spid="21914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1" presetClass="entr" presetSubtype="0" fill="hold" grpId="0" nodeType="afterEffect">
                                  <p:stCondLst>
                                    <p:cond delay="2000"/>
                                  </p:stCondLst>
                                  <p:iterate type="wd">
                                    <p:tmAbs val="300"/>
                                  </p:iterate>
                                  <p:childTnLst>
                                    <p:set>
                                      <p:cBhvr>
                                        <p:cTn id="16" dur="1" fill="hold">
                                          <p:stCondLst>
                                            <p:cond delay="299"/>
                                          </p:stCondLst>
                                        </p:cTn>
                                        <p:tgtEl>
                                          <p:spTgt spid="219161"/>
                                        </p:tgtEl>
                                        <p:attrNameLst>
                                          <p:attrName>style.visibility</p:attrName>
                                        </p:attrNameLst>
                                      </p:cBhvr>
                                      <p:to>
                                        <p:strVal val="visible"/>
                                      </p:to>
                                    </p:set>
                                  </p:childTnLst>
                                </p:cTn>
                              </p:par>
                            </p:childTnLst>
                          </p:cTn>
                        </p:par>
                        <p:par>
                          <p:cTn id="17" fill="hold" nodeType="afterGroup">
                            <p:stCondLst>
                              <p:cond delay="12900"/>
                            </p:stCondLst>
                            <p:childTnLst>
                              <p:par>
                                <p:cTn id="18" presetID="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3400"/>
                            </p:stCondLst>
                            <p:childTnLst>
                              <p:par>
                                <p:cTn id="23" presetID="2" presetClass="entr" presetSubtype="8" fill="hold" grpId="0" nodeType="afterEffect">
                                  <p:stCondLst>
                                    <p:cond delay="0"/>
                                  </p:stCondLst>
                                  <p:childTnLst>
                                    <p:set>
                                      <p:cBhvr>
                                        <p:cTn id="24" dur="1" fill="hold">
                                          <p:stCondLst>
                                            <p:cond delay="0"/>
                                          </p:stCondLst>
                                        </p:cTn>
                                        <p:tgtEl>
                                          <p:spTgt spid="219158">
                                            <p:txEl>
                                              <p:pRg st="0" end="0"/>
                                            </p:txEl>
                                          </p:spTgt>
                                        </p:tgtEl>
                                        <p:attrNameLst>
                                          <p:attrName>style.visibility</p:attrName>
                                        </p:attrNameLst>
                                      </p:cBhvr>
                                      <p:to>
                                        <p:strVal val="visible"/>
                                      </p:to>
                                    </p:set>
                                    <p:anim calcmode="lin" valueType="num">
                                      <p:cBhvr additive="base">
                                        <p:cTn id="25" dur="500" fill="hold"/>
                                        <p:tgtEl>
                                          <p:spTgt spid="21915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9158">
                                            <p:txEl>
                                              <p:pRg st="0" end="0"/>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3900"/>
                            </p:stCondLst>
                            <p:childTnLst>
                              <p:par>
                                <p:cTn id="28" presetID="2" presetClass="entr" presetSubtype="8" fill="hold" grpId="0" nodeType="afterEffect">
                                  <p:stCondLst>
                                    <p:cond delay="0"/>
                                  </p:stCondLst>
                                  <p:childTnLst>
                                    <p:set>
                                      <p:cBhvr>
                                        <p:cTn id="29" dur="1" fill="hold">
                                          <p:stCondLst>
                                            <p:cond delay="0"/>
                                          </p:stCondLst>
                                        </p:cTn>
                                        <p:tgtEl>
                                          <p:spTgt spid="219158">
                                            <p:txEl>
                                              <p:pRg st="1" end="1"/>
                                            </p:txEl>
                                          </p:spTgt>
                                        </p:tgtEl>
                                        <p:attrNameLst>
                                          <p:attrName>style.visibility</p:attrName>
                                        </p:attrNameLst>
                                      </p:cBhvr>
                                      <p:to>
                                        <p:strVal val="visible"/>
                                      </p:to>
                                    </p:set>
                                    <p:anim calcmode="lin" valueType="num">
                                      <p:cBhvr additive="base">
                                        <p:cTn id="30" dur="500" fill="hold"/>
                                        <p:tgtEl>
                                          <p:spTgt spid="219158">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1915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8" grpId="0"/>
      <p:bldP spid="219158" grpId="0" build="p" autoUpdateAnimBg="0" advAuto="0"/>
      <p:bldP spid="21916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4" name="WordArt 4"/>
          <p:cNvSpPr>
            <a:spLocks noChangeArrowheads="1" noChangeShapeType="1" noTextEdit="1"/>
          </p:cNvSpPr>
          <p:nvPr/>
        </p:nvSpPr>
        <p:spPr bwMode="auto">
          <a:xfrm rot="30270">
            <a:off x="1085850" y="336550"/>
            <a:ext cx="6732588" cy="1087438"/>
          </a:xfrm>
          <a:prstGeom prst="rect">
            <a:avLst/>
          </a:prstGeom>
          <a:ln>
            <a:noFill/>
          </a:ln>
        </p:spPr>
        <p:txBody>
          <a:bodyPr wrap="none" fromWordArt="1">
            <a:prstTxWarp prst="textPlain">
              <a:avLst>
                <a:gd name="adj" fmla="val 50000"/>
              </a:avLst>
            </a:prstTxWarp>
          </a:bodyPr>
          <a:lstStyle/>
          <a:p>
            <a:pPr algn="ctr"/>
            <a:r>
              <a:rPr lang="pt-PT" b="1" kern="10" dirty="0">
                <a:ln w="9525">
                  <a:solidFill>
                    <a:srgbClr val="FF6600"/>
                  </a:solidFill>
                  <a:round/>
                  <a:headEnd/>
                  <a:tailEnd/>
                </a:ln>
                <a:solidFill>
                  <a:srgbClr val="7030A0"/>
                </a:solidFill>
                <a:effectLst>
                  <a:outerShdw dist="107763" dir="13500000" algn="ctr" rotWithShape="0">
                    <a:schemeClr val="tx1"/>
                  </a:outerShdw>
                </a:effectLst>
                <a:latin typeface="Arial Black"/>
              </a:rPr>
              <a:t>Avaliação</a:t>
            </a:r>
          </a:p>
        </p:txBody>
      </p:sp>
      <p:grpSp>
        <p:nvGrpSpPr>
          <p:cNvPr id="2" name="Group 5"/>
          <p:cNvGrpSpPr>
            <a:grpSpLocks/>
          </p:cNvGrpSpPr>
          <p:nvPr/>
        </p:nvGrpSpPr>
        <p:grpSpPr bwMode="auto">
          <a:xfrm rot="20641687">
            <a:off x="1049840" y="2149167"/>
            <a:ext cx="1482677" cy="373062"/>
            <a:chOff x="490" y="851"/>
            <a:chExt cx="1660" cy="309"/>
          </a:xfrm>
        </p:grpSpPr>
        <p:sp>
          <p:nvSpPr>
            <p:cNvPr id="21520" name="Freeform 6"/>
            <p:cNvSpPr>
              <a:spLocks/>
            </p:cNvSpPr>
            <p:nvPr/>
          </p:nvSpPr>
          <p:spPr bwMode="auto">
            <a:xfrm>
              <a:off x="490" y="945"/>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rgbClr val="0000FF"/>
            </a:solidFill>
            <a:ln w="9525">
              <a:solidFill>
                <a:schemeClr val="tx1"/>
              </a:solidFill>
              <a:round/>
              <a:headEnd/>
              <a:tailEnd/>
            </a:ln>
          </p:spPr>
          <p:txBody>
            <a:bodyPr/>
            <a:lstStyle/>
            <a:p>
              <a:endParaRPr lang="pt-PT"/>
            </a:p>
          </p:txBody>
        </p:sp>
        <p:sp>
          <p:nvSpPr>
            <p:cNvPr id="21521" name="Freeform 7"/>
            <p:cNvSpPr>
              <a:spLocks/>
            </p:cNvSpPr>
            <p:nvPr/>
          </p:nvSpPr>
          <p:spPr bwMode="auto">
            <a:xfrm>
              <a:off x="933" y="904"/>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rgbClr val="0000FF"/>
            </a:solidFill>
            <a:ln w="28575">
              <a:solidFill>
                <a:schemeClr val="tx1"/>
              </a:solidFill>
              <a:round/>
              <a:headEnd/>
              <a:tailEnd/>
            </a:ln>
          </p:spPr>
          <p:txBody>
            <a:bodyPr/>
            <a:lstStyle/>
            <a:p>
              <a:endParaRPr lang="pt-PT"/>
            </a:p>
          </p:txBody>
        </p:sp>
        <p:sp>
          <p:nvSpPr>
            <p:cNvPr id="21522" name="Freeform 8"/>
            <p:cNvSpPr>
              <a:spLocks/>
            </p:cNvSpPr>
            <p:nvPr/>
          </p:nvSpPr>
          <p:spPr bwMode="auto">
            <a:xfrm>
              <a:off x="1395" y="897"/>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rgbClr val="0000FF"/>
            </a:solidFill>
            <a:ln w="9525">
              <a:solidFill>
                <a:schemeClr val="tx1"/>
              </a:solidFill>
              <a:round/>
              <a:headEnd/>
              <a:tailEnd/>
            </a:ln>
          </p:spPr>
          <p:txBody>
            <a:bodyPr/>
            <a:lstStyle/>
            <a:p>
              <a:endParaRPr lang="pt-PT"/>
            </a:p>
          </p:txBody>
        </p:sp>
        <p:sp>
          <p:nvSpPr>
            <p:cNvPr id="21523" name="Freeform 9"/>
            <p:cNvSpPr>
              <a:spLocks/>
            </p:cNvSpPr>
            <p:nvPr/>
          </p:nvSpPr>
          <p:spPr bwMode="auto">
            <a:xfrm>
              <a:off x="2055" y="851"/>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rgbClr val="0000FF"/>
            </a:solidFill>
            <a:ln w="28575">
              <a:solidFill>
                <a:schemeClr val="tx1"/>
              </a:solidFill>
              <a:round/>
              <a:headEnd/>
              <a:tailEnd/>
            </a:ln>
          </p:spPr>
          <p:txBody>
            <a:bodyPr/>
            <a:lstStyle/>
            <a:p>
              <a:endParaRPr lang="pt-PT"/>
            </a:p>
          </p:txBody>
        </p:sp>
        <p:sp>
          <p:nvSpPr>
            <p:cNvPr id="21524" name="Freeform 10"/>
            <p:cNvSpPr>
              <a:spLocks/>
            </p:cNvSpPr>
            <p:nvPr/>
          </p:nvSpPr>
          <p:spPr bwMode="auto">
            <a:xfrm>
              <a:off x="556" y="951"/>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21525" name="Freeform 11"/>
            <p:cNvSpPr>
              <a:spLocks/>
            </p:cNvSpPr>
            <p:nvPr/>
          </p:nvSpPr>
          <p:spPr bwMode="auto">
            <a:xfrm>
              <a:off x="1022" y="925"/>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21526" name="Freeform 12"/>
            <p:cNvSpPr>
              <a:spLocks/>
            </p:cNvSpPr>
            <p:nvPr/>
          </p:nvSpPr>
          <p:spPr bwMode="auto">
            <a:xfrm>
              <a:off x="1483" y="876"/>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grpSp>
        <p:nvGrpSpPr>
          <p:cNvPr id="3" name="Group 13"/>
          <p:cNvGrpSpPr>
            <a:grpSpLocks/>
          </p:cNvGrpSpPr>
          <p:nvPr/>
        </p:nvGrpSpPr>
        <p:grpSpPr bwMode="auto">
          <a:xfrm>
            <a:off x="214767" y="2302548"/>
            <a:ext cx="1536064" cy="2591569"/>
            <a:chOff x="286" y="945"/>
            <a:chExt cx="862" cy="1488"/>
          </a:xfrm>
        </p:grpSpPr>
        <p:sp>
          <p:nvSpPr>
            <p:cNvPr id="21514"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21515"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21516"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21517"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21518"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21519"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25300" name="Text Box 20"/>
          <p:cNvSpPr txBox="1">
            <a:spLocks noChangeArrowheads="1"/>
          </p:cNvSpPr>
          <p:nvPr/>
        </p:nvSpPr>
        <p:spPr bwMode="auto">
          <a:xfrm>
            <a:off x="2339975" y="2924175"/>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pt-PT" altLang="pt-PT" sz="1800" b="1">
              <a:latin typeface="Comic Sans MS" pitchFamily="66" charset="0"/>
            </a:endParaRPr>
          </a:p>
        </p:txBody>
      </p:sp>
      <p:sp>
        <p:nvSpPr>
          <p:cNvPr id="21510" name="Text Box 21"/>
          <p:cNvSpPr txBox="1">
            <a:spLocks noChangeArrowheads="1"/>
          </p:cNvSpPr>
          <p:nvPr/>
        </p:nvSpPr>
        <p:spPr bwMode="auto">
          <a:xfrm>
            <a:off x="3779838" y="187801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endParaRPr lang="pt-PT" altLang="pt-PT" sz="1800"/>
          </a:p>
        </p:txBody>
      </p:sp>
      <p:sp>
        <p:nvSpPr>
          <p:cNvPr id="21511" name="Text Box 22"/>
          <p:cNvSpPr txBox="1">
            <a:spLocks noChangeArrowheads="1"/>
          </p:cNvSpPr>
          <p:nvPr/>
        </p:nvSpPr>
        <p:spPr bwMode="auto">
          <a:xfrm>
            <a:off x="3779838" y="1878013"/>
            <a:ext cx="3313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endParaRPr lang="pt-PT" altLang="pt-PT" sz="1800"/>
          </a:p>
        </p:txBody>
      </p:sp>
      <p:sp>
        <p:nvSpPr>
          <p:cNvPr id="225303" name="WordArt 23"/>
          <p:cNvSpPr>
            <a:spLocks noChangeArrowheads="1" noChangeShapeType="1" noTextEdit="1"/>
          </p:cNvSpPr>
          <p:nvPr/>
        </p:nvSpPr>
        <p:spPr bwMode="auto">
          <a:xfrm>
            <a:off x="2699792" y="1710076"/>
            <a:ext cx="6064250" cy="549275"/>
          </a:xfrm>
          <a:prstGeom prst="rect">
            <a:avLst/>
          </a:prstGeom>
        </p:spPr>
        <p:txBody>
          <a:bodyPr wrap="none" fromWordArt="1">
            <a:prstTxWarp prst="textPlain">
              <a:avLst>
                <a:gd name="adj" fmla="val 50000"/>
              </a:avLst>
            </a:prstTxWarp>
          </a:bodyPr>
          <a:lstStyle/>
          <a:p>
            <a:pPr algn="ctr"/>
            <a:r>
              <a:rPr lang="pt-PT" sz="3200" kern="10" dirty="0">
                <a:ln w="3175">
                  <a:solidFill>
                    <a:srgbClr val="000000"/>
                  </a:solidFill>
                  <a:round/>
                  <a:headEnd/>
                  <a:tailEnd/>
                </a:ln>
                <a:solidFill>
                  <a:srgbClr val="7030A0"/>
                </a:solidFill>
                <a:latin typeface="Arial Black"/>
              </a:rPr>
              <a:t>CURSOS CIENTÍFICO-HUMANÍSTICOS  </a:t>
            </a:r>
          </a:p>
        </p:txBody>
      </p:sp>
      <p:sp>
        <p:nvSpPr>
          <p:cNvPr id="21513" name="Text Box 24"/>
          <p:cNvSpPr txBox="1">
            <a:spLocks noChangeArrowheads="1"/>
          </p:cNvSpPr>
          <p:nvPr/>
        </p:nvSpPr>
        <p:spPr bwMode="auto">
          <a:xfrm>
            <a:off x="1395413" y="3187700"/>
            <a:ext cx="7640637"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pt-PT" altLang="pt-PT" sz="1800" b="1" dirty="0">
                <a:latin typeface="Comic Sans MS" pitchFamily="66" charset="0"/>
              </a:rPr>
              <a:t>. Exame Nacional de </a:t>
            </a:r>
            <a:r>
              <a:rPr lang="pt-PT" altLang="pt-PT" sz="1800" b="1" u="sng" dirty="0">
                <a:latin typeface="Comic Sans MS" pitchFamily="66" charset="0"/>
              </a:rPr>
              <a:t>Português</a:t>
            </a:r>
            <a:r>
              <a:rPr lang="pt-PT" altLang="pt-PT" sz="1800" b="1" dirty="0">
                <a:latin typeface="Comic Sans MS" pitchFamily="66" charset="0"/>
              </a:rPr>
              <a:t> – 12º </a:t>
            </a:r>
            <a:r>
              <a:rPr lang="pt-PT" altLang="pt-PT" sz="1800" b="1" dirty="0" smtClean="0">
                <a:latin typeface="Comic Sans MS" pitchFamily="66" charset="0"/>
              </a:rPr>
              <a:t>Ano- obrigatório</a:t>
            </a:r>
          </a:p>
          <a:p>
            <a:pPr algn="ctr">
              <a:spcBef>
                <a:spcPct val="50000"/>
              </a:spcBef>
              <a:buFontTx/>
              <a:buNone/>
            </a:pPr>
            <a:r>
              <a:rPr lang="pt-PT" altLang="pt-PT" sz="1800" b="1" dirty="0" smtClean="0">
                <a:latin typeface="Comic Sans MS" pitchFamily="66" charset="0"/>
              </a:rPr>
              <a:t>+</a:t>
            </a:r>
          </a:p>
          <a:p>
            <a:pPr algn="ctr">
              <a:spcBef>
                <a:spcPct val="50000"/>
              </a:spcBef>
              <a:buFontTx/>
              <a:buNone/>
            </a:pPr>
            <a:r>
              <a:rPr lang="pt-PT" altLang="pt-PT" sz="1800" b="1" dirty="0" smtClean="0">
                <a:latin typeface="Comic Sans MS" pitchFamily="66" charset="0"/>
              </a:rPr>
              <a:t>2 Exames escolhidos da Formação Especifica:</a:t>
            </a:r>
            <a:endParaRPr lang="pt-PT" altLang="pt-PT" sz="1800" b="1" dirty="0">
              <a:latin typeface="Comic Sans MS" pitchFamily="66" charset="0"/>
            </a:endParaRPr>
          </a:p>
          <a:p>
            <a:pPr marL="285750" indent="-285750" algn="just">
              <a:spcBef>
                <a:spcPct val="50000"/>
              </a:spcBef>
              <a:buFont typeface="Wingdings" panose="05000000000000000000" pitchFamily="2" charset="2"/>
              <a:buChar char="ü"/>
            </a:pPr>
            <a:r>
              <a:rPr lang="pt-PT" altLang="pt-PT" sz="1800" b="1" dirty="0" smtClean="0">
                <a:latin typeface="Comic Sans MS" pitchFamily="66" charset="0"/>
              </a:rPr>
              <a:t>Disciplina Trienal – (até 12º Ano)</a:t>
            </a:r>
          </a:p>
          <a:p>
            <a:pPr marL="285750" indent="-285750" algn="just">
              <a:spcBef>
                <a:spcPct val="50000"/>
              </a:spcBef>
              <a:buFont typeface="Wingdings" panose="05000000000000000000" pitchFamily="2" charset="2"/>
              <a:buChar char="ü"/>
            </a:pPr>
            <a:r>
              <a:rPr lang="pt-PT" altLang="pt-PT" sz="1800" b="1" dirty="0" smtClean="0">
                <a:latin typeface="Comic Sans MS" pitchFamily="66" charset="0"/>
              </a:rPr>
              <a:t>Disciplinas </a:t>
            </a:r>
            <a:r>
              <a:rPr lang="pt-PT" altLang="pt-PT" sz="1800" b="1" dirty="0">
                <a:latin typeface="Comic Sans MS" pitchFamily="66" charset="0"/>
              </a:rPr>
              <a:t>Bienais – </a:t>
            </a:r>
            <a:r>
              <a:rPr lang="pt-PT" altLang="pt-PT" sz="1800" b="1" dirty="0" smtClean="0">
                <a:latin typeface="Comic Sans MS" pitchFamily="66" charset="0"/>
              </a:rPr>
              <a:t>(até ao 11º Ano)           </a:t>
            </a:r>
            <a:r>
              <a:rPr lang="pt-PT" altLang="pt-PT" sz="1800" b="1" u="sng" dirty="0" smtClean="0">
                <a:latin typeface="Comic Sans MS" pitchFamily="66" charset="0"/>
              </a:rPr>
              <a:t>ou</a:t>
            </a:r>
            <a:endParaRPr lang="pt-PT" altLang="pt-PT" sz="1800" b="1" u="sng" dirty="0">
              <a:latin typeface="Comic Sans MS" pitchFamily="66" charset="0"/>
            </a:endParaRPr>
          </a:p>
          <a:p>
            <a:pPr algn="ctr">
              <a:spcBef>
                <a:spcPct val="50000"/>
              </a:spcBef>
              <a:buFontTx/>
              <a:buNone/>
            </a:pPr>
            <a:r>
              <a:rPr lang="pt-PT" altLang="pt-PT" sz="1800" b="1" dirty="0" smtClean="0">
                <a:latin typeface="Comic Sans MS" pitchFamily="66" charset="0"/>
              </a:rPr>
              <a:t>     Exame </a:t>
            </a:r>
            <a:r>
              <a:rPr lang="pt-PT" altLang="pt-PT" sz="1800" b="1" dirty="0">
                <a:latin typeface="Comic Sans MS" pitchFamily="66" charset="0"/>
              </a:rPr>
              <a:t>de Filosofia </a:t>
            </a:r>
            <a:r>
              <a:rPr lang="pt-PT" altLang="pt-PT" sz="1600" b="1" dirty="0">
                <a:latin typeface="Comic Sans MS" pitchFamily="66" charset="0"/>
              </a:rPr>
              <a:t>(em substituição de uma das disciplinas bienais)</a:t>
            </a:r>
          </a:p>
        </p:txBody>
      </p:sp>
    </p:spTree>
    <p:extLst>
      <p:ext uri="{BB962C8B-B14F-4D97-AF65-F5344CB8AC3E}">
        <p14:creationId xmlns:p14="http://schemas.microsoft.com/office/powerpoint/2010/main" val="373251524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0"/>
                                  </p:stCondLst>
                                  <p:childTnLst>
                                    <p:set>
                                      <p:cBhvr>
                                        <p:cTn id="6" dur="1" fill="hold">
                                          <p:stCondLst>
                                            <p:cond delay="0"/>
                                          </p:stCondLst>
                                        </p:cTn>
                                        <p:tgtEl>
                                          <p:spTgt spid="225284"/>
                                        </p:tgtEl>
                                        <p:attrNameLst>
                                          <p:attrName>style.visibility</p:attrName>
                                        </p:attrNameLst>
                                      </p:cBhvr>
                                      <p:to>
                                        <p:strVal val="visible"/>
                                      </p:to>
                                    </p:set>
                                    <p:anim calcmode="lin" valueType="num">
                                      <p:cBhvr additive="base">
                                        <p:cTn id="7" dur="5000" fill="hold"/>
                                        <p:tgtEl>
                                          <p:spTgt spid="225284"/>
                                        </p:tgtEl>
                                        <p:attrNameLst>
                                          <p:attrName>ppt_x</p:attrName>
                                        </p:attrNameLst>
                                      </p:cBhvr>
                                      <p:tavLst>
                                        <p:tav tm="0">
                                          <p:val>
                                            <p:strVal val="0-#ppt_w/2"/>
                                          </p:val>
                                        </p:tav>
                                        <p:tav tm="100000">
                                          <p:val>
                                            <p:strVal val="#ppt_x"/>
                                          </p:val>
                                        </p:tav>
                                      </p:tavLst>
                                    </p:anim>
                                    <p:anim calcmode="lin" valueType="num">
                                      <p:cBhvr additive="base">
                                        <p:cTn id="8" dur="5000" fill="hold"/>
                                        <p:tgtEl>
                                          <p:spTgt spid="22528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500"/>
                            </p:stCondLst>
                            <p:childTnLst>
                              <p:par>
                                <p:cTn id="20" presetID="12" presetClass="entr" presetSubtype="1" fill="hold" grpId="0" nodeType="afterEffect" nodePh="1">
                                  <p:stCondLst>
                                    <p:cond delay="0"/>
                                  </p:stCondLst>
                                  <p:endCondLst>
                                    <p:cond evt="begin" delay="0">
                                      <p:tn val="20"/>
                                    </p:cond>
                                  </p:endCondLst>
                                  <p:childTnLst>
                                    <p:set>
                                      <p:cBhvr>
                                        <p:cTn id="21" dur="1" fill="hold">
                                          <p:stCondLst>
                                            <p:cond delay="0"/>
                                          </p:stCondLst>
                                        </p:cTn>
                                        <p:tgtEl>
                                          <p:spTgt spid="225300">
                                            <p:txEl>
                                              <p:pRg st="0" end="0"/>
                                            </p:txEl>
                                          </p:spTgt>
                                        </p:tgtEl>
                                        <p:attrNameLst>
                                          <p:attrName>style.visibility</p:attrName>
                                        </p:attrNameLst>
                                      </p:cBhvr>
                                      <p:to>
                                        <p:strVal val="visible"/>
                                      </p:to>
                                    </p:set>
                                    <p:animEffect transition="in" filter="slide(fromTop)">
                                      <p:cBhvr>
                                        <p:cTn id="22" dur="500"/>
                                        <p:tgtEl>
                                          <p:spTgt spid="225300">
                                            <p:txEl>
                                              <p:pRg st="0" end="0"/>
                                            </p:txEl>
                                          </p:spTgt>
                                        </p:tgtEl>
                                      </p:cBhvr>
                                    </p:animEffect>
                                  </p:childTnLst>
                                </p:cTn>
                              </p:par>
                            </p:childTnLst>
                          </p:cTn>
                        </p:par>
                        <p:par>
                          <p:cTn id="23" fill="hold" nodeType="afterGroup">
                            <p:stCondLst>
                              <p:cond delay="11000"/>
                            </p:stCondLst>
                            <p:childTnLst>
                              <p:par>
                                <p:cTn id="24" presetID="2" presetClass="entr" presetSubtype="1" fill="hold" grpId="0" nodeType="afterEffect">
                                  <p:stCondLst>
                                    <p:cond delay="0"/>
                                  </p:stCondLst>
                                  <p:childTnLst>
                                    <p:set>
                                      <p:cBhvr>
                                        <p:cTn id="25" dur="1" fill="hold">
                                          <p:stCondLst>
                                            <p:cond delay="0"/>
                                          </p:stCondLst>
                                        </p:cTn>
                                        <p:tgtEl>
                                          <p:spTgt spid="225303"/>
                                        </p:tgtEl>
                                        <p:attrNameLst>
                                          <p:attrName>style.visibility</p:attrName>
                                        </p:attrNameLst>
                                      </p:cBhvr>
                                      <p:to>
                                        <p:strVal val="visible"/>
                                      </p:to>
                                    </p:set>
                                    <p:anim calcmode="lin" valueType="num">
                                      <p:cBhvr additive="base">
                                        <p:cTn id="26" dur="500" fill="hold"/>
                                        <p:tgtEl>
                                          <p:spTgt spid="225303"/>
                                        </p:tgtEl>
                                        <p:attrNameLst>
                                          <p:attrName>ppt_x</p:attrName>
                                        </p:attrNameLst>
                                      </p:cBhvr>
                                      <p:tavLst>
                                        <p:tav tm="0">
                                          <p:val>
                                            <p:strVal val="#ppt_x"/>
                                          </p:val>
                                        </p:tav>
                                        <p:tav tm="100000">
                                          <p:val>
                                            <p:strVal val="#ppt_x"/>
                                          </p:val>
                                        </p:tav>
                                      </p:tavLst>
                                    </p:anim>
                                    <p:anim calcmode="lin" valueType="num">
                                      <p:cBhvr additive="base">
                                        <p:cTn id="27" dur="500" fill="hold"/>
                                        <p:tgtEl>
                                          <p:spTgt spid="2253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300" grpId="0" build="p" autoUpdateAnimBg="0" advAuto="0"/>
      <p:bldP spid="2253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229600" cy="720080"/>
          </a:xfrm>
          <a:solidFill>
            <a:schemeClr val="bg1">
              <a:lumMod val="75000"/>
            </a:schemeClr>
          </a:solidFill>
        </p:spPr>
        <p:txBody>
          <a:bodyPr>
            <a:normAutofit fontScale="90000"/>
          </a:bodyPr>
          <a:lstStyle/>
          <a:p>
            <a:r>
              <a:rPr lang="pt-PT" sz="3100" kern="10" dirty="0" smtClean="0">
                <a:solidFill>
                  <a:srgbClr val="FF0000"/>
                </a:solidFill>
                <a:latin typeface="Arial Black"/>
              </a:rPr>
              <a:t/>
            </a:r>
            <a:br>
              <a:rPr lang="pt-PT" sz="3100" kern="10" dirty="0" smtClean="0">
                <a:solidFill>
                  <a:srgbClr val="FF0000"/>
                </a:solidFill>
                <a:latin typeface="Arial Black"/>
              </a:rPr>
            </a:br>
            <a:r>
              <a:rPr lang="pt-PT" sz="3100" kern="10" dirty="0" smtClean="0">
                <a:solidFill>
                  <a:srgbClr val="7030A0"/>
                </a:solidFill>
                <a:latin typeface="Arial Black"/>
              </a:rPr>
              <a:t>CURSOS COM PLANOS PRÓPRIOS</a:t>
            </a:r>
            <a:r>
              <a:rPr lang="pt-PT" sz="3600" kern="10" dirty="0" smtClean="0">
                <a:solidFill>
                  <a:srgbClr val="7030A0"/>
                </a:solidFill>
                <a:latin typeface="Arial Black"/>
              </a:rPr>
              <a:t/>
            </a:r>
            <a:br>
              <a:rPr lang="pt-PT" sz="3600" kern="10" dirty="0" smtClean="0">
                <a:solidFill>
                  <a:srgbClr val="7030A0"/>
                </a:solidFill>
                <a:latin typeface="Arial Black"/>
              </a:rPr>
            </a:br>
            <a:r>
              <a:rPr lang="pt-PT" sz="1600" kern="10" dirty="0" smtClean="0">
                <a:solidFill>
                  <a:srgbClr val="7030A0"/>
                </a:solidFill>
                <a:latin typeface="Arial Black"/>
              </a:rPr>
              <a:t>Nos CURSOS CIENTÍFICO-HUMANÍSTICOS</a:t>
            </a:r>
            <a:r>
              <a:rPr lang="pt-PT" kern="10" dirty="0">
                <a:solidFill>
                  <a:srgbClr val="7030A0"/>
                </a:solidFill>
                <a:latin typeface="Arial Black"/>
              </a:rPr>
              <a:t/>
            </a:r>
            <a:br>
              <a:rPr lang="pt-PT" kern="10" dirty="0">
                <a:solidFill>
                  <a:srgbClr val="7030A0"/>
                </a:solidFill>
                <a:latin typeface="Arial Black"/>
              </a:rPr>
            </a:br>
            <a:endParaRPr lang="pt-PT" dirty="0">
              <a:solidFill>
                <a:srgbClr val="7030A0"/>
              </a:solidFill>
            </a:endParaRPr>
          </a:p>
        </p:txBody>
      </p:sp>
      <p:sp>
        <p:nvSpPr>
          <p:cNvPr id="3" name="Marcador de Posição de Conteúdo 2"/>
          <p:cNvSpPr>
            <a:spLocks noGrp="1"/>
          </p:cNvSpPr>
          <p:nvPr>
            <p:ph idx="1"/>
          </p:nvPr>
        </p:nvSpPr>
        <p:spPr>
          <a:xfrm>
            <a:off x="457200" y="980728"/>
            <a:ext cx="8229600" cy="5544616"/>
          </a:xfrm>
          <a:solidFill>
            <a:schemeClr val="accent6">
              <a:lumMod val="60000"/>
              <a:lumOff val="40000"/>
            </a:schemeClr>
          </a:solidFill>
        </p:spPr>
        <p:txBody>
          <a:bodyPr>
            <a:normAutofit lnSpcReduction="10000"/>
          </a:bodyPr>
          <a:lstStyle/>
          <a:p>
            <a:pPr marL="0" indent="0">
              <a:buNone/>
            </a:pPr>
            <a:r>
              <a:rPr lang="pt-PT" sz="2000" b="1" u="sng" dirty="0" smtClean="0">
                <a:solidFill>
                  <a:schemeClr val="tx2"/>
                </a:solidFill>
              </a:rPr>
              <a:t>CONDIÇÕES</a:t>
            </a:r>
          </a:p>
          <a:p>
            <a:pPr marL="457200" indent="-457200" algn="just">
              <a:buAutoNum type="alphaLcParenR"/>
            </a:pPr>
            <a:r>
              <a:rPr lang="pt-PT" sz="1800" u="sng" dirty="0" smtClean="0">
                <a:solidFill>
                  <a:schemeClr val="tx2"/>
                </a:solidFill>
              </a:rPr>
              <a:t>Permuta</a:t>
            </a:r>
            <a:r>
              <a:rPr lang="pt-PT" sz="1800" dirty="0" smtClean="0">
                <a:solidFill>
                  <a:schemeClr val="tx2"/>
                </a:solidFill>
              </a:rPr>
              <a:t> de uma das </a:t>
            </a:r>
            <a:r>
              <a:rPr lang="pt-PT" sz="1800" u="sng" dirty="0" smtClean="0">
                <a:solidFill>
                  <a:schemeClr val="tx2"/>
                </a:solidFill>
              </a:rPr>
              <a:t>disciplinas bienais</a:t>
            </a:r>
            <a:r>
              <a:rPr lang="pt-PT" sz="1800" dirty="0" smtClean="0">
                <a:solidFill>
                  <a:schemeClr val="tx2"/>
                </a:solidFill>
              </a:rPr>
              <a:t> e/ou de uma das disciplinas </a:t>
            </a:r>
            <a:r>
              <a:rPr lang="pt-PT" sz="1800" u="sng" dirty="0" smtClean="0">
                <a:solidFill>
                  <a:schemeClr val="tx2"/>
                </a:solidFill>
              </a:rPr>
              <a:t>anuais</a:t>
            </a:r>
            <a:r>
              <a:rPr lang="pt-PT" sz="1800" dirty="0" smtClean="0">
                <a:solidFill>
                  <a:schemeClr val="tx2"/>
                </a:solidFill>
              </a:rPr>
              <a:t> da </a:t>
            </a:r>
            <a:r>
              <a:rPr lang="pt-PT" sz="1800" u="sng" dirty="0" smtClean="0">
                <a:solidFill>
                  <a:schemeClr val="tx2"/>
                </a:solidFill>
              </a:rPr>
              <a:t>formação específica</a:t>
            </a:r>
            <a:r>
              <a:rPr lang="pt-PT" sz="1800" dirty="0" smtClean="0">
                <a:solidFill>
                  <a:schemeClr val="tx2"/>
                </a:solidFill>
              </a:rPr>
              <a:t> por disciplina(s) correspondente(s) de um curso diferente do frequentado;</a:t>
            </a:r>
          </a:p>
          <a:p>
            <a:pPr marL="457200" indent="-457200" algn="just">
              <a:buAutoNum type="alphaLcParenR"/>
            </a:pPr>
            <a:r>
              <a:rPr lang="pt-PT" sz="1800" dirty="0" smtClean="0">
                <a:solidFill>
                  <a:schemeClr val="tx2"/>
                </a:solidFill>
              </a:rPr>
              <a:t>Realização, </a:t>
            </a:r>
            <a:r>
              <a:rPr lang="pt-PT" sz="1800" u="sng" dirty="0" smtClean="0">
                <a:solidFill>
                  <a:schemeClr val="tx2"/>
                </a:solidFill>
              </a:rPr>
              <a:t>obrigatória</a:t>
            </a:r>
            <a:r>
              <a:rPr lang="pt-PT" sz="1800" dirty="0" smtClean="0">
                <a:solidFill>
                  <a:schemeClr val="tx2"/>
                </a:solidFill>
              </a:rPr>
              <a:t>, de uma </a:t>
            </a:r>
            <a:r>
              <a:rPr lang="pt-PT" sz="1800" u="sng" dirty="0" smtClean="0">
                <a:solidFill>
                  <a:schemeClr val="tx2"/>
                </a:solidFill>
              </a:rPr>
              <a:t>disciplina bienal</a:t>
            </a:r>
            <a:r>
              <a:rPr lang="pt-PT" sz="1800" dirty="0" smtClean="0">
                <a:solidFill>
                  <a:schemeClr val="tx2"/>
                </a:solidFill>
              </a:rPr>
              <a:t> e de uma </a:t>
            </a:r>
            <a:r>
              <a:rPr lang="pt-PT" sz="1800" u="sng" dirty="0" smtClean="0">
                <a:solidFill>
                  <a:schemeClr val="tx2"/>
                </a:solidFill>
              </a:rPr>
              <a:t>anual</a:t>
            </a:r>
            <a:r>
              <a:rPr lang="pt-PT" sz="1800" dirty="0" smtClean="0">
                <a:solidFill>
                  <a:schemeClr val="tx2"/>
                </a:solidFill>
              </a:rPr>
              <a:t> da </a:t>
            </a:r>
            <a:r>
              <a:rPr lang="pt-PT" sz="1800" u="sng" dirty="0" smtClean="0">
                <a:solidFill>
                  <a:schemeClr val="tx2"/>
                </a:solidFill>
              </a:rPr>
              <a:t>formação especifica</a:t>
            </a:r>
            <a:r>
              <a:rPr lang="pt-PT" sz="1800" dirty="0" smtClean="0">
                <a:solidFill>
                  <a:schemeClr val="tx2"/>
                </a:solidFill>
              </a:rPr>
              <a:t> do curso frequentado;</a:t>
            </a:r>
          </a:p>
          <a:p>
            <a:pPr marL="457200" indent="-457200" algn="just">
              <a:buAutoNum type="alphaLcParenR"/>
            </a:pPr>
            <a:r>
              <a:rPr lang="pt-PT" sz="1800" dirty="0" smtClean="0">
                <a:solidFill>
                  <a:schemeClr val="tx2"/>
                </a:solidFill>
              </a:rPr>
              <a:t>Da permuta entre disciplinas, não pode resultar a frequência de disciplinas equivalentes </a:t>
            </a:r>
            <a:r>
              <a:rPr lang="pt-PT" sz="2000" dirty="0" smtClean="0">
                <a:solidFill>
                  <a:schemeClr val="tx2"/>
                </a:solidFill>
              </a:rPr>
              <a:t>(</a:t>
            </a:r>
            <a:r>
              <a:rPr lang="pt-PT" sz="1600" dirty="0" smtClean="0">
                <a:solidFill>
                  <a:schemeClr val="tx2"/>
                </a:solidFill>
              </a:rPr>
              <a:t>ver anexos VI e VII da portaria 226-A/2018</a:t>
            </a:r>
            <a:r>
              <a:rPr lang="pt-PT" sz="1600" dirty="0">
                <a:solidFill>
                  <a:schemeClr val="tx2"/>
                </a:solidFill>
              </a:rPr>
              <a:t>)</a:t>
            </a:r>
            <a:r>
              <a:rPr lang="pt-PT" sz="1600" dirty="0"/>
              <a:t> </a:t>
            </a:r>
            <a:r>
              <a:rPr lang="pt-PT" sz="1600" dirty="0">
                <a:hlinkClick r:id="rId2"/>
              </a:rPr>
              <a:t>https://dre.pt/home/-/</a:t>
            </a:r>
            <a:r>
              <a:rPr lang="pt-PT" sz="1600" dirty="0" smtClean="0">
                <a:hlinkClick r:id="rId2"/>
              </a:rPr>
              <a:t>dre/115941646/details/maximized?serie=I&amp;day=2018-08-07&amp;date=2018-08-01</a:t>
            </a:r>
            <a:endParaRPr lang="pt-PT" sz="1600" dirty="0" smtClean="0"/>
          </a:p>
          <a:p>
            <a:pPr marL="457200" indent="-457200" algn="just">
              <a:buAutoNum type="alphaLcParenR"/>
            </a:pPr>
            <a:endParaRPr lang="pt-PT" sz="800" b="1" u="sng" dirty="0" smtClean="0"/>
          </a:p>
          <a:p>
            <a:pPr marL="0" indent="0" algn="just">
              <a:buNone/>
            </a:pPr>
            <a:r>
              <a:rPr lang="pt-PT" sz="2000" b="1" u="sng" dirty="0" smtClean="0">
                <a:solidFill>
                  <a:schemeClr val="tx2"/>
                </a:solidFill>
              </a:rPr>
              <a:t>PRAZOS</a:t>
            </a:r>
          </a:p>
          <a:p>
            <a:pPr marL="0" indent="0" algn="just">
              <a:buNone/>
            </a:pPr>
            <a:r>
              <a:rPr lang="pt-PT" sz="1800" dirty="0" smtClean="0">
                <a:solidFill>
                  <a:schemeClr val="tx2"/>
                </a:solidFill>
              </a:rPr>
              <a:t>A permuta de disciplinas é realizada:</a:t>
            </a:r>
          </a:p>
          <a:p>
            <a:pPr marL="457200" indent="-457200" algn="just">
              <a:buAutoNum type="alphaLcParenR"/>
            </a:pPr>
            <a:r>
              <a:rPr lang="pt-PT" sz="1800" dirty="0" smtClean="0">
                <a:solidFill>
                  <a:schemeClr val="tx2"/>
                </a:solidFill>
              </a:rPr>
              <a:t>Na matrícula para o 10º ano, na disciplina bienal ou na renovação de matrícula para o 12º ano, na disciplina anual;</a:t>
            </a:r>
          </a:p>
          <a:p>
            <a:pPr marL="457200" indent="-457200" algn="just">
              <a:buAutoNum type="alphaLcParenR"/>
            </a:pPr>
            <a:r>
              <a:rPr lang="pt-PT" sz="1800" dirty="0" smtClean="0">
                <a:solidFill>
                  <a:schemeClr val="tx2"/>
                </a:solidFill>
              </a:rPr>
              <a:t>Até ao 5º dia útil do 2º período, dos referidos anos de escolaridade.</a:t>
            </a:r>
          </a:p>
          <a:p>
            <a:pPr marL="0" indent="0" algn="just">
              <a:buNone/>
            </a:pPr>
            <a:endParaRPr lang="pt-PT" sz="800" dirty="0">
              <a:solidFill>
                <a:schemeClr val="tx2"/>
              </a:solidFill>
            </a:endParaRPr>
          </a:p>
          <a:p>
            <a:pPr marL="0" indent="0" algn="just">
              <a:spcBef>
                <a:spcPts val="0"/>
              </a:spcBef>
              <a:buNone/>
            </a:pPr>
            <a:r>
              <a:rPr lang="pt-PT" sz="2000" b="1" u="sng" dirty="0" smtClean="0">
                <a:solidFill>
                  <a:schemeClr val="tx2"/>
                </a:solidFill>
              </a:rPr>
              <a:t>COMO</a:t>
            </a:r>
          </a:p>
          <a:p>
            <a:pPr marL="0" indent="0" algn="just">
              <a:spcBef>
                <a:spcPts val="0"/>
              </a:spcBef>
              <a:buNone/>
            </a:pPr>
            <a:r>
              <a:rPr lang="pt-PT" sz="1800" dirty="0" smtClean="0">
                <a:solidFill>
                  <a:schemeClr val="tx2"/>
                </a:solidFill>
              </a:rPr>
              <a:t>Requerimento do encarregado de educação ou aluno, quando maior de idade, ao diretor da escola, devendo ser garantido o acesso a informação relevante, designadamente condições de conclusão e prosseguimento de estudos.</a:t>
            </a:r>
            <a:endParaRPr lang="pt-PT" sz="1800" dirty="0">
              <a:solidFill>
                <a:schemeClr val="tx2"/>
              </a:solidFill>
            </a:endParaRPr>
          </a:p>
        </p:txBody>
      </p:sp>
    </p:spTree>
    <p:extLst>
      <p:ext uri="{BB962C8B-B14F-4D97-AF65-F5344CB8AC3E}">
        <p14:creationId xmlns:p14="http://schemas.microsoft.com/office/powerpoint/2010/main" val="1812445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424936" cy="6365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02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792088"/>
          </a:xfrm>
          <a:solidFill>
            <a:schemeClr val="bg1">
              <a:lumMod val="85000"/>
            </a:schemeClr>
          </a:solidFill>
        </p:spPr>
        <p:txBody>
          <a:bodyPr>
            <a:normAutofit fontScale="90000"/>
          </a:bodyPr>
          <a:lstStyle/>
          <a:p>
            <a:r>
              <a:rPr lang="pt-PT" sz="3100" kern="10" dirty="0" smtClean="0">
                <a:solidFill>
                  <a:srgbClr val="FF0000"/>
                </a:solidFill>
                <a:latin typeface="Arial Black"/>
              </a:rPr>
              <a:t/>
            </a:r>
            <a:br>
              <a:rPr lang="pt-PT" sz="3100" kern="10" dirty="0" smtClean="0">
                <a:solidFill>
                  <a:srgbClr val="FF0000"/>
                </a:solidFill>
                <a:latin typeface="Arial Black"/>
              </a:rPr>
            </a:br>
            <a:r>
              <a:rPr lang="pt-PT" sz="3100" kern="10" dirty="0" smtClean="0">
                <a:solidFill>
                  <a:srgbClr val="FF0000"/>
                </a:solidFill>
                <a:latin typeface="Arial Black"/>
              </a:rPr>
              <a:t>CURSOS COM PLANOS PRÓPRIOS</a:t>
            </a:r>
            <a:r>
              <a:rPr lang="pt-PT" sz="3600" kern="10" dirty="0" smtClean="0">
                <a:solidFill>
                  <a:srgbClr val="FF6600"/>
                </a:solidFill>
                <a:latin typeface="Arial Black"/>
              </a:rPr>
              <a:t/>
            </a:r>
            <a:br>
              <a:rPr lang="pt-PT" sz="3600" kern="10" dirty="0" smtClean="0">
                <a:solidFill>
                  <a:srgbClr val="FF6600"/>
                </a:solidFill>
                <a:latin typeface="Arial Black"/>
              </a:rPr>
            </a:br>
            <a:r>
              <a:rPr lang="pt-PT" sz="1600" kern="10" dirty="0" smtClean="0">
                <a:solidFill>
                  <a:srgbClr val="00B050"/>
                </a:solidFill>
                <a:latin typeface="Arial Black"/>
              </a:rPr>
              <a:t>Nos CURSOS PROFISSIONAIS</a:t>
            </a:r>
            <a:r>
              <a:rPr lang="pt-PT" kern="10" dirty="0">
                <a:solidFill>
                  <a:srgbClr val="FF6600"/>
                </a:solidFill>
                <a:latin typeface="Arial Black"/>
              </a:rPr>
              <a:t/>
            </a:r>
            <a:br>
              <a:rPr lang="pt-PT" kern="10" dirty="0">
                <a:solidFill>
                  <a:srgbClr val="FF6600"/>
                </a:solidFill>
                <a:latin typeface="Arial Black"/>
              </a:rPr>
            </a:br>
            <a:endParaRPr lang="pt-PT" dirty="0"/>
          </a:p>
        </p:txBody>
      </p:sp>
      <p:sp>
        <p:nvSpPr>
          <p:cNvPr id="3" name="Marcador de Posição de Conteúdo 2"/>
          <p:cNvSpPr>
            <a:spLocks noGrp="1"/>
          </p:cNvSpPr>
          <p:nvPr>
            <p:ph idx="1"/>
          </p:nvPr>
        </p:nvSpPr>
        <p:spPr>
          <a:xfrm>
            <a:off x="467544" y="980728"/>
            <a:ext cx="8208912" cy="5760640"/>
          </a:xfrm>
          <a:solidFill>
            <a:schemeClr val="accent6">
              <a:lumMod val="60000"/>
              <a:lumOff val="40000"/>
            </a:schemeClr>
          </a:solidFill>
        </p:spPr>
        <p:txBody>
          <a:bodyPr>
            <a:normAutofit fontScale="70000" lnSpcReduction="20000"/>
          </a:bodyPr>
          <a:lstStyle/>
          <a:p>
            <a:pPr algn="just">
              <a:buFont typeface="+mj-lt"/>
              <a:buAutoNum type="arabicPeriod"/>
            </a:pPr>
            <a:endParaRPr lang="pt-PT" sz="2100" dirty="0" smtClean="0">
              <a:solidFill>
                <a:schemeClr val="tx2"/>
              </a:solidFill>
            </a:endParaRPr>
          </a:p>
          <a:p>
            <a:pPr algn="just">
              <a:buFont typeface="+mj-lt"/>
              <a:buAutoNum type="arabicPeriod"/>
            </a:pPr>
            <a:r>
              <a:rPr lang="pt-PT" sz="2100" dirty="0" smtClean="0">
                <a:solidFill>
                  <a:schemeClr val="tx2"/>
                </a:solidFill>
              </a:rPr>
              <a:t>É garantida, aos alunos dos cursos profissionais, a possibilidade de adoção de um percurso formativo próprio através da </a:t>
            </a:r>
            <a:r>
              <a:rPr lang="pt-PT" sz="2100" u="sng" dirty="0" smtClean="0">
                <a:solidFill>
                  <a:schemeClr val="tx2"/>
                </a:solidFill>
              </a:rPr>
              <a:t>substituição de disciplinas</a:t>
            </a:r>
            <a:r>
              <a:rPr lang="pt-PT" sz="2100" dirty="0" smtClean="0">
                <a:solidFill>
                  <a:schemeClr val="tx2"/>
                </a:solidFill>
              </a:rPr>
              <a:t> da componente de </a:t>
            </a:r>
            <a:r>
              <a:rPr lang="pt-PT" sz="2100" u="sng" dirty="0" smtClean="0">
                <a:solidFill>
                  <a:schemeClr val="tx2"/>
                </a:solidFill>
              </a:rPr>
              <a:t>formação científica </a:t>
            </a:r>
            <a:r>
              <a:rPr lang="pt-PT" sz="2100" dirty="0" smtClean="0">
                <a:solidFill>
                  <a:schemeClr val="tx2"/>
                </a:solidFill>
              </a:rPr>
              <a:t>por disciplinas que apresentem </a:t>
            </a:r>
            <a:r>
              <a:rPr lang="pt-PT" sz="2100" u="sng" dirty="0" smtClean="0">
                <a:solidFill>
                  <a:schemeClr val="tx2"/>
                </a:solidFill>
              </a:rPr>
              <a:t>afinidades</a:t>
            </a:r>
            <a:r>
              <a:rPr lang="pt-PT" sz="2100" dirty="0" smtClean="0">
                <a:solidFill>
                  <a:schemeClr val="tx2"/>
                </a:solidFill>
              </a:rPr>
              <a:t>, com </a:t>
            </a:r>
            <a:r>
              <a:rPr lang="pt-PT" sz="2100" u="sng" dirty="0" smtClean="0">
                <a:solidFill>
                  <a:schemeClr val="tx2"/>
                </a:solidFill>
              </a:rPr>
              <a:t>carga horária igual ou superior</a:t>
            </a:r>
            <a:r>
              <a:rPr lang="pt-PT" sz="2100" dirty="0" smtClean="0">
                <a:solidFill>
                  <a:schemeClr val="tx2"/>
                </a:solidFill>
              </a:rPr>
              <a:t> ou que permitam alargar o espetro de aprendizagens.</a:t>
            </a:r>
          </a:p>
          <a:p>
            <a:pPr algn="just">
              <a:buFont typeface="+mj-lt"/>
              <a:buAutoNum type="arabicPeriod"/>
            </a:pPr>
            <a:endParaRPr lang="pt-PT" sz="2100" dirty="0">
              <a:solidFill>
                <a:schemeClr val="tx2"/>
              </a:solidFill>
            </a:endParaRPr>
          </a:p>
          <a:p>
            <a:pPr algn="just">
              <a:buFont typeface="+mj-lt"/>
              <a:buAutoNum type="arabicPeriod"/>
            </a:pPr>
            <a:r>
              <a:rPr lang="pt-PT" sz="2100" dirty="0" smtClean="0">
                <a:solidFill>
                  <a:schemeClr val="tx2"/>
                </a:solidFill>
              </a:rPr>
              <a:t>   A substituição de </a:t>
            </a:r>
            <a:r>
              <a:rPr lang="pt-PT" sz="2100" u="sng" dirty="0" smtClean="0">
                <a:solidFill>
                  <a:schemeClr val="tx2"/>
                </a:solidFill>
              </a:rPr>
              <a:t>uma</a:t>
            </a:r>
            <a:r>
              <a:rPr lang="pt-PT" sz="2100" dirty="0" smtClean="0">
                <a:solidFill>
                  <a:schemeClr val="tx2"/>
                </a:solidFill>
              </a:rPr>
              <a:t> das disciplinas de </a:t>
            </a:r>
            <a:r>
              <a:rPr lang="pt-PT" sz="2100" u="sng" dirty="0" smtClean="0">
                <a:solidFill>
                  <a:schemeClr val="tx2"/>
                </a:solidFill>
              </a:rPr>
              <a:t>formação científica </a:t>
            </a:r>
            <a:r>
              <a:rPr lang="pt-PT" sz="2100" dirty="0" smtClean="0">
                <a:solidFill>
                  <a:schemeClr val="tx2"/>
                </a:solidFill>
              </a:rPr>
              <a:t>é permitida através da aplicação da tabela do anexo II da portaria </a:t>
            </a:r>
            <a:r>
              <a:rPr lang="pt-PT" sz="2100" dirty="0">
                <a:solidFill>
                  <a:schemeClr val="tx2"/>
                </a:solidFill>
              </a:rPr>
              <a:t>nº235: </a:t>
            </a:r>
            <a:r>
              <a:rPr lang="pt-PT" sz="2100" dirty="0" smtClean="0">
                <a:hlinkClick r:id="rId2"/>
              </a:rPr>
              <a:t>https://dre.pt/web/guest/pesquisa/-/search/116154369/details/maximized</a:t>
            </a:r>
            <a:r>
              <a:rPr lang="pt-PT" sz="2100" dirty="0" smtClean="0"/>
              <a:t>   </a:t>
            </a:r>
            <a:r>
              <a:rPr lang="pt-PT" sz="2100" dirty="0" smtClean="0">
                <a:solidFill>
                  <a:schemeClr val="tx2"/>
                </a:solidFill>
              </a:rPr>
              <a:t>por ou uma disciplina dos cursos artísticos especializados ou dos cursos científico-humanísticos.</a:t>
            </a:r>
          </a:p>
          <a:p>
            <a:pPr algn="just">
              <a:buFont typeface="+mj-lt"/>
              <a:buAutoNum type="arabicPeriod"/>
            </a:pPr>
            <a:endParaRPr lang="pt-PT" sz="2100" dirty="0" smtClean="0">
              <a:solidFill>
                <a:schemeClr val="tx2"/>
              </a:solidFill>
            </a:endParaRPr>
          </a:p>
          <a:p>
            <a:pPr algn="just">
              <a:buFont typeface="+mj-lt"/>
              <a:buAutoNum type="arabicPeriod"/>
            </a:pPr>
            <a:r>
              <a:rPr lang="pt-PT" sz="2100" dirty="0" smtClean="0">
                <a:solidFill>
                  <a:schemeClr val="tx2"/>
                </a:solidFill>
              </a:rPr>
              <a:t>A substituição de disciplinas é feita aquando da inscrição no 1º ano do ciclo de formação ou até ao 5º dia útil do 2º período.</a:t>
            </a:r>
          </a:p>
          <a:p>
            <a:pPr algn="just">
              <a:buFont typeface="+mj-lt"/>
              <a:buAutoNum type="arabicPeriod"/>
            </a:pPr>
            <a:endParaRPr lang="pt-PT" sz="2100" dirty="0" smtClean="0">
              <a:solidFill>
                <a:schemeClr val="tx2"/>
              </a:solidFill>
            </a:endParaRPr>
          </a:p>
          <a:p>
            <a:pPr algn="just">
              <a:buFont typeface="+mj-lt"/>
              <a:buAutoNum type="arabicPeriod"/>
            </a:pPr>
            <a:r>
              <a:rPr lang="pt-PT" sz="2100" dirty="0" smtClean="0">
                <a:solidFill>
                  <a:schemeClr val="tx2"/>
                </a:solidFill>
              </a:rPr>
              <a:t>…Pode ser permitida a frequência destas disciplinas numa outra escola, desde que estabelecidas as condições necessárias (protocolos de colaboração).</a:t>
            </a:r>
          </a:p>
          <a:p>
            <a:pPr algn="just">
              <a:buFont typeface="+mj-lt"/>
              <a:buAutoNum type="arabicPeriod"/>
            </a:pPr>
            <a:endParaRPr lang="pt-PT" sz="2100" dirty="0" smtClean="0">
              <a:solidFill>
                <a:schemeClr val="tx2"/>
              </a:solidFill>
            </a:endParaRPr>
          </a:p>
          <a:p>
            <a:pPr algn="just">
              <a:buFont typeface="+mj-lt"/>
              <a:buAutoNum type="arabicPeriod"/>
            </a:pPr>
            <a:r>
              <a:rPr lang="pt-PT" sz="2100" dirty="0" smtClean="0">
                <a:solidFill>
                  <a:schemeClr val="tx2"/>
                </a:solidFill>
              </a:rPr>
              <a:t>O percurso formativo do aluno pode, ainda, ser complementado com disciplinas ou UFCD (unidades de formação de curta duração) adicionais, de acordo com recursos disponíveis.</a:t>
            </a:r>
          </a:p>
          <a:p>
            <a:pPr algn="just">
              <a:buFont typeface="+mj-lt"/>
              <a:buAutoNum type="arabicPeriod"/>
            </a:pPr>
            <a:endParaRPr lang="pt-PT" sz="2100" dirty="0">
              <a:solidFill>
                <a:schemeClr val="tx2"/>
              </a:solidFill>
            </a:endParaRPr>
          </a:p>
          <a:p>
            <a:pPr algn="just">
              <a:buFont typeface="+mj-lt"/>
              <a:buAutoNum type="arabicPeriod"/>
            </a:pPr>
            <a:r>
              <a:rPr lang="pt-PT" sz="2100" dirty="0" smtClean="0">
                <a:solidFill>
                  <a:schemeClr val="tx2"/>
                </a:solidFill>
              </a:rPr>
              <a:t>A adoção de um percurso próprio é feito mediante requerimento do encarregado de educação ou do aluno, quando maior de idade, devendo ser garantida toda a informação relevante (carga horária, regime de assiduidade, condições de avaliação e de conclusão dos estudos).</a:t>
            </a:r>
          </a:p>
          <a:p>
            <a:pPr marL="0" indent="0" algn="just">
              <a:buNone/>
            </a:pPr>
            <a:endParaRPr lang="pt-PT" sz="1800" dirty="0">
              <a:solidFill>
                <a:schemeClr val="tx2"/>
              </a:solidFill>
            </a:endParaRPr>
          </a:p>
          <a:p>
            <a:pPr marL="0" indent="0" algn="just">
              <a:buNone/>
            </a:pPr>
            <a:endParaRPr lang="pt-PT" sz="1800" dirty="0" smtClean="0"/>
          </a:p>
          <a:p>
            <a:pPr marL="0" indent="0" algn="just">
              <a:buNone/>
            </a:pPr>
            <a:r>
              <a:rPr lang="pt-PT" sz="1800" dirty="0" smtClean="0"/>
              <a:t> </a:t>
            </a:r>
          </a:p>
          <a:p>
            <a:pPr marL="0" indent="0" algn="just">
              <a:buNone/>
            </a:pPr>
            <a:r>
              <a:rPr lang="pt-PT" sz="1800" dirty="0" smtClean="0"/>
              <a:t> </a:t>
            </a:r>
          </a:p>
        </p:txBody>
      </p:sp>
    </p:spTree>
    <p:extLst>
      <p:ext uri="{BB962C8B-B14F-4D97-AF65-F5344CB8AC3E}">
        <p14:creationId xmlns:p14="http://schemas.microsoft.com/office/powerpoint/2010/main" val="69509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83" y="44624"/>
            <a:ext cx="8714783"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4094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88640"/>
            <a:ext cx="8229600" cy="1944216"/>
          </a:xfrm>
          <a:solidFill>
            <a:schemeClr val="bg1">
              <a:lumMod val="85000"/>
            </a:schemeClr>
          </a:solidFill>
        </p:spPr>
        <p:txBody>
          <a:bodyPr>
            <a:noAutofit/>
          </a:bodyPr>
          <a:lstStyle/>
          <a:p>
            <a:r>
              <a:rPr lang="pt-PT" sz="2800" kern="10" dirty="0" smtClean="0">
                <a:solidFill>
                  <a:srgbClr val="FFC000"/>
                </a:solidFill>
                <a:latin typeface="Arial Black"/>
              </a:rPr>
              <a:t>CURSOS ARTÍSTICOS ESPECIALIZADOS</a:t>
            </a:r>
            <a:br>
              <a:rPr lang="pt-PT" sz="2800" kern="10" dirty="0" smtClean="0">
                <a:solidFill>
                  <a:srgbClr val="FFC000"/>
                </a:solidFill>
                <a:latin typeface="Arial Black"/>
              </a:rPr>
            </a:br>
            <a:r>
              <a:rPr lang="pt-PT" sz="1000" kern="10" dirty="0" smtClean="0">
                <a:solidFill>
                  <a:srgbClr val="FFC000"/>
                </a:solidFill>
                <a:latin typeface="Arial Black"/>
              </a:rPr>
              <a:t> </a:t>
            </a:r>
            <a:r>
              <a:rPr lang="pt-PT" sz="3200" kern="10" dirty="0">
                <a:solidFill>
                  <a:srgbClr val="FF6600"/>
                </a:solidFill>
                <a:latin typeface="Arial Black"/>
              </a:rPr>
              <a:t/>
            </a:r>
            <a:br>
              <a:rPr lang="pt-PT" sz="3200" kern="10" dirty="0">
                <a:solidFill>
                  <a:srgbClr val="FF6600"/>
                </a:solidFill>
                <a:latin typeface="Arial Black"/>
              </a:rPr>
            </a:br>
            <a:r>
              <a:rPr lang="pt-PT" sz="3200" kern="10" dirty="0">
                <a:solidFill>
                  <a:srgbClr val="FF6600"/>
                </a:solidFill>
                <a:latin typeface="Arial Black"/>
              </a:rPr>
              <a:t> </a:t>
            </a:r>
            <a:r>
              <a:rPr lang="pt-PT" sz="1400" kern="10" dirty="0" smtClean="0">
                <a:solidFill>
                  <a:srgbClr val="FF6600"/>
                </a:solidFill>
                <a:latin typeface="Arial Black"/>
              </a:rPr>
              <a:t>Ver Portaria 229-A/2018  </a:t>
            </a:r>
            <a:r>
              <a:rPr lang="pt-PT" sz="1400" kern="10" dirty="0" smtClean="0">
                <a:solidFill>
                  <a:srgbClr val="FF6600"/>
                </a:solidFill>
                <a:latin typeface="Arial Black"/>
                <a:hlinkClick r:id="rId2"/>
              </a:rPr>
              <a:t>https</a:t>
            </a:r>
            <a:r>
              <a:rPr lang="pt-PT" sz="1400" kern="10" dirty="0">
                <a:solidFill>
                  <a:srgbClr val="FF6600"/>
                </a:solidFill>
                <a:latin typeface="Arial Black"/>
                <a:hlinkClick r:id="rId2"/>
              </a:rPr>
              <a:t>://dre.pt/home/-/</a:t>
            </a:r>
            <a:r>
              <a:rPr lang="pt-PT" sz="1400" kern="10" dirty="0" smtClean="0">
                <a:solidFill>
                  <a:srgbClr val="FF6600"/>
                </a:solidFill>
                <a:latin typeface="Arial Black"/>
                <a:hlinkClick r:id="rId2"/>
              </a:rPr>
              <a:t>dre/116068173/details/maximized</a:t>
            </a:r>
            <a:r>
              <a:rPr lang="pt-PT" sz="1400" kern="10" dirty="0">
                <a:solidFill>
                  <a:srgbClr val="FF6600"/>
                </a:solidFill>
                <a:latin typeface="Arial Black"/>
              </a:rPr>
              <a:t/>
            </a:r>
            <a:br>
              <a:rPr lang="pt-PT" sz="1400" kern="10" dirty="0">
                <a:solidFill>
                  <a:srgbClr val="FF6600"/>
                </a:solidFill>
                <a:latin typeface="Arial Black"/>
              </a:rPr>
            </a:br>
            <a:r>
              <a:rPr lang="pt-PT" sz="1400" kern="10" dirty="0">
                <a:solidFill>
                  <a:srgbClr val="FF6600"/>
                </a:solidFill>
                <a:latin typeface="Arial Black"/>
              </a:rPr>
              <a:t/>
            </a:r>
            <a:br>
              <a:rPr lang="pt-PT" sz="1400" kern="10" dirty="0">
                <a:solidFill>
                  <a:srgbClr val="FF6600"/>
                </a:solidFill>
                <a:latin typeface="Arial Black"/>
              </a:rPr>
            </a:br>
            <a:r>
              <a:rPr lang="pt-PT" sz="1400" kern="10" dirty="0" smtClean="0">
                <a:solidFill>
                  <a:srgbClr val="FF6600"/>
                </a:solidFill>
                <a:latin typeface="Arial Black"/>
              </a:rPr>
              <a:t>Ver Portaria 232-A/2018  </a:t>
            </a:r>
            <a:r>
              <a:rPr lang="pt-PT" sz="1400" kern="10" dirty="0" smtClean="0">
                <a:solidFill>
                  <a:srgbClr val="FF6600"/>
                </a:solidFill>
                <a:latin typeface="Arial Black"/>
                <a:hlinkClick r:id="rId3"/>
              </a:rPr>
              <a:t>https</a:t>
            </a:r>
            <a:r>
              <a:rPr lang="pt-PT" sz="1400" kern="10" dirty="0">
                <a:solidFill>
                  <a:srgbClr val="FF6600"/>
                </a:solidFill>
                <a:latin typeface="Arial Black"/>
                <a:hlinkClick r:id="rId3"/>
              </a:rPr>
              <a:t>://dre.pt/web/guest/home/-/</a:t>
            </a:r>
            <a:r>
              <a:rPr lang="pt-PT" sz="1400" kern="10" dirty="0" smtClean="0">
                <a:solidFill>
                  <a:srgbClr val="FF6600"/>
                </a:solidFill>
                <a:latin typeface="Arial Black"/>
                <a:hlinkClick r:id="rId3"/>
              </a:rPr>
              <a:t>dre/116132275/details/maximized?print_preview=print-preview</a:t>
            </a:r>
            <a:r>
              <a:rPr lang="pt-PT" sz="1800" kern="10" dirty="0" smtClean="0">
                <a:solidFill>
                  <a:srgbClr val="FF6600"/>
                </a:solidFill>
                <a:latin typeface="Arial Black"/>
              </a:rPr>
              <a:t/>
            </a:r>
            <a:br>
              <a:rPr lang="pt-PT" sz="1800" kern="10" dirty="0" smtClean="0">
                <a:solidFill>
                  <a:srgbClr val="FF6600"/>
                </a:solidFill>
                <a:latin typeface="Arial Black"/>
              </a:rPr>
            </a:br>
            <a:endParaRPr lang="pt-PT" sz="1800" dirty="0"/>
          </a:p>
        </p:txBody>
      </p:sp>
      <p:sp>
        <p:nvSpPr>
          <p:cNvPr id="3" name="Marcador de Posição de Conteúdo 2"/>
          <p:cNvSpPr>
            <a:spLocks noGrp="1"/>
          </p:cNvSpPr>
          <p:nvPr>
            <p:ph idx="1"/>
          </p:nvPr>
        </p:nvSpPr>
        <p:spPr>
          <a:xfrm>
            <a:off x="395536" y="2276872"/>
            <a:ext cx="8136904" cy="4093915"/>
          </a:xfrm>
          <a:solidFill>
            <a:schemeClr val="accent6">
              <a:lumMod val="60000"/>
              <a:lumOff val="40000"/>
            </a:schemeClr>
          </a:solidFill>
        </p:spPr>
        <p:txBody>
          <a:bodyPr>
            <a:normAutofit/>
          </a:bodyPr>
          <a:lstStyle/>
          <a:p>
            <a:pPr marL="0" indent="0">
              <a:buNone/>
            </a:pPr>
            <a:r>
              <a:rPr lang="pt-PT" b="1" dirty="0" smtClean="0">
                <a:solidFill>
                  <a:schemeClr val="tx2"/>
                </a:solidFill>
                <a:latin typeface="Arial" panose="020B0604020202020204" pitchFamily="34" charset="0"/>
                <a:cs typeface="Arial" panose="020B0604020202020204" pitchFamily="34" charset="0"/>
              </a:rPr>
              <a:t>Domínios:</a:t>
            </a:r>
          </a:p>
          <a:p>
            <a:pPr marL="0" indent="0">
              <a:buNone/>
            </a:pPr>
            <a:r>
              <a:rPr lang="pt-PT" sz="2400" dirty="0" smtClean="0">
                <a:latin typeface="Arial" panose="020B0604020202020204" pitchFamily="34" charset="0"/>
                <a:cs typeface="Arial" panose="020B0604020202020204" pitchFamily="34" charset="0"/>
              </a:rPr>
              <a:t>-   </a:t>
            </a:r>
            <a:r>
              <a:rPr lang="pt-PT" sz="2400" dirty="0" smtClean="0">
                <a:solidFill>
                  <a:schemeClr val="tx2"/>
                </a:solidFill>
                <a:latin typeface="Arial" panose="020B0604020202020204" pitchFamily="34" charset="0"/>
                <a:cs typeface="Arial" panose="020B0604020202020204" pitchFamily="34" charset="0"/>
              </a:rPr>
              <a:t>Dança;</a:t>
            </a:r>
          </a:p>
          <a:p>
            <a:pPr>
              <a:buFontTx/>
              <a:buChar char="-"/>
            </a:pPr>
            <a:r>
              <a:rPr lang="pt-PT" sz="2400" dirty="0" smtClean="0">
                <a:solidFill>
                  <a:schemeClr val="tx2"/>
                </a:solidFill>
                <a:latin typeface="Arial" panose="020B0604020202020204" pitchFamily="34" charset="0"/>
                <a:cs typeface="Arial" panose="020B0604020202020204" pitchFamily="34" charset="0"/>
              </a:rPr>
              <a:t>Música;</a:t>
            </a:r>
          </a:p>
          <a:p>
            <a:pPr>
              <a:buFontTx/>
              <a:buChar char="-"/>
            </a:pPr>
            <a:r>
              <a:rPr lang="pt-PT" sz="2400" dirty="0" smtClean="0">
                <a:solidFill>
                  <a:schemeClr val="tx2"/>
                </a:solidFill>
                <a:latin typeface="Arial" panose="020B0604020202020204" pitchFamily="34" charset="0"/>
                <a:cs typeface="Arial" panose="020B0604020202020204" pitchFamily="34" charset="0"/>
              </a:rPr>
              <a:t>Canto;</a:t>
            </a:r>
          </a:p>
          <a:p>
            <a:pPr>
              <a:buFontTx/>
              <a:buChar char="-"/>
            </a:pPr>
            <a:r>
              <a:rPr lang="pt-PT" sz="2400" dirty="0" smtClean="0">
                <a:solidFill>
                  <a:schemeClr val="tx2"/>
                </a:solidFill>
                <a:latin typeface="Arial" panose="020B0604020202020204" pitchFamily="34" charset="0"/>
                <a:cs typeface="Arial" panose="020B0604020202020204" pitchFamily="34" charset="0"/>
              </a:rPr>
              <a:t>Canto Gregoriano</a:t>
            </a:r>
          </a:p>
          <a:p>
            <a:pPr>
              <a:buFontTx/>
              <a:buChar char="-"/>
            </a:pPr>
            <a:r>
              <a:rPr lang="pt-PT" sz="2400" dirty="0" smtClean="0">
                <a:solidFill>
                  <a:schemeClr val="tx2"/>
                </a:solidFill>
                <a:latin typeface="Arial" panose="020B0604020202020204" pitchFamily="34" charset="0"/>
                <a:cs typeface="Arial" panose="020B0604020202020204" pitchFamily="34" charset="0"/>
              </a:rPr>
              <a:t>Artes Visuais: </a:t>
            </a:r>
            <a:r>
              <a:rPr lang="pt-PT" sz="2400" dirty="0">
                <a:solidFill>
                  <a:schemeClr val="tx2"/>
                </a:solidFill>
              </a:rPr>
              <a:t>Design de Comunicação, </a:t>
            </a:r>
            <a:r>
              <a:rPr lang="pt-PT" sz="2400" dirty="0" smtClean="0">
                <a:solidFill>
                  <a:schemeClr val="tx2"/>
                </a:solidFill>
              </a:rPr>
              <a:t> </a:t>
            </a:r>
            <a:r>
              <a:rPr lang="pt-PT" sz="2400" dirty="0">
                <a:solidFill>
                  <a:schemeClr val="tx2"/>
                </a:solidFill>
              </a:rPr>
              <a:t>Design de Produto e de Produção </a:t>
            </a:r>
            <a:r>
              <a:rPr lang="pt-PT" sz="2400" dirty="0" smtClean="0">
                <a:solidFill>
                  <a:schemeClr val="tx2"/>
                </a:solidFill>
              </a:rPr>
              <a:t>Artística</a:t>
            </a:r>
            <a:r>
              <a:rPr lang="pt-PT" sz="2400" dirty="0">
                <a:solidFill>
                  <a:schemeClr val="tx2"/>
                </a:solidFill>
              </a:rPr>
              <a:t> </a:t>
            </a:r>
            <a:r>
              <a:rPr lang="pt-PT" sz="2400" dirty="0" smtClean="0">
                <a:solidFill>
                  <a:schemeClr val="tx2"/>
                </a:solidFill>
              </a:rPr>
              <a:t> </a:t>
            </a:r>
            <a:r>
              <a:rPr lang="pt-PT" sz="2400" dirty="0">
                <a:solidFill>
                  <a:schemeClr val="tx2"/>
                </a:solidFill>
              </a:rPr>
              <a:t>e </a:t>
            </a:r>
            <a:r>
              <a:rPr lang="pt-PT" sz="2400" dirty="0" smtClean="0">
                <a:solidFill>
                  <a:schemeClr val="tx2"/>
                </a:solidFill>
              </a:rPr>
              <a:t>Comunicação </a:t>
            </a:r>
            <a:r>
              <a:rPr lang="pt-PT" sz="2400" dirty="0">
                <a:solidFill>
                  <a:schemeClr val="tx2"/>
                </a:solidFill>
              </a:rPr>
              <a:t>Audiovisual</a:t>
            </a:r>
            <a:endParaRPr lang="pt-PT" sz="2400" dirty="0" smtClean="0">
              <a:solidFill>
                <a:schemeClr val="tx2"/>
              </a:solidFill>
              <a:latin typeface="Arial" panose="020B0604020202020204" pitchFamily="34" charset="0"/>
              <a:cs typeface="Arial" panose="020B0604020202020204" pitchFamily="34" charset="0"/>
            </a:endParaRPr>
          </a:p>
          <a:p>
            <a:pPr marL="0" indent="0">
              <a:buNone/>
            </a:pPr>
            <a:endParaRPr lang="pt-PT"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8755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rot="19882758">
            <a:off x="732772" y="3351384"/>
            <a:ext cx="1394773" cy="331787"/>
            <a:chOff x="490" y="851"/>
            <a:chExt cx="1660" cy="309"/>
          </a:xfrm>
          <a:solidFill>
            <a:schemeClr val="accent6">
              <a:lumMod val="40000"/>
              <a:lumOff val="60000"/>
            </a:schemeClr>
          </a:solidFill>
        </p:grpSpPr>
        <p:sp>
          <p:nvSpPr>
            <p:cNvPr id="22552" name="Freeform 4"/>
            <p:cNvSpPr>
              <a:spLocks/>
            </p:cNvSpPr>
            <p:nvPr/>
          </p:nvSpPr>
          <p:spPr bwMode="auto">
            <a:xfrm>
              <a:off x="490" y="945"/>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grpFill/>
            <a:ln w="9525">
              <a:solidFill>
                <a:schemeClr val="tx1"/>
              </a:solidFill>
              <a:round/>
              <a:headEnd/>
              <a:tailEnd/>
            </a:ln>
          </p:spPr>
          <p:txBody>
            <a:bodyPr/>
            <a:lstStyle/>
            <a:p>
              <a:endParaRPr lang="pt-PT"/>
            </a:p>
          </p:txBody>
        </p:sp>
        <p:sp>
          <p:nvSpPr>
            <p:cNvPr id="22553" name="Freeform 5"/>
            <p:cNvSpPr>
              <a:spLocks/>
            </p:cNvSpPr>
            <p:nvPr/>
          </p:nvSpPr>
          <p:spPr bwMode="auto">
            <a:xfrm>
              <a:off x="933" y="904"/>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grpFill/>
            <a:ln w="9525">
              <a:solidFill>
                <a:schemeClr val="tx1"/>
              </a:solidFill>
              <a:round/>
              <a:headEnd/>
              <a:tailEnd/>
            </a:ln>
          </p:spPr>
          <p:txBody>
            <a:bodyPr/>
            <a:lstStyle/>
            <a:p>
              <a:endParaRPr lang="pt-PT"/>
            </a:p>
          </p:txBody>
        </p:sp>
        <p:sp>
          <p:nvSpPr>
            <p:cNvPr id="22554" name="Freeform 6"/>
            <p:cNvSpPr>
              <a:spLocks/>
            </p:cNvSpPr>
            <p:nvPr/>
          </p:nvSpPr>
          <p:spPr bwMode="auto">
            <a:xfrm>
              <a:off x="1395" y="897"/>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grpFill/>
            <a:ln w="9525">
              <a:solidFill>
                <a:schemeClr val="tx1"/>
              </a:solidFill>
              <a:round/>
              <a:headEnd/>
              <a:tailEnd/>
            </a:ln>
          </p:spPr>
          <p:txBody>
            <a:bodyPr/>
            <a:lstStyle/>
            <a:p>
              <a:endParaRPr lang="pt-PT"/>
            </a:p>
          </p:txBody>
        </p:sp>
        <p:sp>
          <p:nvSpPr>
            <p:cNvPr id="22555" name="Freeform 7"/>
            <p:cNvSpPr>
              <a:spLocks/>
            </p:cNvSpPr>
            <p:nvPr/>
          </p:nvSpPr>
          <p:spPr bwMode="auto">
            <a:xfrm>
              <a:off x="2055" y="851"/>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grpFill/>
            <a:ln w="9525">
              <a:solidFill>
                <a:schemeClr val="tx1"/>
              </a:solidFill>
              <a:round/>
              <a:headEnd/>
              <a:tailEnd/>
            </a:ln>
          </p:spPr>
          <p:txBody>
            <a:bodyPr/>
            <a:lstStyle/>
            <a:p>
              <a:endParaRPr lang="pt-PT"/>
            </a:p>
          </p:txBody>
        </p:sp>
        <p:sp>
          <p:nvSpPr>
            <p:cNvPr id="22556" name="Freeform 8"/>
            <p:cNvSpPr>
              <a:spLocks/>
            </p:cNvSpPr>
            <p:nvPr/>
          </p:nvSpPr>
          <p:spPr bwMode="auto">
            <a:xfrm>
              <a:off x="556" y="951"/>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grpFill/>
            <a:ln w="28575">
              <a:solidFill>
                <a:schemeClr val="tx1"/>
              </a:solidFill>
              <a:round/>
              <a:headEnd/>
              <a:tailEnd/>
            </a:ln>
          </p:spPr>
          <p:txBody>
            <a:bodyPr/>
            <a:lstStyle/>
            <a:p>
              <a:endParaRPr lang="pt-PT"/>
            </a:p>
          </p:txBody>
        </p:sp>
        <p:sp>
          <p:nvSpPr>
            <p:cNvPr id="22557" name="Freeform 9"/>
            <p:cNvSpPr>
              <a:spLocks/>
            </p:cNvSpPr>
            <p:nvPr/>
          </p:nvSpPr>
          <p:spPr bwMode="auto">
            <a:xfrm>
              <a:off x="1022" y="925"/>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grpFill/>
            <a:ln w="28575">
              <a:solidFill>
                <a:schemeClr val="tx1"/>
              </a:solidFill>
              <a:round/>
              <a:headEnd/>
              <a:tailEnd/>
            </a:ln>
          </p:spPr>
          <p:txBody>
            <a:bodyPr/>
            <a:lstStyle/>
            <a:p>
              <a:endParaRPr lang="pt-PT"/>
            </a:p>
          </p:txBody>
        </p:sp>
        <p:sp>
          <p:nvSpPr>
            <p:cNvPr id="22558" name="Freeform 10"/>
            <p:cNvSpPr>
              <a:spLocks/>
            </p:cNvSpPr>
            <p:nvPr/>
          </p:nvSpPr>
          <p:spPr bwMode="auto">
            <a:xfrm>
              <a:off x="1483" y="876"/>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grpFill/>
            <a:ln w="28575">
              <a:solidFill>
                <a:schemeClr val="tx1"/>
              </a:solidFill>
              <a:round/>
              <a:headEnd/>
              <a:tailEnd/>
            </a:ln>
          </p:spPr>
          <p:txBody>
            <a:bodyPr/>
            <a:lstStyle/>
            <a:p>
              <a:endParaRPr lang="pt-PT"/>
            </a:p>
          </p:txBody>
        </p:sp>
      </p:grpSp>
      <p:sp>
        <p:nvSpPr>
          <p:cNvPr id="238594" name="WordArt 2"/>
          <p:cNvSpPr>
            <a:spLocks noChangeArrowheads="1" noChangeShapeType="1" noTextEdit="1"/>
          </p:cNvSpPr>
          <p:nvPr/>
        </p:nvSpPr>
        <p:spPr bwMode="auto">
          <a:xfrm rot="30270">
            <a:off x="1229079" y="695986"/>
            <a:ext cx="6450238" cy="83939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fromWordArt="1">
            <a:prstTxWarp prst="textPlain">
              <a:avLst>
                <a:gd name="adj" fmla="val 50000"/>
              </a:avLst>
            </a:prstTxWarp>
          </a:bodyPr>
          <a:lstStyle/>
          <a:p>
            <a:pPr algn="ctr"/>
            <a:r>
              <a:rPr lang="pt-PT" b="1" kern="10" dirty="0">
                <a:ln w="9525">
                  <a:solidFill>
                    <a:srgbClr val="FFFF00"/>
                  </a:solidFill>
                  <a:round/>
                  <a:headEnd/>
                  <a:tailEnd/>
                </a:ln>
                <a:solidFill>
                  <a:srgbClr val="7030A0"/>
                </a:solidFill>
                <a:effectLst>
                  <a:outerShdw dist="107763" dir="13500000" algn="ctr" rotWithShape="0">
                    <a:schemeClr val="tx1"/>
                  </a:outerShdw>
                </a:effectLst>
                <a:latin typeface="Arial Black"/>
              </a:rPr>
              <a:t>Cursos </a:t>
            </a:r>
            <a:r>
              <a:rPr lang="pt-PT" sz="1600" b="1" kern="10" dirty="0">
                <a:ln w="9525">
                  <a:solidFill>
                    <a:srgbClr val="FFFF00"/>
                  </a:solidFill>
                  <a:round/>
                  <a:headEnd/>
                  <a:tailEnd/>
                </a:ln>
                <a:solidFill>
                  <a:srgbClr val="7030A0"/>
                </a:solidFill>
                <a:effectLst>
                  <a:outerShdw dist="107763" dir="13500000" algn="ctr" rotWithShape="0">
                    <a:schemeClr val="tx1"/>
                  </a:outerShdw>
                </a:effectLst>
                <a:latin typeface="Arial Black"/>
              </a:rPr>
              <a:t>Profissionais</a:t>
            </a:r>
          </a:p>
        </p:txBody>
      </p:sp>
      <p:grpSp>
        <p:nvGrpSpPr>
          <p:cNvPr id="3" name="Group 11"/>
          <p:cNvGrpSpPr>
            <a:grpSpLocks/>
          </p:cNvGrpSpPr>
          <p:nvPr/>
        </p:nvGrpSpPr>
        <p:grpSpPr bwMode="auto">
          <a:xfrm>
            <a:off x="147571" y="3615611"/>
            <a:ext cx="1081373" cy="3098776"/>
            <a:chOff x="286" y="945"/>
            <a:chExt cx="862" cy="1488"/>
          </a:xfrm>
          <a:solidFill>
            <a:schemeClr val="accent6"/>
          </a:solidFill>
        </p:grpSpPr>
        <p:sp>
          <p:nvSpPr>
            <p:cNvPr id="22546" name="Freeform 12"/>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grpFill/>
            <a:ln w="38100">
              <a:solidFill>
                <a:srgbClr val="000000"/>
              </a:solidFill>
              <a:round/>
              <a:headEnd/>
              <a:tailEnd/>
            </a:ln>
          </p:spPr>
          <p:txBody>
            <a:bodyPr/>
            <a:lstStyle/>
            <a:p>
              <a:endParaRPr lang="pt-PT"/>
            </a:p>
          </p:txBody>
        </p:sp>
        <p:sp>
          <p:nvSpPr>
            <p:cNvPr id="22547" name="Freeform 13"/>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grpFill/>
            <a:ln w="38100">
              <a:solidFill>
                <a:srgbClr val="000000"/>
              </a:solidFill>
              <a:round/>
              <a:headEnd/>
              <a:tailEnd/>
            </a:ln>
          </p:spPr>
          <p:txBody>
            <a:bodyPr/>
            <a:lstStyle/>
            <a:p>
              <a:endParaRPr lang="pt-PT"/>
            </a:p>
          </p:txBody>
        </p:sp>
        <p:sp>
          <p:nvSpPr>
            <p:cNvPr id="22548" name="Freeform 14"/>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grpFill/>
            <a:ln w="38100">
              <a:solidFill>
                <a:srgbClr val="000000"/>
              </a:solidFill>
              <a:round/>
              <a:headEnd/>
              <a:tailEnd/>
            </a:ln>
          </p:spPr>
          <p:txBody>
            <a:bodyPr/>
            <a:lstStyle/>
            <a:p>
              <a:endParaRPr lang="pt-PT"/>
            </a:p>
          </p:txBody>
        </p:sp>
        <p:sp>
          <p:nvSpPr>
            <p:cNvPr id="22549" name="Freeform 15"/>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grpFill/>
            <a:ln w="38100">
              <a:solidFill>
                <a:srgbClr val="000000"/>
              </a:solidFill>
              <a:round/>
              <a:headEnd/>
              <a:tailEnd/>
            </a:ln>
          </p:spPr>
          <p:txBody>
            <a:bodyPr/>
            <a:lstStyle/>
            <a:p>
              <a:endParaRPr lang="pt-PT"/>
            </a:p>
          </p:txBody>
        </p:sp>
        <p:sp>
          <p:nvSpPr>
            <p:cNvPr id="22550" name="Freeform 16"/>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grpFill/>
            <a:ln w="38100">
              <a:solidFill>
                <a:srgbClr val="000000"/>
              </a:solidFill>
              <a:round/>
              <a:headEnd/>
              <a:tailEnd/>
            </a:ln>
          </p:spPr>
          <p:txBody>
            <a:bodyPr/>
            <a:lstStyle/>
            <a:p>
              <a:endParaRPr lang="pt-PT"/>
            </a:p>
          </p:txBody>
        </p:sp>
        <p:sp>
          <p:nvSpPr>
            <p:cNvPr id="22551" name="Freeform 17"/>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grpFill/>
            <a:ln w="38100">
              <a:solidFill>
                <a:srgbClr val="000000"/>
              </a:solidFill>
              <a:round/>
              <a:headEnd/>
              <a:tailEnd/>
            </a:ln>
          </p:spPr>
          <p:txBody>
            <a:bodyPr/>
            <a:lstStyle/>
            <a:p>
              <a:endParaRPr lang="pt-PT"/>
            </a:p>
          </p:txBody>
        </p:sp>
      </p:grpSp>
      <p:sp>
        <p:nvSpPr>
          <p:cNvPr id="238610" name="Text Box 18"/>
          <p:cNvSpPr txBox="1">
            <a:spLocks noChangeArrowheads="1"/>
          </p:cNvSpPr>
          <p:nvPr/>
        </p:nvSpPr>
        <p:spPr bwMode="auto">
          <a:xfrm>
            <a:off x="3495675" y="1911350"/>
            <a:ext cx="6477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PT" altLang="pt-PT" sz="1500" b="1">
                <a:latin typeface="Times New Roman" pitchFamily="18" charset="0"/>
              </a:rPr>
              <a:t>                  </a:t>
            </a:r>
          </a:p>
        </p:txBody>
      </p:sp>
      <p:sp>
        <p:nvSpPr>
          <p:cNvPr id="22534" name="Text Box 19"/>
          <p:cNvSpPr txBox="1">
            <a:spLocks noChangeArrowheads="1"/>
          </p:cNvSpPr>
          <p:nvPr/>
        </p:nvSpPr>
        <p:spPr bwMode="auto">
          <a:xfrm>
            <a:off x="1302466" y="1537585"/>
            <a:ext cx="7518203" cy="517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30000"/>
              </a:lnSpc>
              <a:buFontTx/>
              <a:buAutoNum type="arabicPeriod"/>
            </a:pPr>
            <a:endParaRPr lang="pt-PT" altLang="pt-PT" b="1" dirty="0">
              <a:latin typeface="Comic Sans MS" pitchFamily="66" charset="0"/>
            </a:endParaRPr>
          </a:p>
          <a:p>
            <a:endParaRPr lang="pt-PT" altLang="pt-PT" b="1" dirty="0">
              <a:latin typeface="Comic Sans MS" pitchFamily="66" charset="0"/>
            </a:endParaRPr>
          </a:p>
          <a:p>
            <a:pPr>
              <a:lnSpc>
                <a:spcPct val="125000"/>
              </a:lnSpc>
            </a:pPr>
            <a:r>
              <a:rPr lang="pt-PT" altLang="pt-PT" sz="1500" b="1" dirty="0" smtClean="0">
                <a:latin typeface="Comic Sans MS" pitchFamily="66" charset="0"/>
              </a:rPr>
              <a:t> </a:t>
            </a:r>
            <a:endParaRPr lang="pt-PT" altLang="pt-PT" sz="1500" b="1" dirty="0">
              <a:latin typeface="Comic Sans MS" pitchFamily="66" charset="0"/>
            </a:endParaRPr>
          </a:p>
          <a:p>
            <a:pPr>
              <a:lnSpc>
                <a:spcPct val="125000"/>
              </a:lnSpc>
            </a:pPr>
            <a:r>
              <a:rPr lang="pt-PT" altLang="pt-PT" sz="1500" dirty="0" smtClean="0">
                <a:solidFill>
                  <a:schemeClr val="tx2"/>
                </a:solidFill>
                <a:latin typeface="Comic Sans MS" pitchFamily="66" charset="0"/>
              </a:rPr>
              <a:t>- </a:t>
            </a:r>
            <a:r>
              <a:rPr lang="pt-PT" altLang="pt-PT" sz="1600" dirty="0" smtClean="0">
                <a:solidFill>
                  <a:schemeClr val="tx2"/>
                </a:solidFill>
                <a:latin typeface="Comic Sans MS" pitchFamily="66" charset="0"/>
              </a:rPr>
              <a:t>Escola </a:t>
            </a:r>
            <a:r>
              <a:rPr lang="pt-PT" altLang="pt-PT" sz="1600" dirty="0">
                <a:solidFill>
                  <a:schemeClr val="tx2"/>
                </a:solidFill>
                <a:latin typeface="Comic Sans MS" pitchFamily="66" charset="0"/>
              </a:rPr>
              <a:t>Secundária Madeira </a:t>
            </a:r>
            <a:r>
              <a:rPr lang="pt-PT" altLang="pt-PT" sz="1600" dirty="0" smtClean="0">
                <a:solidFill>
                  <a:schemeClr val="tx2"/>
                </a:solidFill>
                <a:latin typeface="Comic Sans MS" pitchFamily="66" charset="0"/>
              </a:rPr>
              <a:t>Torres:   </a:t>
            </a:r>
            <a:r>
              <a:rPr lang="pt-PT" altLang="pt-PT" sz="1500" b="1" dirty="0">
                <a:solidFill>
                  <a:srgbClr val="0000FF"/>
                </a:solidFill>
                <a:latin typeface="Comic Sans MS" pitchFamily="66" charset="0"/>
                <a:hlinkClick r:id="rId3"/>
              </a:rPr>
              <a:t>www.esesc-madeira-torres.rcts.pt</a:t>
            </a:r>
            <a:endParaRPr lang="pt-PT" altLang="pt-PT" sz="1500" b="1" dirty="0">
              <a:solidFill>
                <a:srgbClr val="0000FF"/>
              </a:solidFill>
              <a:latin typeface="Comic Sans MS" pitchFamily="66" charset="0"/>
            </a:endParaRPr>
          </a:p>
          <a:p>
            <a:pPr marL="0" indent="0">
              <a:lnSpc>
                <a:spcPct val="125000"/>
              </a:lnSpc>
            </a:pPr>
            <a:endParaRPr lang="pt-PT" altLang="pt-PT" sz="1500" dirty="0" smtClean="0">
              <a:solidFill>
                <a:schemeClr val="tx2"/>
              </a:solidFill>
              <a:latin typeface="Comic Sans MS" pitchFamily="66" charset="0"/>
            </a:endParaRPr>
          </a:p>
          <a:p>
            <a:pPr marL="0" indent="0">
              <a:lnSpc>
                <a:spcPct val="125000"/>
              </a:lnSpc>
            </a:pPr>
            <a:r>
              <a:rPr lang="pt-PT" altLang="pt-PT" sz="1600" dirty="0" smtClean="0">
                <a:solidFill>
                  <a:schemeClr val="tx2"/>
                </a:solidFill>
                <a:latin typeface="Comic Sans MS" pitchFamily="66" charset="0"/>
              </a:rPr>
              <a:t>- Escola </a:t>
            </a:r>
            <a:r>
              <a:rPr lang="pt-PT" altLang="pt-PT" sz="1600" dirty="0">
                <a:solidFill>
                  <a:schemeClr val="tx2"/>
                </a:solidFill>
                <a:latin typeface="Comic Sans MS" pitchFamily="66" charset="0"/>
              </a:rPr>
              <a:t>Secundária Henriques </a:t>
            </a:r>
            <a:r>
              <a:rPr lang="pt-PT" altLang="pt-PT" sz="1600" dirty="0" smtClean="0">
                <a:solidFill>
                  <a:schemeClr val="tx2"/>
                </a:solidFill>
                <a:latin typeface="Comic Sans MS" pitchFamily="66" charset="0"/>
              </a:rPr>
              <a:t>Nogueira: </a:t>
            </a:r>
            <a:r>
              <a:rPr lang="pt-PT" altLang="pt-PT" sz="1500" b="1" u="sng" dirty="0" smtClean="0">
                <a:solidFill>
                  <a:srgbClr val="00FF00"/>
                </a:solidFill>
                <a:latin typeface="Comic Sans MS" pitchFamily="66" charset="0"/>
                <a:hlinkClick r:id="rId4"/>
              </a:rPr>
              <a:t>www.esechenriquesnogueira.rcts.pt</a:t>
            </a:r>
            <a:endParaRPr lang="pt-PT" altLang="pt-PT" b="1" dirty="0">
              <a:solidFill>
                <a:srgbClr val="00FF00"/>
              </a:solidFill>
              <a:latin typeface="Comic Sans MS" pitchFamily="66" charset="0"/>
            </a:endParaRPr>
          </a:p>
          <a:p>
            <a:endParaRPr lang="pt-PT" altLang="pt-PT" sz="1600" b="1" dirty="0" smtClean="0">
              <a:solidFill>
                <a:schemeClr val="tx2"/>
              </a:solidFill>
              <a:latin typeface="Comic Sans MS" pitchFamily="66" charset="0"/>
            </a:endParaRPr>
          </a:p>
          <a:p>
            <a:r>
              <a:rPr lang="pt-PT" altLang="pt-PT" sz="1600" b="1" dirty="0" smtClean="0">
                <a:solidFill>
                  <a:schemeClr val="tx2"/>
                </a:solidFill>
                <a:latin typeface="Comic Sans MS" pitchFamily="66" charset="0"/>
              </a:rPr>
              <a:t>- </a:t>
            </a:r>
            <a:r>
              <a:rPr lang="pt-PT" altLang="pt-PT" sz="1600" dirty="0" smtClean="0">
                <a:solidFill>
                  <a:schemeClr val="tx2"/>
                </a:solidFill>
                <a:latin typeface="Comic Sans MS" pitchFamily="66" charset="0"/>
              </a:rPr>
              <a:t>Escola </a:t>
            </a:r>
            <a:r>
              <a:rPr lang="pt-PT" altLang="pt-PT" sz="1600" dirty="0">
                <a:solidFill>
                  <a:schemeClr val="tx2"/>
                </a:solidFill>
                <a:latin typeface="Comic Sans MS" pitchFamily="66" charset="0"/>
              </a:rPr>
              <a:t>de Serviços e Comercio do Oeste – ESCO:  </a:t>
            </a:r>
            <a:r>
              <a:rPr lang="pt-PT" altLang="pt-PT" sz="1600" b="1" dirty="0">
                <a:solidFill>
                  <a:schemeClr val="tx2"/>
                </a:solidFill>
                <a:latin typeface="Comic Sans MS" pitchFamily="66" charset="0"/>
                <a:hlinkClick r:id="rId5"/>
              </a:rPr>
              <a:t>www.sefo.pt</a:t>
            </a:r>
            <a:endParaRPr lang="pt-PT" altLang="pt-PT" sz="1600" b="1" dirty="0">
              <a:solidFill>
                <a:schemeClr val="tx2"/>
              </a:solidFill>
              <a:latin typeface="Comic Sans MS" pitchFamily="66" charset="0"/>
            </a:endParaRPr>
          </a:p>
          <a:p>
            <a:endParaRPr lang="pt-PT" altLang="pt-PT" dirty="0" smtClean="0">
              <a:solidFill>
                <a:schemeClr val="tx2"/>
              </a:solidFill>
              <a:latin typeface="Comic Sans MS" pitchFamily="66" charset="0"/>
            </a:endParaRPr>
          </a:p>
          <a:p>
            <a:r>
              <a:rPr lang="pt-PT" altLang="pt-PT" dirty="0" smtClean="0">
                <a:solidFill>
                  <a:schemeClr val="tx2"/>
                </a:solidFill>
                <a:latin typeface="Comic Sans MS" pitchFamily="66" charset="0"/>
              </a:rPr>
              <a:t>- </a:t>
            </a:r>
            <a:r>
              <a:rPr lang="pt-PT" altLang="pt-PT" sz="1600" dirty="0" smtClean="0">
                <a:solidFill>
                  <a:schemeClr val="tx2"/>
                </a:solidFill>
                <a:latin typeface="Comic Sans MS" pitchFamily="66" charset="0"/>
              </a:rPr>
              <a:t>SEMINFOR </a:t>
            </a:r>
            <a:r>
              <a:rPr lang="pt-PT" altLang="pt-PT" sz="1600" dirty="0">
                <a:solidFill>
                  <a:schemeClr val="tx2"/>
                </a:solidFill>
                <a:latin typeface="Comic Sans MS" pitchFamily="66" charset="0"/>
              </a:rPr>
              <a:t>– Escola Profissional de </a:t>
            </a:r>
            <a:r>
              <a:rPr lang="pt-PT" altLang="pt-PT" sz="1600" dirty="0" err="1">
                <a:solidFill>
                  <a:schemeClr val="tx2"/>
                </a:solidFill>
                <a:latin typeface="Comic Sans MS" pitchFamily="66" charset="0"/>
              </a:rPr>
              <a:t>Penafirme</a:t>
            </a:r>
            <a:r>
              <a:rPr lang="pt-PT" altLang="pt-PT" sz="1600" dirty="0">
                <a:solidFill>
                  <a:schemeClr val="tx2"/>
                </a:solidFill>
                <a:latin typeface="Comic Sans MS" pitchFamily="66" charset="0"/>
              </a:rPr>
              <a:t> e Externato de </a:t>
            </a:r>
            <a:r>
              <a:rPr lang="pt-PT" altLang="pt-PT" sz="1600" dirty="0" err="1" smtClean="0">
                <a:solidFill>
                  <a:schemeClr val="tx2"/>
                </a:solidFill>
                <a:latin typeface="Comic Sans MS" pitchFamily="66" charset="0"/>
              </a:rPr>
              <a:t>Penafirme</a:t>
            </a:r>
            <a:r>
              <a:rPr lang="pt-PT" altLang="pt-PT" sz="1600" dirty="0" smtClean="0">
                <a:solidFill>
                  <a:schemeClr val="tx2"/>
                </a:solidFill>
                <a:latin typeface="Comic Sans MS" pitchFamily="66" charset="0"/>
              </a:rPr>
              <a:t>: </a:t>
            </a:r>
            <a:r>
              <a:rPr lang="pt-PT" altLang="pt-PT" b="1" dirty="0" smtClean="0">
                <a:solidFill>
                  <a:srgbClr val="00FF00"/>
                </a:solidFill>
                <a:latin typeface="Comic Sans MS" pitchFamily="66" charset="0"/>
                <a:hlinkClick r:id="rId6"/>
              </a:rPr>
              <a:t>www.externato-penafirme.edu.pt/profissional.htm</a:t>
            </a:r>
            <a:endParaRPr lang="pt-PT" altLang="pt-PT" dirty="0"/>
          </a:p>
          <a:p>
            <a:endParaRPr lang="pt-PT" altLang="pt-PT" sz="1600" dirty="0" smtClean="0">
              <a:solidFill>
                <a:schemeClr val="tx2"/>
              </a:solidFill>
              <a:latin typeface="Comic Sans MS" pitchFamily="66" charset="0"/>
            </a:endParaRPr>
          </a:p>
          <a:p>
            <a:r>
              <a:rPr lang="pt-PT" altLang="pt-PT" sz="1600" dirty="0" smtClean="0">
                <a:solidFill>
                  <a:schemeClr val="tx2"/>
                </a:solidFill>
                <a:latin typeface="Comic Sans MS" pitchFamily="66" charset="0"/>
              </a:rPr>
              <a:t>- Escola </a:t>
            </a:r>
            <a:r>
              <a:rPr lang="pt-PT" altLang="pt-PT" sz="1600" dirty="0">
                <a:solidFill>
                  <a:schemeClr val="tx2"/>
                </a:solidFill>
                <a:latin typeface="Comic Sans MS" pitchFamily="66" charset="0"/>
              </a:rPr>
              <a:t>Agrícola de </a:t>
            </a:r>
            <a:r>
              <a:rPr lang="pt-PT" altLang="pt-PT" sz="1600" dirty="0" smtClean="0">
                <a:solidFill>
                  <a:schemeClr val="tx2"/>
                </a:solidFill>
                <a:latin typeface="Comic Sans MS" pitchFamily="66" charset="0"/>
              </a:rPr>
              <a:t>Runa: </a:t>
            </a:r>
            <a:r>
              <a:rPr lang="pt-PT" altLang="pt-PT" b="1" dirty="0" smtClean="0">
                <a:latin typeface="Comic Sans MS" pitchFamily="66" charset="0"/>
                <a:hlinkClick r:id="rId7"/>
              </a:rPr>
              <a:t>www.ep-agricola-torres-vedras.rcts.pt</a:t>
            </a:r>
            <a:endParaRPr lang="pt-PT" altLang="pt-PT" b="1" dirty="0">
              <a:latin typeface="Comic Sans MS" pitchFamily="66" charset="0"/>
            </a:endParaRPr>
          </a:p>
          <a:p>
            <a:endParaRPr lang="pt-PT" altLang="pt-PT" dirty="0" smtClean="0">
              <a:solidFill>
                <a:schemeClr val="tx2"/>
              </a:solidFill>
              <a:latin typeface="Comic Sans MS" pitchFamily="66" charset="0"/>
            </a:endParaRPr>
          </a:p>
          <a:p>
            <a:r>
              <a:rPr lang="pt-PT" altLang="pt-PT" dirty="0" smtClean="0">
                <a:solidFill>
                  <a:schemeClr val="tx2"/>
                </a:solidFill>
                <a:latin typeface="Comic Sans MS" pitchFamily="66" charset="0"/>
              </a:rPr>
              <a:t>- CENFIM</a:t>
            </a:r>
            <a:r>
              <a:rPr lang="pt-PT" altLang="pt-PT" dirty="0">
                <a:solidFill>
                  <a:schemeClr val="tx2"/>
                </a:solidFill>
                <a:latin typeface="Comic Sans MS" pitchFamily="66" charset="0"/>
              </a:rPr>
              <a:t>:</a:t>
            </a:r>
            <a:r>
              <a:rPr lang="pt-PT" altLang="pt-PT" b="1" dirty="0">
                <a:solidFill>
                  <a:srgbClr val="0000FF"/>
                </a:solidFill>
                <a:latin typeface="Comic Sans MS" pitchFamily="66" charset="0"/>
              </a:rPr>
              <a:t> </a:t>
            </a:r>
            <a:r>
              <a:rPr lang="pt-PT" altLang="pt-PT" b="1" u="sng" dirty="0">
                <a:solidFill>
                  <a:srgbClr val="0000FF"/>
                </a:solidFill>
                <a:latin typeface="Comic Sans MS" pitchFamily="66" charset="0"/>
              </a:rPr>
              <a:t> </a:t>
            </a:r>
            <a:r>
              <a:rPr lang="pt-PT" altLang="pt-PT" b="1" dirty="0">
                <a:latin typeface="Comic Sans MS" pitchFamily="66" charset="0"/>
                <a:hlinkClick r:id="rId8"/>
              </a:rPr>
              <a:t>www.cenfim.pt</a:t>
            </a:r>
            <a:r>
              <a:rPr lang="pt-PT" altLang="pt-PT" b="1" dirty="0">
                <a:latin typeface="Comic Sans MS" pitchFamily="66" charset="0"/>
              </a:rPr>
              <a:t> </a:t>
            </a:r>
            <a:r>
              <a:rPr lang="pt-PT" altLang="pt-PT" b="1" dirty="0">
                <a:solidFill>
                  <a:srgbClr val="92D050"/>
                </a:solidFill>
                <a:latin typeface="Comic Sans MS" pitchFamily="66" charset="0"/>
              </a:rPr>
              <a:t>(Cursos de Aprendizagem)</a:t>
            </a:r>
          </a:p>
          <a:p>
            <a:endParaRPr lang="pt-PT" altLang="pt-PT" b="1" dirty="0">
              <a:solidFill>
                <a:srgbClr val="00FF00"/>
              </a:solidFill>
              <a:latin typeface="Comic Sans MS" pitchFamily="66" charset="0"/>
            </a:endParaRPr>
          </a:p>
          <a:p>
            <a:endParaRPr lang="pt-PT" altLang="pt-PT" sz="1500" b="1" dirty="0">
              <a:latin typeface="Comic Sans MS" pitchFamily="66" charset="0"/>
            </a:endParaRPr>
          </a:p>
          <a:p>
            <a:pPr>
              <a:lnSpc>
                <a:spcPct val="125000"/>
              </a:lnSpc>
            </a:pPr>
            <a:endParaRPr lang="pt-PT" altLang="pt-PT" b="1" dirty="0">
              <a:latin typeface="Comic Sans MS" pitchFamily="66" charset="0"/>
            </a:endParaRPr>
          </a:p>
        </p:txBody>
      </p:sp>
      <p:sp>
        <p:nvSpPr>
          <p:cNvPr id="22544" name="Rectângulo 38"/>
          <p:cNvSpPr>
            <a:spLocks noChangeArrowheads="1"/>
          </p:cNvSpPr>
          <p:nvPr/>
        </p:nvSpPr>
        <p:spPr bwMode="auto">
          <a:xfrm>
            <a:off x="1782501" y="5073646"/>
            <a:ext cx="61744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b="1" dirty="0">
              <a:solidFill>
                <a:srgbClr val="0000FF"/>
              </a:solidFill>
              <a:latin typeface="Comic Sans MS" pitchFamily="66" charset="0"/>
            </a:endParaRPr>
          </a:p>
          <a:p>
            <a:r>
              <a:rPr lang="pt-PT" altLang="pt-PT" b="1" dirty="0">
                <a:latin typeface="Comic Sans MS" pitchFamily="66" charset="0"/>
              </a:rPr>
              <a:t>                          </a:t>
            </a:r>
          </a:p>
        </p:txBody>
      </p:sp>
    </p:spTree>
    <p:extLst>
      <p:ext uri="{BB962C8B-B14F-4D97-AF65-F5344CB8AC3E}">
        <p14:creationId xmlns:p14="http://schemas.microsoft.com/office/powerpoint/2010/main" val="246796166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0"/>
                                  </p:stCondLst>
                                  <p:childTnLst>
                                    <p:set>
                                      <p:cBhvr>
                                        <p:cTn id="6" dur="1" fill="hold">
                                          <p:stCondLst>
                                            <p:cond delay="0"/>
                                          </p:stCondLst>
                                        </p:cTn>
                                        <p:tgtEl>
                                          <p:spTgt spid="238594"/>
                                        </p:tgtEl>
                                        <p:attrNameLst>
                                          <p:attrName>style.visibility</p:attrName>
                                        </p:attrNameLst>
                                      </p:cBhvr>
                                      <p:to>
                                        <p:strVal val="visible"/>
                                      </p:to>
                                    </p:set>
                                    <p:anim calcmode="lin" valueType="num">
                                      <p:cBhvr additive="base">
                                        <p:cTn id="7" dur="5000" fill="hold"/>
                                        <p:tgtEl>
                                          <p:spTgt spid="238594"/>
                                        </p:tgtEl>
                                        <p:attrNameLst>
                                          <p:attrName>ppt_x</p:attrName>
                                        </p:attrNameLst>
                                      </p:cBhvr>
                                      <p:tavLst>
                                        <p:tav tm="0">
                                          <p:val>
                                            <p:strVal val="0-#ppt_w/2"/>
                                          </p:val>
                                        </p:tav>
                                        <p:tav tm="100000">
                                          <p:val>
                                            <p:strVal val="#ppt_x"/>
                                          </p:val>
                                        </p:tav>
                                      </p:tavLst>
                                    </p:anim>
                                    <p:anim calcmode="lin" valueType="num">
                                      <p:cBhvr additive="base">
                                        <p:cTn id="8" dur="5000" fill="hold"/>
                                        <p:tgtEl>
                                          <p:spTgt spid="2385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500"/>
                            </p:stCondLst>
                            <p:childTnLst>
                              <p:par>
                                <p:cTn id="20" presetID="12" presetClass="entr" presetSubtype="1" fill="hold" grpId="0" nodeType="afterEffect">
                                  <p:stCondLst>
                                    <p:cond delay="0"/>
                                  </p:stCondLst>
                                  <p:childTnLst>
                                    <p:set>
                                      <p:cBhvr>
                                        <p:cTn id="21" dur="1" fill="hold">
                                          <p:stCondLst>
                                            <p:cond delay="0"/>
                                          </p:stCondLst>
                                        </p:cTn>
                                        <p:tgtEl>
                                          <p:spTgt spid="238610">
                                            <p:txEl>
                                              <p:pRg st="0" end="0"/>
                                            </p:txEl>
                                          </p:spTgt>
                                        </p:tgtEl>
                                        <p:attrNameLst>
                                          <p:attrName>style.visibility</p:attrName>
                                        </p:attrNameLst>
                                      </p:cBhvr>
                                      <p:to>
                                        <p:strVal val="visible"/>
                                      </p:to>
                                    </p:set>
                                    <p:animEffect transition="in" filter="slide(fromTop)">
                                      <p:cBhvr>
                                        <p:cTn id="22" dur="500"/>
                                        <p:tgtEl>
                                          <p:spTgt spid="2386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p:bldP spid="238610"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4937" y="882310"/>
            <a:ext cx="612068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8"/>
          <p:cNvSpPr>
            <a:spLocks noChangeArrowheads="1" noChangeShapeType="1" noTextEdit="1"/>
          </p:cNvSpPr>
          <p:nvPr/>
        </p:nvSpPr>
        <p:spPr bwMode="auto">
          <a:xfrm rot="19927551">
            <a:off x="998130" y="1303367"/>
            <a:ext cx="1971984" cy="910895"/>
          </a:xfrm>
          <a:prstGeom prst="rect">
            <a:avLst/>
          </a:prstGeom>
          <a:solidFill>
            <a:schemeClr val="bg1">
              <a:lumMod val="75000"/>
            </a:schemeClr>
          </a:solidFill>
          <a:ln w="57150">
            <a:solidFill>
              <a:schemeClr val="tx1"/>
            </a:solidFill>
          </a:ln>
        </p:spPr>
        <p:txBody>
          <a:bodyPr wrap="none" fromWordArt="1">
            <a:prstTxWarp prst="textPlain">
              <a:avLst>
                <a:gd name="adj" fmla="val 50000"/>
              </a:avLst>
            </a:prstTxWarp>
          </a:bodyPr>
          <a:lstStyle/>
          <a:p>
            <a:pPr algn="ctr" eaLnBrk="0" fontAlgn="base" hangingPunct="0">
              <a:spcBef>
                <a:spcPct val="0"/>
              </a:spcBef>
              <a:spcAft>
                <a:spcPct val="0"/>
              </a:spcAft>
            </a:pPr>
            <a:r>
              <a:rPr lang="pt-PT" sz="3600" kern="10" dirty="0" smtClean="0">
                <a:solidFill>
                  <a:schemeClr val="tx2"/>
                </a:solidFill>
                <a:latin typeface="Arial Black"/>
              </a:rPr>
              <a:t>9º Ano </a:t>
            </a:r>
          </a:p>
          <a:p>
            <a:pPr algn="ctr" eaLnBrk="0" fontAlgn="base" hangingPunct="0">
              <a:spcBef>
                <a:spcPct val="0"/>
              </a:spcBef>
              <a:spcAft>
                <a:spcPct val="0"/>
              </a:spcAft>
            </a:pPr>
            <a:r>
              <a:rPr lang="pt-PT" sz="3600" kern="10" dirty="0" smtClean="0">
                <a:solidFill>
                  <a:schemeClr val="tx2"/>
                </a:solidFill>
                <a:latin typeface="Arial Black"/>
              </a:rPr>
              <a:t>e Agora?!</a:t>
            </a:r>
          </a:p>
        </p:txBody>
      </p:sp>
      <p:sp>
        <p:nvSpPr>
          <p:cNvPr id="6" name="AutoShape 10" descr="Blue tissue paper"/>
          <p:cNvSpPr>
            <a:spLocks noChangeArrowheads="1"/>
          </p:cNvSpPr>
          <p:nvPr/>
        </p:nvSpPr>
        <p:spPr bwMode="auto">
          <a:xfrm rot="14541863">
            <a:off x="3388328" y="1090736"/>
            <a:ext cx="1030288" cy="2684462"/>
          </a:xfrm>
          <a:prstGeom prst="flowChartManualOperation">
            <a:avLst/>
          </a:prstGeom>
          <a:solidFill>
            <a:schemeClr val="bg1">
              <a:lumMod val="75000"/>
            </a:schemeClr>
          </a:solidFill>
          <a:ln w="76200">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altLang="pt-PT" sz="1800" b="0" i="0" u="none" strike="noStrike" kern="0" cap="none" spc="0" normalizeH="0" baseline="0" noProof="0" smtClean="0">
              <a:ln>
                <a:noFill/>
              </a:ln>
              <a:solidFill>
                <a:srgbClr val="000000"/>
              </a:solidFill>
              <a:effectLst/>
              <a:uLnTx/>
              <a:uFillTx/>
              <a:latin typeface="Arial" pitchFamily="34" charset="0"/>
            </a:endParaRPr>
          </a:p>
        </p:txBody>
      </p:sp>
      <p:sp>
        <p:nvSpPr>
          <p:cNvPr id="7" name="WordArt 14"/>
          <p:cNvSpPr>
            <a:spLocks noChangeArrowheads="1" noChangeShapeType="1" noTextEdit="1"/>
          </p:cNvSpPr>
          <p:nvPr/>
        </p:nvSpPr>
        <p:spPr bwMode="auto">
          <a:xfrm rot="19692101">
            <a:off x="2582671" y="2165282"/>
            <a:ext cx="2641600" cy="622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eaLnBrk="0" fontAlgn="base" hangingPunct="0">
              <a:spcBef>
                <a:spcPct val="0"/>
              </a:spcBef>
              <a:spcAft>
                <a:spcPct val="0"/>
              </a:spcAft>
            </a:pPr>
            <a:r>
              <a:rPr lang="pt-PT" sz="3600" kern="10" dirty="0" smtClean="0">
                <a:solidFill>
                  <a:srgbClr val="FF6600"/>
                </a:solidFill>
                <a:latin typeface="Arial Black"/>
              </a:rPr>
              <a:t>Científico-Humanístico</a:t>
            </a:r>
          </a:p>
        </p:txBody>
      </p:sp>
      <p:sp>
        <p:nvSpPr>
          <p:cNvPr id="8" name="AutoShape 12" descr="Blue tissue paper"/>
          <p:cNvSpPr>
            <a:spLocks noChangeArrowheads="1"/>
          </p:cNvSpPr>
          <p:nvPr/>
        </p:nvSpPr>
        <p:spPr bwMode="auto">
          <a:xfrm rot="6194286">
            <a:off x="5850643" y="2115159"/>
            <a:ext cx="1085548" cy="1926391"/>
          </a:xfrm>
          <a:prstGeom prst="flowChartManualOperation">
            <a:avLst/>
          </a:prstGeom>
          <a:solidFill>
            <a:schemeClr val="bg1">
              <a:lumMod val="75000"/>
            </a:schemeClr>
          </a:solidFill>
          <a:ln w="76200">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altLang="pt-PT" sz="1800" b="0" i="0" u="none" strike="noStrike" kern="0" cap="none" spc="0" normalizeH="0" baseline="0" noProof="0" smtClean="0">
              <a:ln>
                <a:noFill/>
              </a:ln>
              <a:solidFill>
                <a:srgbClr val="000000"/>
              </a:solidFill>
              <a:effectLst/>
              <a:uLnTx/>
              <a:uFillTx/>
              <a:latin typeface="Arial" pitchFamily="34" charset="0"/>
            </a:endParaRPr>
          </a:p>
        </p:txBody>
      </p:sp>
      <p:sp>
        <p:nvSpPr>
          <p:cNvPr id="9" name="WordArt 16"/>
          <p:cNvSpPr>
            <a:spLocks noChangeArrowheads="1" noChangeShapeType="1" noTextEdit="1"/>
          </p:cNvSpPr>
          <p:nvPr/>
        </p:nvSpPr>
        <p:spPr bwMode="auto">
          <a:xfrm rot="972832">
            <a:off x="5509347" y="2793044"/>
            <a:ext cx="1768140" cy="57061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eaLnBrk="0" fontAlgn="base" hangingPunct="0">
              <a:spcBef>
                <a:spcPct val="0"/>
              </a:spcBef>
              <a:spcAft>
                <a:spcPct val="0"/>
              </a:spcAft>
            </a:pPr>
            <a:r>
              <a:rPr lang="pt-PT" sz="3600" kern="10" dirty="0" smtClean="0">
                <a:solidFill>
                  <a:srgbClr val="00B050"/>
                </a:solidFill>
                <a:latin typeface="Arial Black"/>
              </a:rPr>
              <a:t>Profissionais</a:t>
            </a:r>
          </a:p>
        </p:txBody>
      </p:sp>
      <p:sp>
        <p:nvSpPr>
          <p:cNvPr id="11" name="AutoShape 10" descr="Blue tissue paper"/>
          <p:cNvSpPr>
            <a:spLocks noChangeArrowheads="1"/>
          </p:cNvSpPr>
          <p:nvPr/>
        </p:nvSpPr>
        <p:spPr bwMode="auto">
          <a:xfrm rot="13988684">
            <a:off x="3557063" y="2237870"/>
            <a:ext cx="1030288" cy="2523389"/>
          </a:xfrm>
          <a:prstGeom prst="flowChartManualOperation">
            <a:avLst/>
          </a:prstGeom>
          <a:solidFill>
            <a:schemeClr val="bg1">
              <a:lumMod val="75000"/>
            </a:schemeClr>
          </a:solidFill>
          <a:ln w="76200">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altLang="pt-PT" sz="1800" b="0" i="0" u="none" strike="noStrike" kern="0" cap="none" spc="0" normalizeH="0" baseline="0" noProof="0" smtClean="0">
              <a:ln>
                <a:noFill/>
              </a:ln>
              <a:solidFill>
                <a:srgbClr val="000000"/>
              </a:solidFill>
              <a:effectLst/>
              <a:uLnTx/>
              <a:uFillTx/>
              <a:latin typeface="Arial" pitchFamily="34" charset="0"/>
            </a:endParaRPr>
          </a:p>
        </p:txBody>
      </p:sp>
      <p:sp>
        <p:nvSpPr>
          <p:cNvPr id="12" name="AutoShape 12" descr="Blue tissue paper"/>
          <p:cNvSpPr>
            <a:spLocks noChangeArrowheads="1"/>
          </p:cNvSpPr>
          <p:nvPr/>
        </p:nvSpPr>
        <p:spPr bwMode="auto">
          <a:xfrm rot="5619401">
            <a:off x="5969341" y="1032862"/>
            <a:ext cx="1018616" cy="2032884"/>
          </a:xfrm>
          <a:prstGeom prst="flowChartManualOperation">
            <a:avLst/>
          </a:prstGeom>
          <a:solidFill>
            <a:schemeClr val="bg1">
              <a:lumMod val="75000"/>
            </a:schemeClr>
          </a:solidFill>
          <a:ln w="76200">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altLang="pt-PT" sz="1800" b="0" i="0" u="none" strike="noStrike" kern="0" cap="none" spc="0" normalizeH="0" baseline="0" noProof="0" smtClean="0">
              <a:ln>
                <a:noFill/>
              </a:ln>
              <a:solidFill>
                <a:srgbClr val="000000"/>
              </a:solidFill>
              <a:effectLst/>
              <a:uLnTx/>
              <a:uFillTx/>
              <a:latin typeface="Arial" pitchFamily="34" charset="0"/>
            </a:endParaRPr>
          </a:p>
        </p:txBody>
      </p:sp>
      <p:sp>
        <p:nvSpPr>
          <p:cNvPr id="13" name="WordArt 16"/>
          <p:cNvSpPr>
            <a:spLocks noChangeArrowheads="1" noChangeShapeType="1" noTextEdit="1"/>
          </p:cNvSpPr>
          <p:nvPr/>
        </p:nvSpPr>
        <p:spPr bwMode="auto">
          <a:xfrm rot="19429037">
            <a:off x="2945583" y="3234528"/>
            <a:ext cx="2207020" cy="59880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eaLnBrk="0" fontAlgn="base" hangingPunct="0">
              <a:spcBef>
                <a:spcPct val="0"/>
              </a:spcBef>
              <a:spcAft>
                <a:spcPct val="0"/>
              </a:spcAft>
            </a:pPr>
            <a:r>
              <a:rPr lang="pt-PT" sz="3600" kern="10" dirty="0" smtClean="0">
                <a:solidFill>
                  <a:srgbClr val="FFC000"/>
                </a:solidFill>
                <a:latin typeface="Arial Black"/>
              </a:rPr>
              <a:t>ARTISITCOS </a:t>
            </a:r>
          </a:p>
          <a:p>
            <a:pPr algn="ctr" eaLnBrk="0" fontAlgn="base" hangingPunct="0">
              <a:spcBef>
                <a:spcPct val="0"/>
              </a:spcBef>
              <a:spcAft>
                <a:spcPct val="0"/>
              </a:spcAft>
            </a:pPr>
            <a:r>
              <a:rPr lang="pt-PT" sz="3600" kern="10" dirty="0" smtClean="0">
                <a:solidFill>
                  <a:srgbClr val="FFC000"/>
                </a:solidFill>
                <a:latin typeface="Arial Black"/>
              </a:rPr>
              <a:t>ESPECIALIZADOS</a:t>
            </a:r>
          </a:p>
        </p:txBody>
      </p:sp>
      <p:sp>
        <p:nvSpPr>
          <p:cNvPr id="14" name="WordArt 16"/>
          <p:cNvSpPr>
            <a:spLocks noChangeArrowheads="1" noChangeShapeType="1" noTextEdit="1"/>
          </p:cNvSpPr>
          <p:nvPr/>
        </p:nvSpPr>
        <p:spPr bwMode="auto">
          <a:xfrm rot="427046">
            <a:off x="5621432" y="1798471"/>
            <a:ext cx="1768140" cy="57061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eaLnBrk="0" fontAlgn="base" hangingPunct="0">
              <a:spcBef>
                <a:spcPct val="0"/>
              </a:spcBef>
              <a:spcAft>
                <a:spcPct val="0"/>
              </a:spcAft>
            </a:pPr>
            <a:r>
              <a:rPr lang="pt-PT" sz="3600" kern="10" dirty="0" smtClean="0">
                <a:solidFill>
                  <a:srgbClr val="FF0000"/>
                </a:solidFill>
                <a:latin typeface="Arial Black"/>
              </a:rPr>
              <a:t>PLANOS PRÓPRIOS</a:t>
            </a:r>
          </a:p>
        </p:txBody>
      </p:sp>
    </p:spTree>
    <p:extLst>
      <p:ext uri="{BB962C8B-B14F-4D97-AF65-F5344CB8AC3E}">
        <p14:creationId xmlns:p14="http://schemas.microsoft.com/office/powerpoint/2010/main" val="4250290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WordArt 4"/>
          <p:cNvSpPr>
            <a:spLocks noChangeArrowheads="1" noChangeShapeType="1" noTextEdit="1"/>
          </p:cNvSpPr>
          <p:nvPr/>
        </p:nvSpPr>
        <p:spPr bwMode="auto">
          <a:xfrm>
            <a:off x="1031875" y="115888"/>
            <a:ext cx="6696075" cy="788987"/>
          </a:xfrm>
          <a:prstGeom prst="rect">
            <a:avLst/>
          </a:prstGeom>
          <a:noFill/>
          <a:ln>
            <a:solidFill>
              <a:schemeClr val="tx2">
                <a:lumMod val="75000"/>
              </a:schemeClr>
            </a:solidFill>
          </a:ln>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rgbClr val="7030A0"/>
                </a:solidFill>
                <a:latin typeface="Arial Black"/>
              </a:rPr>
              <a:t>TÉCNICO </a:t>
            </a:r>
          </a:p>
          <a:p>
            <a:pPr algn="ctr"/>
            <a:r>
              <a:rPr lang="pt-PT" sz="3200" kern="10" dirty="0">
                <a:ln w="9525">
                  <a:solidFill>
                    <a:schemeClr val="tx1"/>
                  </a:solidFill>
                  <a:round/>
                  <a:headEnd/>
                  <a:tailEnd/>
                </a:ln>
                <a:solidFill>
                  <a:srgbClr val="7030A0"/>
                </a:solidFill>
                <a:latin typeface="Arial Black"/>
              </a:rPr>
              <a:t>DE AÇÃO EDUCATIVA</a:t>
            </a:r>
          </a:p>
        </p:txBody>
      </p:sp>
      <p:sp>
        <p:nvSpPr>
          <p:cNvPr id="23555"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9877" name="Group 85"/>
          <p:cNvGraphicFramePr>
            <a:graphicFrameLocks noGrp="1"/>
          </p:cNvGraphicFramePr>
          <p:nvPr>
            <p:extLst>
              <p:ext uri="{D42A27DB-BD31-4B8C-83A1-F6EECF244321}">
                <p14:modId xmlns:p14="http://schemas.microsoft.com/office/powerpoint/2010/main" val="199170145"/>
              </p:ext>
            </p:extLst>
          </p:nvPr>
        </p:nvGraphicFramePr>
        <p:xfrm>
          <a:off x="179388" y="1052513"/>
          <a:ext cx="5616576" cy="5126784"/>
        </p:xfrm>
        <a:graphic>
          <a:graphicData uri="http://schemas.openxmlformats.org/drawingml/2006/table">
            <a:tbl>
              <a:tblPr/>
              <a:tblGrid>
                <a:gridCol w="1302124"/>
                <a:gridCol w="2658440"/>
                <a:gridCol w="504056"/>
                <a:gridCol w="1151956"/>
              </a:tblGrid>
              <a:tr h="518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 </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07">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37" marR="91437" marT="45717" marB="45717"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0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8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0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19">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0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Sociologia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3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86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Técnica</a:t>
                      </a: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Saúde Infantil</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2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Expressões Plástica e Dramática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99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Práticas de Inclusão</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5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Modelos e Técnicas Pedagógicas</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07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02" name="Text Box 55"/>
          <p:cNvSpPr txBox="1">
            <a:spLocks noChangeArrowheads="1"/>
          </p:cNvSpPr>
          <p:nvPr/>
        </p:nvSpPr>
        <p:spPr bwMode="auto">
          <a:xfrm>
            <a:off x="5940152" y="1601445"/>
            <a:ext cx="288032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latin typeface="Comic Sans MS" pitchFamily="66" charset="0"/>
              </a:rPr>
              <a:t>	</a:t>
            </a:r>
          </a:p>
          <a:p>
            <a:pPr algn="just">
              <a:spcBef>
                <a:spcPct val="50000"/>
              </a:spcBef>
            </a:pPr>
            <a:r>
              <a:rPr lang="pt-PT" altLang="pt-PT" sz="1200" dirty="0">
                <a:latin typeface="Comic Sans MS" pitchFamily="66" charset="0"/>
              </a:rPr>
              <a:t>     </a:t>
            </a:r>
            <a:r>
              <a:rPr lang="pt-PT" altLang="pt-PT" sz="1200" dirty="0" smtClean="0">
                <a:latin typeface="Comic Sans MS" pitchFamily="66" charset="0"/>
              </a:rPr>
              <a:t>           </a:t>
            </a:r>
            <a:r>
              <a:rPr lang="pt-PT" altLang="pt-PT" sz="1400" dirty="0" smtClean="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a:t>
            </a:r>
            <a:r>
              <a:rPr lang="pt-PT" altLang="pt-PT" sz="1400" b="1" dirty="0" smtClean="0">
                <a:solidFill>
                  <a:schemeClr val="tx2"/>
                </a:solidFill>
                <a:latin typeface="Calibri" panose="020F0502020204030204" pitchFamily="34" charset="0"/>
              </a:rPr>
              <a:t>Ação Educativa</a:t>
            </a:r>
            <a:r>
              <a:rPr lang="pt-PT" altLang="pt-PT" sz="1400" dirty="0" smtClean="0">
                <a:solidFill>
                  <a:schemeClr val="tx2"/>
                </a:solidFill>
                <a:latin typeface="Calibri" panose="020F0502020204030204" pitchFamily="34" charset="0"/>
              </a:rPr>
              <a:t>  </a:t>
            </a:r>
            <a:r>
              <a:rPr lang="pt-PT" altLang="pt-PT" sz="1400" dirty="0">
                <a:solidFill>
                  <a:schemeClr val="tx2"/>
                </a:solidFill>
                <a:latin typeface="Calibri" panose="020F0502020204030204" pitchFamily="34" charset="0"/>
              </a:rPr>
              <a:t>é o profissional qualificado para cuidar de crianças, incluindo crianças com necessidades específicas de educação.</a:t>
            </a:r>
            <a:endParaRPr lang="pt-PT" altLang="pt-PT" sz="1400" b="1" dirty="0">
              <a:solidFill>
                <a:schemeClr val="tx2"/>
              </a:solidFill>
              <a:latin typeface="Calibri" panose="020F0502020204030204" pitchFamily="34" charset="0"/>
            </a:endParaRPr>
          </a:p>
          <a:p>
            <a:pPr>
              <a:spcBef>
                <a:spcPct val="50000"/>
              </a:spcBef>
            </a:pPr>
            <a:endParaRPr lang="pt-PT" altLang="pt-PT" sz="1200" b="1" dirty="0">
              <a:latin typeface="Comic Sans MS" pitchFamily="66" charset="0"/>
            </a:endParaRPr>
          </a:p>
          <a:p>
            <a:pPr>
              <a:spcBef>
                <a:spcPct val="50000"/>
              </a:spcBef>
            </a:pPr>
            <a:endParaRPr lang="pt-PT" altLang="pt-PT" sz="1200" b="1" dirty="0">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a:solidFill>
                  <a:srgbClr val="0000FF"/>
                </a:solidFill>
                <a:latin typeface="Comic Sans MS" pitchFamily="66" charset="0"/>
              </a:rPr>
              <a:t>      </a:t>
            </a:r>
            <a:r>
              <a:rPr lang="pt-PT" altLang="pt-PT" sz="1400" b="1" dirty="0">
                <a:solidFill>
                  <a:schemeClr val="tx2"/>
                </a:solidFill>
                <a:latin typeface="Comic Sans MS" pitchFamily="66" charset="0"/>
              </a:rPr>
              <a:t>Escola Secundária Madeira </a:t>
            </a:r>
            <a:r>
              <a:rPr lang="pt-PT" altLang="pt-PT" sz="1400" b="1" dirty="0" smtClean="0">
                <a:solidFill>
                  <a:schemeClr val="tx2"/>
                </a:solidFill>
                <a:latin typeface="Comic Sans MS" pitchFamily="66" charset="0"/>
              </a:rPr>
              <a:t>Torres</a:t>
            </a:r>
          </a:p>
          <a:p>
            <a:pPr algn="ctr">
              <a:spcBef>
                <a:spcPct val="50000"/>
              </a:spcBef>
            </a:pPr>
            <a:endParaRPr lang="pt-PT" altLang="pt-PT" sz="1400" b="1" dirty="0">
              <a:solidFill>
                <a:schemeClr val="tx2"/>
              </a:solidFill>
              <a:latin typeface="Comic Sans MS" pitchFamily="66" charset="0"/>
            </a:endParaRPr>
          </a:p>
          <a:p>
            <a:pPr algn="ctr">
              <a:spcBef>
                <a:spcPct val="50000"/>
              </a:spcBef>
            </a:pPr>
            <a:r>
              <a:rPr lang="pt-PT" altLang="pt-PT" sz="1400" b="1" dirty="0" smtClean="0">
                <a:solidFill>
                  <a:schemeClr val="tx2"/>
                </a:solidFill>
                <a:latin typeface="Comic Sans MS" pitchFamily="66" charset="0"/>
              </a:rPr>
              <a:t>ESCO</a:t>
            </a:r>
          </a:p>
          <a:p>
            <a:pPr algn="ctr">
              <a:spcBef>
                <a:spcPct val="50000"/>
              </a:spcBef>
            </a:pPr>
            <a:endParaRPr lang="pt-PT" altLang="pt-PT" sz="1400" b="1" dirty="0">
              <a:solidFill>
                <a:schemeClr val="tx2"/>
              </a:solidFill>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1137292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9796"/>
                                        </p:tgtEl>
                                        <p:attrNameLst>
                                          <p:attrName>style.visibility</p:attrName>
                                        </p:attrNameLst>
                                      </p:cBhvr>
                                      <p:to>
                                        <p:strVal val="visible"/>
                                      </p:to>
                                    </p:set>
                                    <p:anim calcmode="lin" valueType="num">
                                      <p:cBhvr additive="base">
                                        <p:cTn id="7" dur="500" fill="hold"/>
                                        <p:tgtEl>
                                          <p:spTgt spid="289796"/>
                                        </p:tgtEl>
                                        <p:attrNameLst>
                                          <p:attrName>ppt_x</p:attrName>
                                        </p:attrNameLst>
                                      </p:cBhvr>
                                      <p:tavLst>
                                        <p:tav tm="0">
                                          <p:val>
                                            <p:strVal val="#ppt_x"/>
                                          </p:val>
                                        </p:tav>
                                        <p:tav tm="100000">
                                          <p:val>
                                            <p:strVal val="#ppt_x"/>
                                          </p:val>
                                        </p:tav>
                                      </p:tavLst>
                                    </p:anim>
                                    <p:anim calcmode="lin" valueType="num">
                                      <p:cBhvr additive="base">
                                        <p:cTn id="8" dur="500" fill="hold"/>
                                        <p:tgtEl>
                                          <p:spTgt spid="2897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2" name="WordArt 4"/>
          <p:cNvSpPr>
            <a:spLocks noChangeArrowheads="1" noChangeShapeType="1" noTextEdit="1"/>
          </p:cNvSpPr>
          <p:nvPr/>
        </p:nvSpPr>
        <p:spPr bwMode="auto">
          <a:xfrm>
            <a:off x="323850" y="115888"/>
            <a:ext cx="8459788" cy="720725"/>
          </a:xfrm>
          <a:prstGeom prst="rect">
            <a:avLst/>
          </a:prstGeom>
          <a:noFill/>
        </p:spPr>
        <p:txBody>
          <a:bodyPr wrap="none" fromWordArt="1">
            <a:prstTxWarp prst="textPlain">
              <a:avLst>
                <a:gd name="adj" fmla="val 50023"/>
              </a:avLst>
            </a:prstTxWarp>
          </a:bodyPr>
          <a:lstStyle/>
          <a:p>
            <a:pPr algn="ctr"/>
            <a:r>
              <a:rPr lang="pt-PT" sz="3200" kern="10" dirty="0" smtClean="0">
                <a:ln w="9525">
                  <a:solidFill>
                    <a:schemeClr val="tx1"/>
                  </a:solidFill>
                  <a:round/>
                  <a:headEnd/>
                  <a:tailEnd/>
                </a:ln>
                <a:solidFill>
                  <a:srgbClr val="7030A0"/>
                </a:solidFill>
                <a:latin typeface="Arial Black"/>
              </a:rPr>
              <a:t>TÉCNICO DE INFORMÁTICA </a:t>
            </a:r>
            <a:r>
              <a:rPr lang="pt-PT" sz="3200" kern="10" dirty="0">
                <a:ln w="9525">
                  <a:solidFill>
                    <a:schemeClr val="tx1"/>
                  </a:solidFill>
                  <a:round/>
                  <a:headEnd/>
                  <a:tailEnd/>
                </a:ln>
                <a:solidFill>
                  <a:srgbClr val="7030A0"/>
                </a:solidFill>
                <a:latin typeface="Arial Black"/>
              </a:rPr>
              <a:t>– </a:t>
            </a:r>
            <a:r>
              <a:rPr lang="pt-PT" sz="3200" kern="10" dirty="0" smtClean="0">
                <a:ln w="9525">
                  <a:solidFill>
                    <a:schemeClr val="tx1"/>
                  </a:solidFill>
                  <a:round/>
                  <a:headEnd/>
                  <a:tailEnd/>
                </a:ln>
                <a:solidFill>
                  <a:srgbClr val="7030A0"/>
                </a:solidFill>
                <a:latin typeface="Arial Black"/>
              </a:rPr>
              <a:t>SISTEMAS</a:t>
            </a:r>
            <a:endParaRPr lang="pt-PT" sz="3200" kern="10" dirty="0">
              <a:ln w="9525">
                <a:solidFill>
                  <a:schemeClr val="tx1"/>
                </a:solidFill>
                <a:round/>
                <a:headEnd/>
                <a:tailEnd/>
              </a:ln>
              <a:solidFill>
                <a:srgbClr val="7030A0"/>
              </a:solidFill>
              <a:latin typeface="Arial Black"/>
            </a:endParaRPr>
          </a:p>
        </p:txBody>
      </p:sp>
      <p:sp>
        <p:nvSpPr>
          <p:cNvPr id="2560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3716" name="Group 68"/>
          <p:cNvGraphicFramePr>
            <a:graphicFrameLocks noGrp="1"/>
          </p:cNvGraphicFramePr>
          <p:nvPr>
            <p:extLst>
              <p:ext uri="{D42A27DB-BD31-4B8C-83A1-F6EECF244321}">
                <p14:modId xmlns:p14="http://schemas.microsoft.com/office/powerpoint/2010/main" val="3749551755"/>
              </p:ext>
            </p:extLst>
          </p:nvPr>
        </p:nvGraphicFramePr>
        <p:xfrm>
          <a:off x="827088" y="981075"/>
          <a:ext cx="4752975" cy="5698986"/>
        </p:xfrm>
        <a:graphic>
          <a:graphicData uri="http://schemas.openxmlformats.org/drawingml/2006/table">
            <a:tbl>
              <a:tblPr/>
              <a:tblGrid>
                <a:gridCol w="1224632"/>
                <a:gridCol w="2160240"/>
                <a:gridCol w="440771"/>
                <a:gridCol w="927332"/>
              </a:tblGrid>
              <a:tr h="518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39" marR="91439"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2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68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6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 </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Físico-Química</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093">
                <a:tc row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de Informação</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1025</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09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de Informação Empresa</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endParaRPr lang="pt-PT"/>
                    </a:p>
                  </a:txBody>
                  <a:tcPr/>
                </a:tc>
              </a:tr>
              <a:tr h="281005">
                <a:tc vMerge="1">
                  <a:txBody>
                    <a:bodyPr/>
                    <a:lstStyle/>
                    <a:p>
                      <a:endParaRPr lang="pt-PT"/>
                    </a:p>
                  </a:txBody>
                  <a:tcPr/>
                </a:tc>
                <a:tc>
                  <a:txBody>
                    <a:bodyPr/>
                    <a:lstStyle/>
                    <a:p>
                      <a:r>
                        <a:rPr kumimoji="0" lang="pt-PT" sz="1200" b="0" i="0" u="none" strike="noStrike" cap="none" normalizeH="0" baseline="0" dirty="0" smtClean="0">
                          <a:ln>
                            <a:noFill/>
                          </a:ln>
                          <a:solidFill>
                            <a:schemeClr val="tx2"/>
                          </a:solidFill>
                          <a:effectLst/>
                          <a:latin typeface="Comic Sans MS" pitchFamily="66" charset="0"/>
                        </a:rPr>
                        <a:t>Sistemas Operativos e Aplicações</a:t>
                      </a:r>
                      <a:endParaRPr lang="pt-PT" sz="1200" dirty="0">
                        <a:solidFill>
                          <a:schemeClr val="tx2"/>
                        </a:solidFill>
                        <a:latin typeface="+mj-lt"/>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895">
                <a:tc vMerge="1">
                  <a:txBody>
                    <a:bodyPr/>
                    <a:lstStyle/>
                    <a:p>
                      <a:endParaRPr lang="pt-PT"/>
                    </a:p>
                  </a:txBody>
                  <a:tcPr/>
                </a:tc>
                <a:tc>
                  <a:txBody>
                    <a:bodyPr/>
                    <a:lstStyle/>
                    <a:p>
                      <a:r>
                        <a:rPr kumimoji="0" lang="pt-PT" sz="1200" b="0" i="0" u="none" strike="noStrike" cap="none" normalizeH="0" baseline="0" dirty="0" smtClean="0">
                          <a:ln>
                            <a:noFill/>
                          </a:ln>
                          <a:solidFill>
                            <a:schemeClr val="tx2"/>
                          </a:solidFill>
                          <a:effectLst/>
                          <a:latin typeface="Comic Sans MS" pitchFamily="66" charset="0"/>
                        </a:rPr>
                        <a:t>Arquitetura de Computadores e  redes</a:t>
                      </a:r>
                      <a:endParaRPr lang="pt-PT" sz="1200" dirty="0">
                        <a:solidFill>
                          <a:schemeClr val="tx2"/>
                        </a:solidFill>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r>
                        <a:rPr kumimoji="0" lang="pt-PT" sz="1200" b="0" i="0" u="none" strike="noStrike" cap="none" normalizeH="0" baseline="0" dirty="0" smtClean="0">
                          <a:ln>
                            <a:noFill/>
                          </a:ln>
                          <a:solidFill>
                            <a:schemeClr val="tx2"/>
                          </a:solidFill>
                          <a:effectLst/>
                          <a:latin typeface="Comic Sans MS" pitchFamily="66" charset="0"/>
                        </a:rPr>
                        <a:t>Linguagens de Programação</a:t>
                      </a:r>
                      <a:endParaRPr lang="pt-PT" sz="1200" dirty="0">
                        <a:solidFill>
                          <a:schemeClr val="tx2"/>
                        </a:solidFill>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48" name="Text Box 55"/>
          <p:cNvSpPr txBox="1">
            <a:spLocks noChangeArrowheads="1"/>
          </p:cNvSpPr>
          <p:nvPr/>
        </p:nvSpPr>
        <p:spPr bwMode="auto">
          <a:xfrm>
            <a:off x="5868144" y="1340768"/>
            <a:ext cx="2808312" cy="533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latin typeface="Comic Sans MS" pitchFamily="66" charset="0"/>
              </a:rPr>
              <a:t>	</a:t>
            </a:r>
            <a:r>
              <a:rPr lang="pt-PT" altLang="pt-PT" sz="1400" dirty="0">
                <a:solidFill>
                  <a:schemeClr val="tx2"/>
                </a:solidFill>
                <a:latin typeface="+mn-lt"/>
              </a:rPr>
              <a:t>O </a:t>
            </a:r>
            <a:r>
              <a:rPr lang="pt-PT" altLang="pt-PT" sz="1400" b="1" dirty="0" smtClean="0">
                <a:solidFill>
                  <a:schemeClr val="tx2"/>
                </a:solidFill>
                <a:latin typeface="+mn-lt"/>
              </a:rPr>
              <a:t>Técnico de Informática - </a:t>
            </a:r>
            <a:r>
              <a:rPr lang="pt-PT" altLang="pt-PT" sz="1400" b="1" dirty="0">
                <a:solidFill>
                  <a:schemeClr val="tx2"/>
                </a:solidFill>
                <a:latin typeface="+mn-lt"/>
              </a:rPr>
              <a:t>Sistemas </a:t>
            </a:r>
            <a:r>
              <a:rPr lang="pt-PT" altLang="pt-PT" sz="1400" dirty="0">
                <a:solidFill>
                  <a:schemeClr val="tx2"/>
                </a:solidFill>
                <a:latin typeface="+mn-lt"/>
              </a:rPr>
              <a:t>é um profissional qualificado </a:t>
            </a:r>
            <a:r>
              <a:rPr lang="pt-PT" altLang="pt-PT" sz="1400" dirty="0" smtClean="0">
                <a:solidFill>
                  <a:schemeClr val="tx2"/>
                </a:solidFill>
                <a:latin typeface="+mn-lt"/>
              </a:rPr>
              <a:t>apto a efetuar a instalação, configuração e a manutenção de ferramentas, equipamentos e sistemas informáticos, suportados em diferentes plataformas e sistemas operativos, e proceder à gestão e administração de base de dados e ao desenvolvimento de software, assegurando a otimização do seu funcionamento e respeitando as normas de segurança, higiene e saúde no trabalho e de proteção do ambiente.</a:t>
            </a:r>
          </a:p>
          <a:p>
            <a:pPr algn="just">
              <a:spcBef>
                <a:spcPct val="50000"/>
              </a:spcBef>
            </a:pPr>
            <a:endParaRPr lang="pt-PT" altLang="pt-PT" sz="1400" b="1" dirty="0">
              <a:solidFill>
                <a:srgbClr val="0000FF"/>
              </a:solidFill>
              <a:latin typeface="+mn-lt"/>
            </a:endParaRPr>
          </a:p>
          <a:p>
            <a:pPr algn="ctr">
              <a:spcBef>
                <a:spcPct val="50000"/>
              </a:spcBef>
            </a:pPr>
            <a:r>
              <a:rPr lang="pt-PT" altLang="pt-PT" sz="1400" b="1" dirty="0">
                <a:solidFill>
                  <a:schemeClr val="tx2"/>
                </a:solidFill>
                <a:latin typeface="Comic Sans MS" pitchFamily="66" charset="0"/>
              </a:rPr>
              <a:t>       Escola Secundária Madeira Torres</a:t>
            </a:r>
            <a:endParaRPr lang="pt-PT" altLang="pt-PT" sz="1400" dirty="0">
              <a:solidFill>
                <a:schemeClr val="tx2"/>
              </a:solidFill>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3070676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3652"/>
                                        </p:tgtEl>
                                        <p:attrNameLst>
                                          <p:attrName>style.visibility</p:attrName>
                                        </p:attrNameLst>
                                      </p:cBhvr>
                                      <p:to>
                                        <p:strVal val="visible"/>
                                      </p:to>
                                    </p:set>
                                    <p:anim calcmode="lin" valueType="num">
                                      <p:cBhvr additive="base">
                                        <p:cTn id="7" dur="500" fill="hold"/>
                                        <p:tgtEl>
                                          <p:spTgt spid="283652"/>
                                        </p:tgtEl>
                                        <p:attrNameLst>
                                          <p:attrName>ppt_x</p:attrName>
                                        </p:attrNameLst>
                                      </p:cBhvr>
                                      <p:tavLst>
                                        <p:tav tm="0">
                                          <p:val>
                                            <p:strVal val="#ppt_x"/>
                                          </p:val>
                                        </p:tav>
                                        <p:tav tm="100000">
                                          <p:val>
                                            <p:strVal val="#ppt_x"/>
                                          </p:val>
                                        </p:tav>
                                      </p:tavLst>
                                    </p:anim>
                                    <p:anim calcmode="lin" valueType="num">
                                      <p:cBhvr additive="base">
                                        <p:cTn id="8" dur="500" fill="hold"/>
                                        <p:tgtEl>
                                          <p:spTgt spid="2836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0" name="WordArt 4"/>
          <p:cNvSpPr>
            <a:spLocks noChangeArrowheads="1" noChangeShapeType="1" noTextEdit="1"/>
          </p:cNvSpPr>
          <p:nvPr/>
        </p:nvSpPr>
        <p:spPr bwMode="auto">
          <a:xfrm>
            <a:off x="539750" y="115888"/>
            <a:ext cx="8247063" cy="865187"/>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rgbClr val="7030A0"/>
                </a:solidFill>
                <a:latin typeface="Arial Black"/>
              </a:rPr>
              <a:t>TÉCNICO DE INFORMAÇÃO E ANIMAÇÃO TURÍSTICA</a:t>
            </a:r>
          </a:p>
        </p:txBody>
      </p:sp>
      <p:sp>
        <p:nvSpPr>
          <p:cNvPr id="2662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0418" name="Group 82"/>
          <p:cNvGraphicFramePr>
            <a:graphicFrameLocks noGrp="1"/>
          </p:cNvGraphicFramePr>
          <p:nvPr>
            <p:extLst>
              <p:ext uri="{D42A27DB-BD31-4B8C-83A1-F6EECF244321}">
                <p14:modId xmlns:p14="http://schemas.microsoft.com/office/powerpoint/2010/main" val="1428889381"/>
              </p:ext>
            </p:extLst>
          </p:nvPr>
        </p:nvGraphicFramePr>
        <p:xfrm>
          <a:off x="395288" y="1009650"/>
          <a:ext cx="5256212" cy="5444205"/>
        </p:xfrm>
        <a:graphic>
          <a:graphicData uri="http://schemas.openxmlformats.org/drawingml/2006/table">
            <a:tbl>
              <a:tblPr/>
              <a:tblGrid>
                <a:gridCol w="1199168"/>
                <a:gridCol w="2905536"/>
                <a:gridCol w="432048"/>
                <a:gridCol w="719460"/>
              </a:tblGrid>
              <a:tr h="5181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29" marR="91429" marT="45707" marB="45707"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a:t>
                      </a:r>
                      <a:r>
                        <a:rPr kumimoji="0" lang="pt-PT" sz="1000" b="0" i="0" u="none" strike="noStrike" cap="none" normalizeH="0" baseline="0" dirty="0" smtClean="0">
                          <a:ln>
                            <a:noFill/>
                          </a:ln>
                          <a:solidFill>
                            <a:schemeClr val="tx2"/>
                          </a:solidFill>
                          <a:effectLst/>
                          <a:latin typeface="Comic Sans MS" pitchFamily="66" charset="0"/>
                        </a:rPr>
                        <a:t>ou III</a:t>
                      </a:r>
                      <a:endParaRPr kumimoji="0" lang="pt-PT" sz="1200" b="0" i="0" u="none" strike="noStrike" cap="none" normalizeH="0" baseline="0" dirty="0" smtClean="0">
                        <a:ln>
                          <a:noFill/>
                        </a:ln>
                        <a:solidFill>
                          <a:schemeClr val="tx2"/>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6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Geografia</a:t>
                      </a:r>
                      <a:endParaRPr kumimoji="0" lang="pt-PT" sz="1000" b="0" i="0" u="none" strike="noStrike" cap="none" normalizeH="0" baseline="0" dirty="0" smtClean="0">
                        <a:ln>
                          <a:noFill/>
                        </a:ln>
                        <a:solidFill>
                          <a:schemeClr val="tx2"/>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5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História da Cultura e das Artes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0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Técnica</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Comunicar em Língua Estrangeira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1275</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2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Turismo e  Informação Turística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Técnicas de Comunicação em Acolhimento Turístico</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Operações Técnicas em Informação e Animação Turística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Empresarial</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74" name="Text Box 55"/>
          <p:cNvSpPr txBox="1">
            <a:spLocks noChangeArrowheads="1"/>
          </p:cNvSpPr>
          <p:nvPr/>
        </p:nvSpPr>
        <p:spPr bwMode="auto">
          <a:xfrm>
            <a:off x="5795963" y="1903413"/>
            <a:ext cx="2808287"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Informação e Animação Turística </a:t>
            </a:r>
            <a:r>
              <a:rPr lang="pt-PT" altLang="pt-PT" sz="1400" dirty="0">
                <a:solidFill>
                  <a:schemeClr val="tx2"/>
                </a:solidFill>
                <a:latin typeface="Calibri" panose="020F0502020204030204" pitchFamily="34" charset="0"/>
              </a:rPr>
              <a:t>é o profissional   qualificado que presta informações, promove e comercializa produtos e serviços turísticos, assim como, efetua o atendimento e a receção de clientes.</a:t>
            </a:r>
          </a:p>
          <a:p>
            <a:pPr>
              <a:spcBef>
                <a:spcPct val="50000"/>
              </a:spcBef>
            </a:pPr>
            <a:endParaRPr lang="pt-PT" altLang="pt-PT" sz="12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a:solidFill>
                  <a:schemeClr val="tx2"/>
                </a:solidFill>
                <a:latin typeface="Comic Sans MS" pitchFamily="66" charset="0"/>
              </a:rPr>
              <a:t>Escola Secundária Madeira Torres</a:t>
            </a:r>
          </a:p>
          <a:p>
            <a:pPr algn="ctr">
              <a:spcBef>
                <a:spcPct val="50000"/>
              </a:spcBef>
            </a:pPr>
            <a:endParaRPr lang="pt-PT" altLang="pt-PT" sz="1400" b="1" dirty="0">
              <a:solidFill>
                <a:srgbClr val="0000FF"/>
              </a:solidFill>
              <a:latin typeface="Comic Sans MS" pitchFamily="66" charset="0"/>
            </a:endParaRPr>
          </a:p>
          <a:p>
            <a:pPr algn="ct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347847840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0340"/>
                                        </p:tgtEl>
                                        <p:attrNameLst>
                                          <p:attrName>style.visibility</p:attrName>
                                        </p:attrNameLst>
                                      </p:cBhvr>
                                      <p:to>
                                        <p:strVal val="visible"/>
                                      </p:to>
                                    </p:set>
                                    <p:anim calcmode="lin" valueType="num">
                                      <p:cBhvr additive="base">
                                        <p:cTn id="7" dur="500" fill="hold"/>
                                        <p:tgtEl>
                                          <p:spTgt spid="270340"/>
                                        </p:tgtEl>
                                        <p:attrNameLst>
                                          <p:attrName>ppt_x</p:attrName>
                                        </p:attrNameLst>
                                      </p:cBhvr>
                                      <p:tavLst>
                                        <p:tav tm="0">
                                          <p:val>
                                            <p:strVal val="#ppt_x"/>
                                          </p:val>
                                        </p:tav>
                                        <p:tav tm="100000">
                                          <p:val>
                                            <p:strVal val="#ppt_x"/>
                                          </p:val>
                                        </p:tav>
                                      </p:tavLst>
                                    </p:anim>
                                    <p:anim calcmode="lin" valueType="num">
                                      <p:cBhvr additive="base">
                                        <p:cTn id="8" dur="500" fill="hold"/>
                                        <p:tgtEl>
                                          <p:spTgt spid="2703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WordArt 4"/>
          <p:cNvSpPr>
            <a:spLocks noChangeArrowheads="1" noChangeShapeType="1" noTextEdit="1"/>
          </p:cNvSpPr>
          <p:nvPr/>
        </p:nvSpPr>
        <p:spPr bwMode="auto">
          <a:xfrm>
            <a:off x="1331913" y="188913"/>
            <a:ext cx="7162800" cy="719137"/>
          </a:xfrm>
          <a:prstGeom prst="rect">
            <a:avLst/>
          </a:prstGeom>
          <a:no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rgbClr val="7030A0"/>
                </a:solidFill>
                <a:latin typeface="Arial Black"/>
              </a:rPr>
              <a:t>TÉCNICO DE  DESPORTO</a:t>
            </a:r>
          </a:p>
        </p:txBody>
      </p:sp>
      <p:sp>
        <p:nvSpPr>
          <p:cNvPr id="2765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9877" name="Group 85"/>
          <p:cNvGraphicFramePr>
            <a:graphicFrameLocks noGrp="1"/>
          </p:cNvGraphicFramePr>
          <p:nvPr>
            <p:extLst>
              <p:ext uri="{D42A27DB-BD31-4B8C-83A1-F6EECF244321}">
                <p14:modId xmlns:p14="http://schemas.microsoft.com/office/powerpoint/2010/main" val="2562476018"/>
              </p:ext>
            </p:extLst>
          </p:nvPr>
        </p:nvGraphicFramePr>
        <p:xfrm>
          <a:off x="179388" y="1041400"/>
          <a:ext cx="5256212" cy="5365715"/>
        </p:xfrm>
        <a:graphic>
          <a:graphicData uri="http://schemas.openxmlformats.org/drawingml/2006/table">
            <a:tbl>
              <a:tblPr/>
              <a:tblGrid>
                <a:gridCol w="1349138"/>
                <a:gridCol w="2755442"/>
                <a:gridCol w="400760"/>
                <a:gridCol w="750872"/>
              </a:tblGrid>
              <a:tr h="7315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97">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32" marR="91432" marT="45716" marB="45716"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9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9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09">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9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Estudo do Movimento</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295">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Técnica</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kern="1200" dirty="0" smtClean="0">
                          <a:solidFill>
                            <a:schemeClr val="tx2"/>
                          </a:solidFill>
                          <a:latin typeface="Comic Sans MS" pitchFamily="66" charset="0"/>
                          <a:ea typeface="+mn-ea"/>
                          <a:cs typeface="+mn-cs"/>
                        </a:rPr>
                        <a:t>Metodologia e Didática do Desporto</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1200</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kern="1200" dirty="0" smtClean="0">
                          <a:solidFill>
                            <a:schemeClr val="tx2"/>
                          </a:solidFill>
                          <a:latin typeface="Comic Sans MS" pitchFamily="66" charset="0"/>
                          <a:ea typeface="+mn-ea"/>
                          <a:cs typeface="+mn-cs"/>
                        </a:rPr>
                        <a:t>Desportos Coletivos e Individuais</a:t>
                      </a:r>
                      <a:endParaRPr kumimoji="0" lang="pt-PT" sz="1200" b="0" i="0" u="none" strike="noStrike" cap="none" normalizeH="0" baseline="0" dirty="0" smtClean="0">
                        <a:ln>
                          <a:noFill/>
                        </a:ln>
                        <a:solidFill>
                          <a:schemeClr val="tx2"/>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kern="1200" dirty="0" smtClean="0">
                          <a:solidFill>
                            <a:schemeClr val="tx2"/>
                          </a:solidFill>
                          <a:latin typeface="Comic Sans MS" pitchFamily="66" charset="0"/>
                          <a:ea typeface="+mn-ea"/>
                          <a:cs typeface="+mn-cs"/>
                        </a:rPr>
                        <a:t>Atividades de Ginásio, Saúde e Bem Estar</a:t>
                      </a:r>
                      <a:endParaRPr kumimoji="0" lang="pt-PT" sz="1200" b="0" i="0" u="none" strike="noStrike" cap="none" normalizeH="0" baseline="0" dirty="0" smtClean="0">
                        <a:ln>
                          <a:noFill/>
                        </a:ln>
                        <a:solidFill>
                          <a:schemeClr val="tx2"/>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4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kern="1200" dirty="0" smtClean="0">
                          <a:solidFill>
                            <a:schemeClr val="tx2"/>
                          </a:solidFill>
                          <a:latin typeface="Comic Sans MS" pitchFamily="66" charset="0"/>
                          <a:ea typeface="+mn-ea"/>
                          <a:cs typeface="+mn-cs"/>
                        </a:rPr>
                        <a:t>Exploração da Natureza</a:t>
                      </a:r>
                      <a:endParaRPr kumimoji="0" lang="pt-PT" sz="1200" b="0" i="0" u="none" strike="noStrike" cap="none" normalizeH="0" baseline="0" dirty="0" smtClean="0">
                        <a:ln>
                          <a:noFill/>
                        </a:ln>
                        <a:solidFill>
                          <a:schemeClr val="tx2"/>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Empresarial</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98" name="Text Box 55"/>
          <p:cNvSpPr txBox="1">
            <a:spLocks noChangeArrowheads="1"/>
          </p:cNvSpPr>
          <p:nvPr/>
        </p:nvSpPr>
        <p:spPr bwMode="auto">
          <a:xfrm>
            <a:off x="5508104" y="1593562"/>
            <a:ext cx="3240360" cy="595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latin typeface="Comic Sans MS" pitchFamily="66" charset="0"/>
              </a:rPr>
              <a:t>	</a:t>
            </a:r>
            <a:r>
              <a:rPr lang="pt-PT" altLang="pt-PT" sz="1400" dirty="0">
                <a:solidFill>
                  <a:schemeClr val="tx2"/>
                </a:solidFill>
                <a:latin typeface="+mn-lt"/>
              </a:rPr>
              <a:t>O </a:t>
            </a:r>
            <a:r>
              <a:rPr lang="pt-PT" altLang="pt-PT" sz="1400" b="1" dirty="0">
                <a:solidFill>
                  <a:schemeClr val="tx2"/>
                </a:solidFill>
                <a:latin typeface="+mn-lt"/>
              </a:rPr>
              <a:t>Técnico de Desporto</a:t>
            </a:r>
            <a:r>
              <a:rPr lang="pt-PT" altLang="pt-PT" sz="1400" dirty="0">
                <a:solidFill>
                  <a:schemeClr val="tx2"/>
                </a:solidFill>
                <a:latin typeface="+mn-lt"/>
              </a:rPr>
              <a:t>  participa no planeamento, na organização e no desenvolvimento do treino de modalidades desportivas, individuais e coletivas. Organiza e dinamiza atividades físicas e desportivas em contexto de ocupação de tempos livres, animação e lazer.</a:t>
            </a:r>
          </a:p>
          <a:p>
            <a:pPr algn="just">
              <a:spcBef>
                <a:spcPct val="50000"/>
              </a:spcBef>
            </a:pPr>
            <a:endParaRPr lang="pt-PT" altLang="pt-PT" sz="1200" b="1" dirty="0">
              <a:latin typeface="Comic Sans MS" pitchFamily="66" charset="0"/>
            </a:endParaRPr>
          </a:p>
          <a:p>
            <a:pPr>
              <a:spcBef>
                <a:spcPct val="50000"/>
              </a:spcBef>
            </a:pPr>
            <a:endParaRPr lang="pt-PT" altLang="pt-PT" sz="1200" b="1" dirty="0">
              <a:latin typeface="Comic Sans MS" pitchFamily="66" charset="0"/>
            </a:endParaRPr>
          </a:p>
          <a:p>
            <a:pPr>
              <a:spcBef>
                <a:spcPct val="50000"/>
              </a:spcBef>
            </a:pPr>
            <a:endParaRPr lang="pt-PT" altLang="pt-PT" sz="1200" b="1" dirty="0">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a:solidFill>
                  <a:srgbClr val="0000FF"/>
                </a:solidFill>
                <a:latin typeface="Comic Sans MS" pitchFamily="66" charset="0"/>
              </a:rPr>
              <a:t>        </a:t>
            </a:r>
            <a:r>
              <a:rPr lang="pt-PT" altLang="pt-PT" sz="1400" b="1" dirty="0">
                <a:solidFill>
                  <a:schemeClr val="tx2"/>
                </a:solidFill>
                <a:latin typeface="Comic Sans MS" pitchFamily="66" charset="0"/>
              </a:rPr>
              <a:t>Escola Secundária Madeira </a:t>
            </a:r>
            <a:r>
              <a:rPr lang="pt-PT" altLang="pt-PT" sz="1400" b="1" dirty="0" smtClean="0">
                <a:solidFill>
                  <a:schemeClr val="tx2"/>
                </a:solidFill>
                <a:latin typeface="Comic Sans MS" pitchFamily="66" charset="0"/>
              </a:rPr>
              <a:t>Torres</a:t>
            </a:r>
          </a:p>
          <a:p>
            <a:pPr algn="ctr">
              <a:spcBef>
                <a:spcPct val="50000"/>
              </a:spcBef>
            </a:pPr>
            <a:r>
              <a:rPr lang="pt-PT" altLang="pt-PT" sz="1400" b="1" dirty="0" smtClean="0">
                <a:solidFill>
                  <a:schemeClr val="tx2"/>
                </a:solidFill>
                <a:latin typeface="Comic Sans MS" pitchFamily="66" charset="0"/>
              </a:rPr>
              <a:t>        Escola Secundária Henriques Nogueira</a:t>
            </a:r>
            <a:endParaRPr lang="pt-PT" altLang="pt-PT" sz="1400" b="1" dirty="0">
              <a:solidFill>
                <a:schemeClr val="tx2"/>
              </a:solidFill>
              <a:latin typeface="Comic Sans MS" pitchFamily="66" charset="0"/>
            </a:endParaRPr>
          </a:p>
          <a:p>
            <a:pPr algn="ctr">
              <a:spcBef>
                <a:spcPct val="50000"/>
              </a:spcBef>
            </a:pPr>
            <a:endParaRPr lang="pt-PT" altLang="pt-PT" sz="1400" b="1" dirty="0">
              <a:solidFill>
                <a:schemeClr val="tx2"/>
              </a:solidFill>
              <a:latin typeface="Comic Sans MS" pitchFamily="66" charset="0"/>
            </a:endParaRPr>
          </a:p>
          <a:p>
            <a:pPr>
              <a:spcBef>
                <a:spcPct val="50000"/>
              </a:spcBef>
            </a:pPr>
            <a:endParaRPr lang="pt-PT" altLang="pt-PT" sz="1000" dirty="0">
              <a:solidFill>
                <a:srgbClr val="00FF00"/>
              </a:solidFill>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269486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9796"/>
                                        </p:tgtEl>
                                        <p:attrNameLst>
                                          <p:attrName>style.visibility</p:attrName>
                                        </p:attrNameLst>
                                      </p:cBhvr>
                                      <p:to>
                                        <p:strVal val="visible"/>
                                      </p:to>
                                    </p:set>
                                    <p:anim calcmode="lin" valueType="num">
                                      <p:cBhvr additive="base">
                                        <p:cTn id="7" dur="500" fill="hold"/>
                                        <p:tgtEl>
                                          <p:spTgt spid="289796"/>
                                        </p:tgtEl>
                                        <p:attrNameLst>
                                          <p:attrName>ppt_x</p:attrName>
                                        </p:attrNameLst>
                                      </p:cBhvr>
                                      <p:tavLst>
                                        <p:tav tm="0">
                                          <p:val>
                                            <p:strVal val="#ppt_x"/>
                                          </p:val>
                                        </p:tav>
                                        <p:tav tm="100000">
                                          <p:val>
                                            <p:strVal val="#ppt_x"/>
                                          </p:val>
                                        </p:tav>
                                      </p:tavLst>
                                    </p:anim>
                                    <p:anim calcmode="lin" valueType="num">
                                      <p:cBhvr additive="base">
                                        <p:cTn id="8" dur="500" fill="hold"/>
                                        <p:tgtEl>
                                          <p:spTgt spid="2897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4" name="WordArt 4"/>
          <p:cNvSpPr>
            <a:spLocks noChangeArrowheads="1" noChangeShapeType="1" noTextEdit="1"/>
          </p:cNvSpPr>
          <p:nvPr/>
        </p:nvSpPr>
        <p:spPr bwMode="auto">
          <a:xfrm>
            <a:off x="323850" y="333375"/>
            <a:ext cx="8459788" cy="503238"/>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rgbClr val="7030A0"/>
                </a:solidFill>
                <a:latin typeface="Arial Black"/>
              </a:rPr>
              <a:t>TÉCNICO DE DESIGN </a:t>
            </a:r>
            <a:r>
              <a:rPr lang="pt-PT" sz="3200" kern="10" dirty="0" smtClean="0">
                <a:ln w="9525">
                  <a:solidFill>
                    <a:srgbClr val="000000"/>
                  </a:solidFill>
                  <a:round/>
                  <a:headEnd/>
                  <a:tailEnd/>
                </a:ln>
                <a:solidFill>
                  <a:srgbClr val="7030A0"/>
                </a:solidFill>
                <a:latin typeface="Arial Black"/>
              </a:rPr>
              <a:t>DE COMUNICAÇÃO GRÁFICA</a:t>
            </a:r>
            <a:endParaRPr lang="pt-PT" sz="3200" kern="10" dirty="0">
              <a:ln w="9525">
                <a:solidFill>
                  <a:srgbClr val="000000"/>
                </a:solidFill>
                <a:round/>
                <a:headEnd/>
                <a:tailEnd/>
              </a:ln>
              <a:solidFill>
                <a:srgbClr val="7030A0"/>
              </a:solidFill>
              <a:latin typeface="Arial Black"/>
            </a:endParaRPr>
          </a:p>
        </p:txBody>
      </p:sp>
      <p:sp>
        <p:nvSpPr>
          <p:cNvPr id="2969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50974" name="Group 94"/>
          <p:cNvGraphicFramePr>
            <a:graphicFrameLocks noGrp="1"/>
          </p:cNvGraphicFramePr>
          <p:nvPr>
            <p:extLst>
              <p:ext uri="{D42A27DB-BD31-4B8C-83A1-F6EECF244321}">
                <p14:modId xmlns:p14="http://schemas.microsoft.com/office/powerpoint/2010/main" val="2152803959"/>
              </p:ext>
            </p:extLst>
          </p:nvPr>
        </p:nvGraphicFramePr>
        <p:xfrm>
          <a:off x="827088" y="1125538"/>
          <a:ext cx="4535487" cy="4846642"/>
        </p:xfrm>
        <a:graphic>
          <a:graphicData uri="http://schemas.openxmlformats.org/drawingml/2006/table">
            <a:tbl>
              <a:tblPr/>
              <a:tblGrid>
                <a:gridCol w="1224632"/>
                <a:gridCol w="1800200"/>
                <a:gridCol w="495376"/>
                <a:gridCol w="1015279"/>
              </a:tblGrid>
              <a:tr h="5181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T="45711" marB="45711"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 II </a:t>
                      </a:r>
                      <a:r>
                        <a:rPr kumimoji="0" lang="pt-PT" sz="1000" b="0" i="0" u="none" strike="noStrike" cap="none" normalizeH="0" baseline="0" dirty="0" smtClean="0">
                          <a:ln>
                            <a:noFill/>
                          </a:ln>
                          <a:solidFill>
                            <a:schemeClr val="tx2"/>
                          </a:solidFill>
                          <a:effectLst/>
                          <a:latin typeface="Comic Sans MS" pitchFamily="66" charset="0"/>
                        </a:rPr>
                        <a:t> ou </a:t>
                      </a:r>
                      <a:r>
                        <a:rPr kumimoji="0" lang="pt-PT" sz="1000" b="1" i="0" u="none" strike="noStrike" cap="none" normalizeH="0" baseline="0" dirty="0" smtClean="0">
                          <a:ln>
                            <a:noFill/>
                          </a:ln>
                          <a:solidFill>
                            <a:schemeClr val="tx2"/>
                          </a:solidFill>
                          <a:effectLst/>
                          <a:latin typeface="Comic Sans MS" pitchFamily="66" charset="0"/>
                        </a:rPr>
                        <a:t>III</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82">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Geometria Descritiva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História da Cultura e das Artes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2">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Técnica</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Desenho e Comunicação Visual</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Design Gráfico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Oficina Gráfica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41" name="Text Box 55"/>
          <p:cNvSpPr txBox="1">
            <a:spLocks noChangeArrowheads="1"/>
          </p:cNvSpPr>
          <p:nvPr/>
        </p:nvSpPr>
        <p:spPr bwMode="auto">
          <a:xfrm>
            <a:off x="5868143" y="1268413"/>
            <a:ext cx="3025031"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lgn="just"/>
            <a:r>
              <a:rPr lang="pt-PT" altLang="pt-PT" sz="1400" dirty="0">
                <a:solidFill>
                  <a:schemeClr val="tx2"/>
                </a:solidFill>
                <a:latin typeface="+mj-lt"/>
              </a:rPr>
              <a:t>O </a:t>
            </a:r>
            <a:r>
              <a:rPr lang="pt-PT" altLang="pt-PT" sz="1400" b="1" dirty="0">
                <a:solidFill>
                  <a:schemeClr val="tx2"/>
                </a:solidFill>
                <a:latin typeface="+mj-lt"/>
              </a:rPr>
              <a:t>Técnico de </a:t>
            </a:r>
            <a:r>
              <a:rPr lang="pt-PT" altLang="pt-PT" sz="1400" b="1" dirty="0" smtClean="0">
                <a:solidFill>
                  <a:schemeClr val="tx2"/>
                </a:solidFill>
                <a:latin typeface="+mj-lt"/>
              </a:rPr>
              <a:t>Design de Comunicação Gráfica </a:t>
            </a:r>
            <a:r>
              <a:rPr lang="pt-PT" altLang="pt-PT" sz="1400" dirty="0">
                <a:solidFill>
                  <a:schemeClr val="tx2"/>
                </a:solidFill>
                <a:latin typeface="+mj-lt"/>
              </a:rPr>
              <a:t>é o  profissional qualificado apto a conceber e </a:t>
            </a:r>
            <a:r>
              <a:rPr lang="pt-PT" altLang="pt-PT" sz="1400" dirty="0" err="1">
                <a:solidFill>
                  <a:schemeClr val="tx2"/>
                </a:solidFill>
                <a:latin typeface="+mj-lt"/>
              </a:rPr>
              <a:t>maquetizar</a:t>
            </a:r>
            <a:r>
              <a:rPr lang="pt-PT" altLang="pt-PT" sz="1400" dirty="0">
                <a:solidFill>
                  <a:schemeClr val="tx2"/>
                </a:solidFill>
                <a:latin typeface="+mj-lt"/>
              </a:rPr>
              <a:t> objetos gráficos </a:t>
            </a:r>
            <a:r>
              <a:rPr lang="pt-PT" altLang="pt-PT" sz="1400" dirty="0" err="1">
                <a:solidFill>
                  <a:schemeClr val="tx2"/>
                </a:solidFill>
                <a:latin typeface="+mj-lt"/>
              </a:rPr>
              <a:t>bi</a:t>
            </a:r>
            <a:r>
              <a:rPr lang="pt-PT" altLang="pt-PT" sz="1400" dirty="0">
                <a:solidFill>
                  <a:schemeClr val="tx2"/>
                </a:solidFill>
                <a:latin typeface="+mj-lt"/>
              </a:rPr>
              <a:t> e tridimensionais utilizando meios </a:t>
            </a:r>
            <a:r>
              <a:rPr lang="pt-PT" altLang="pt-PT" sz="1400" dirty="0" smtClean="0">
                <a:solidFill>
                  <a:schemeClr val="tx2"/>
                </a:solidFill>
                <a:latin typeface="+mj-lt"/>
              </a:rPr>
              <a:t>eletrónicos </a:t>
            </a:r>
            <a:r>
              <a:rPr lang="pt-PT" altLang="pt-PT" sz="1400" dirty="0">
                <a:solidFill>
                  <a:schemeClr val="tx2"/>
                </a:solidFill>
                <a:latin typeface="+mj-lt"/>
              </a:rPr>
              <a:t>e manuais, bem como preparar a arte final para a impressão e acompanhar os processos de pré-impressão e impressão.</a:t>
            </a:r>
          </a:p>
          <a:p>
            <a:endParaRPr lang="pt-PT" altLang="pt-PT" sz="1200" dirty="0">
              <a:latin typeface="Comic Sans MS" pitchFamily="66" charset="0"/>
            </a:endParaRPr>
          </a:p>
          <a:p>
            <a:pPr>
              <a:spcBef>
                <a:spcPct val="50000"/>
              </a:spcBef>
            </a:pPr>
            <a:endParaRPr lang="pt-PT" altLang="pt-PT" sz="1400" dirty="0">
              <a:latin typeface="Comic Sans MS" pitchFamily="66" charset="0"/>
            </a:endParaRPr>
          </a:p>
          <a:p>
            <a:pPr>
              <a:spcBef>
                <a:spcPct val="50000"/>
              </a:spcBef>
            </a:pPr>
            <a:endParaRPr lang="pt-PT" altLang="pt-PT" sz="1200" dirty="0">
              <a:latin typeface="Comic Sans MS" pitchFamily="66" charset="0"/>
            </a:endParaRPr>
          </a:p>
          <a:p>
            <a:pPr algn="ctr">
              <a:spcBef>
                <a:spcPct val="50000"/>
              </a:spcBef>
            </a:pPr>
            <a:r>
              <a:rPr lang="pt-PT" altLang="pt-PT" sz="1400" b="1" dirty="0">
                <a:solidFill>
                  <a:schemeClr val="tx2"/>
                </a:solidFill>
                <a:latin typeface="Comic Sans MS" pitchFamily="66" charset="0"/>
              </a:rPr>
              <a:t>Escola Secundária Henriques Nogueira</a:t>
            </a:r>
            <a:endParaRPr lang="pt-PT" altLang="pt-PT" sz="1200" b="1" dirty="0">
              <a:solidFill>
                <a:schemeClr val="tx2"/>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0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320582652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50884"/>
                                        </p:tgtEl>
                                        <p:attrNameLst>
                                          <p:attrName>style.visibility</p:attrName>
                                        </p:attrNameLst>
                                      </p:cBhvr>
                                      <p:to>
                                        <p:strVal val="visible"/>
                                      </p:to>
                                    </p:set>
                                    <p:anim calcmode="lin" valueType="num">
                                      <p:cBhvr additive="base">
                                        <p:cTn id="7" dur="500" fill="hold"/>
                                        <p:tgtEl>
                                          <p:spTgt spid="250884"/>
                                        </p:tgtEl>
                                        <p:attrNameLst>
                                          <p:attrName>ppt_x</p:attrName>
                                        </p:attrNameLst>
                                      </p:cBhvr>
                                      <p:tavLst>
                                        <p:tav tm="0">
                                          <p:val>
                                            <p:strVal val="#ppt_x"/>
                                          </p:val>
                                        </p:tav>
                                        <p:tav tm="100000">
                                          <p:val>
                                            <p:strVal val="#ppt_x"/>
                                          </p:val>
                                        </p:tav>
                                      </p:tavLst>
                                    </p:anim>
                                    <p:anim calcmode="lin" valueType="num">
                                      <p:cBhvr additive="base">
                                        <p:cTn id="8" dur="500" fill="hold"/>
                                        <p:tgtEl>
                                          <p:spTgt spid="2508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0" name="WordArt 4"/>
          <p:cNvSpPr>
            <a:spLocks noChangeArrowheads="1" noChangeShapeType="1" noTextEdit="1"/>
          </p:cNvSpPr>
          <p:nvPr/>
        </p:nvSpPr>
        <p:spPr bwMode="auto">
          <a:xfrm>
            <a:off x="539750" y="241300"/>
            <a:ext cx="8243888" cy="647700"/>
          </a:xfrm>
          <a:prstGeom prst="rect">
            <a:avLst/>
          </a:prstGeom>
          <a:no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chemeClr val="accent1"/>
                </a:solidFill>
                <a:latin typeface="Arial Black"/>
              </a:rPr>
              <a:t> </a:t>
            </a:r>
            <a:r>
              <a:rPr lang="pt-PT" sz="3200" kern="10" dirty="0" smtClean="0">
                <a:ln w="9525">
                  <a:solidFill>
                    <a:schemeClr val="tx1"/>
                  </a:solidFill>
                  <a:round/>
                  <a:headEnd/>
                  <a:tailEnd/>
                </a:ln>
                <a:solidFill>
                  <a:srgbClr val="7030A0"/>
                </a:solidFill>
                <a:latin typeface="Arial Black"/>
              </a:rPr>
              <a:t>TÉCNICO DE GESTÃO E PROGRAMAÇÃO DE SISTEMAS INFORMÁTICOS  </a:t>
            </a:r>
            <a:endParaRPr lang="pt-PT" sz="3200" kern="10" dirty="0">
              <a:ln w="9525">
                <a:solidFill>
                  <a:schemeClr val="tx1"/>
                </a:solidFill>
                <a:round/>
                <a:headEnd/>
                <a:tailEnd/>
              </a:ln>
              <a:solidFill>
                <a:srgbClr val="7030A0"/>
              </a:solidFill>
              <a:latin typeface="Arial Black"/>
            </a:endParaRPr>
          </a:p>
        </p:txBody>
      </p:sp>
      <p:sp>
        <p:nvSpPr>
          <p:cNvPr id="2457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90878" name="Group 62"/>
          <p:cNvGraphicFramePr>
            <a:graphicFrameLocks noGrp="1"/>
          </p:cNvGraphicFramePr>
          <p:nvPr>
            <p:extLst>
              <p:ext uri="{D42A27DB-BD31-4B8C-83A1-F6EECF244321}">
                <p14:modId xmlns:p14="http://schemas.microsoft.com/office/powerpoint/2010/main" val="1401347745"/>
              </p:ext>
            </p:extLst>
          </p:nvPr>
        </p:nvGraphicFramePr>
        <p:xfrm>
          <a:off x="827088" y="1041400"/>
          <a:ext cx="4824412" cy="5645120"/>
        </p:xfrm>
        <a:graphic>
          <a:graphicData uri="http://schemas.openxmlformats.org/drawingml/2006/table">
            <a:tbl>
              <a:tblPr/>
              <a:tblGrid>
                <a:gridCol w="1252278"/>
                <a:gridCol w="2004334"/>
                <a:gridCol w="488300"/>
                <a:gridCol w="1079500"/>
              </a:tblGrid>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 </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28" marR="91428"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9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6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4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 </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Química </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Técnica</a:t>
                      </a: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Operativos</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Arquitetura de Computadores</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Redes de Comunicação</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Programação e Sistemas de Informação</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Empresarial/Institucional</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21" name="Text Box 55"/>
          <p:cNvSpPr txBox="1">
            <a:spLocks noChangeArrowheads="1"/>
          </p:cNvSpPr>
          <p:nvPr/>
        </p:nvSpPr>
        <p:spPr bwMode="auto">
          <a:xfrm>
            <a:off x="5508104" y="1965325"/>
            <a:ext cx="3275535"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endParaRPr lang="pt-PT" altLang="pt-PT" sz="1200" dirty="0">
              <a:solidFill>
                <a:schemeClr val="bg2"/>
              </a:solidFill>
              <a:latin typeface="Comic Sans MS" pitchFamily="66" charset="0"/>
            </a:endParaRPr>
          </a:p>
          <a:p>
            <a:pPr algn="just">
              <a:spcBef>
                <a:spcPct val="50000"/>
              </a:spcBef>
            </a:pPr>
            <a:r>
              <a:rPr lang="pt-PT" altLang="pt-PT" sz="1200" dirty="0">
                <a:latin typeface="Comic Sans MS" pitchFamily="66" charset="0"/>
              </a:rPr>
              <a:t>	</a:t>
            </a: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Programador de Informática </a:t>
            </a:r>
            <a:r>
              <a:rPr lang="pt-PT" altLang="pt-PT" sz="1400" dirty="0">
                <a:solidFill>
                  <a:schemeClr val="tx2"/>
                </a:solidFill>
                <a:latin typeface="Calibri" panose="020F0502020204030204" pitchFamily="34" charset="0"/>
              </a:rPr>
              <a:t>é o profissional qualificado apto a </a:t>
            </a:r>
            <a:r>
              <a:rPr lang="pt-PT" altLang="pt-PT" sz="1400" dirty="0" smtClean="0">
                <a:solidFill>
                  <a:schemeClr val="tx2"/>
                </a:solidFill>
                <a:latin typeface="Calibri" panose="020F0502020204030204" pitchFamily="34" charset="0"/>
              </a:rPr>
              <a:t>realizar atividades de conceção, especificação, projeto, implementação, avaliação, suporte e manutenção de sistemas e de tecnologias de processamento e transmissão de dados e informações.</a:t>
            </a:r>
            <a:endParaRPr lang="pt-PT" altLang="pt-PT" sz="1400" dirty="0">
              <a:solidFill>
                <a:schemeClr val="tx2"/>
              </a:solidFill>
              <a:latin typeface="Calibri" panose="020F0502020204030204" pitchFamily="34" charset="0"/>
            </a:endParaRPr>
          </a:p>
          <a:p>
            <a:pPr algn="just">
              <a:spcBef>
                <a:spcPct val="50000"/>
              </a:spcBef>
            </a:pPr>
            <a:endParaRPr lang="pt-PT" altLang="pt-PT" sz="1200" dirty="0">
              <a:solidFill>
                <a:schemeClr val="tx2"/>
              </a:solidFill>
              <a:latin typeface="Comic Sans MS" pitchFamily="66" charset="0"/>
            </a:endParaRPr>
          </a:p>
          <a:p>
            <a:pPr algn="just">
              <a:spcBef>
                <a:spcPct val="50000"/>
              </a:spcBef>
            </a:pPr>
            <a:endParaRPr lang="pt-PT" altLang="pt-PT" sz="1200" dirty="0">
              <a:latin typeface="Comic Sans MS" pitchFamily="66" charset="0"/>
            </a:endParaRPr>
          </a:p>
          <a:p>
            <a:pPr algn="ctr">
              <a:spcBef>
                <a:spcPct val="50000"/>
              </a:spcBef>
            </a:pPr>
            <a:r>
              <a:rPr lang="pt-PT" altLang="pt-PT" sz="1400" b="1" dirty="0">
                <a:solidFill>
                  <a:srgbClr val="0000FF"/>
                </a:solidFill>
                <a:latin typeface="Comic Sans MS" pitchFamily="66" charset="0"/>
              </a:rPr>
              <a:t>	</a:t>
            </a:r>
            <a:r>
              <a:rPr lang="pt-PT" altLang="pt-PT" sz="1400" b="1" dirty="0">
                <a:solidFill>
                  <a:schemeClr val="tx2"/>
                </a:solidFill>
                <a:latin typeface="Comic Sans MS" pitchFamily="66" charset="0"/>
              </a:rPr>
              <a:t>Escola Secundária </a:t>
            </a:r>
            <a:r>
              <a:rPr lang="pt-PT" altLang="pt-PT" sz="1400" b="1" dirty="0" smtClean="0">
                <a:solidFill>
                  <a:schemeClr val="tx2"/>
                </a:solidFill>
                <a:latin typeface="Comic Sans MS" pitchFamily="66" charset="0"/>
              </a:rPr>
              <a:t>Henriques Nogueira</a:t>
            </a:r>
          </a:p>
          <a:p>
            <a:pPr algn="ctr">
              <a:spcBef>
                <a:spcPct val="50000"/>
              </a:spcBef>
            </a:pPr>
            <a:r>
              <a:rPr lang="pt-PT" altLang="pt-PT" sz="1400" b="1" dirty="0" smtClean="0">
                <a:solidFill>
                  <a:schemeClr val="tx2"/>
                </a:solidFill>
                <a:latin typeface="Comic Sans MS" pitchFamily="66" charset="0"/>
              </a:rPr>
              <a:t>       </a:t>
            </a:r>
          </a:p>
          <a:p>
            <a:pPr algn="ctr">
              <a:spcBef>
                <a:spcPct val="50000"/>
              </a:spcBef>
            </a:pPr>
            <a:r>
              <a:rPr lang="pt-PT" altLang="pt-PT" sz="1400" b="1" dirty="0">
                <a:solidFill>
                  <a:schemeClr val="tx2"/>
                </a:solidFill>
                <a:latin typeface="Comic Sans MS" pitchFamily="66" charset="0"/>
              </a:rPr>
              <a:t> </a:t>
            </a:r>
            <a:r>
              <a:rPr lang="pt-PT" altLang="pt-PT" sz="1400" b="1" dirty="0" smtClean="0">
                <a:solidFill>
                  <a:schemeClr val="tx2"/>
                </a:solidFill>
                <a:latin typeface="Comic Sans MS" pitchFamily="66" charset="0"/>
              </a:rPr>
              <a:t>     </a:t>
            </a:r>
            <a:r>
              <a:rPr lang="pt-PT" altLang="pt-PT" sz="1400" b="1" dirty="0" err="1" smtClean="0">
                <a:solidFill>
                  <a:schemeClr val="tx2"/>
                </a:solidFill>
                <a:latin typeface="Comic Sans MS" pitchFamily="66" charset="0"/>
              </a:rPr>
              <a:t>Esco</a:t>
            </a:r>
            <a:endParaRPr lang="pt-PT" altLang="pt-PT" sz="1400" b="1" dirty="0" smtClean="0">
              <a:solidFill>
                <a:schemeClr val="tx2"/>
              </a:solidFill>
              <a:latin typeface="Comic Sans MS" pitchFamily="66" charset="0"/>
            </a:endParaRPr>
          </a:p>
          <a:p>
            <a:pPr algn="just">
              <a:spcBef>
                <a:spcPct val="50000"/>
              </a:spcBef>
            </a:pPr>
            <a:endParaRPr lang="pt-PT" altLang="pt-PT" sz="1400" b="1" dirty="0">
              <a:solidFill>
                <a:srgbClr val="0000FF"/>
              </a:solidFill>
              <a:latin typeface="Comic Sans MS" pitchFamily="66" charset="0"/>
            </a:endParaRPr>
          </a:p>
          <a:p>
            <a:pPr algn="just">
              <a:spcBef>
                <a:spcPct val="50000"/>
              </a:spcBef>
            </a:pPr>
            <a:endParaRPr lang="pt-PT" altLang="pt-PT" sz="1400" dirty="0">
              <a:latin typeface="Comic Sans MS" pitchFamily="66" charset="0"/>
            </a:endParaRPr>
          </a:p>
          <a:p>
            <a:pPr algn="just">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29689529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0820"/>
                                        </p:tgtEl>
                                        <p:attrNameLst>
                                          <p:attrName>style.visibility</p:attrName>
                                        </p:attrNameLst>
                                      </p:cBhvr>
                                      <p:to>
                                        <p:strVal val="visible"/>
                                      </p:to>
                                    </p:set>
                                    <p:anim calcmode="lin" valueType="num">
                                      <p:cBhvr additive="base">
                                        <p:cTn id="7" dur="500" fill="hold"/>
                                        <p:tgtEl>
                                          <p:spTgt spid="290820"/>
                                        </p:tgtEl>
                                        <p:attrNameLst>
                                          <p:attrName>ppt_x</p:attrName>
                                        </p:attrNameLst>
                                      </p:cBhvr>
                                      <p:tavLst>
                                        <p:tav tm="0">
                                          <p:val>
                                            <p:strVal val="#ppt_x"/>
                                          </p:val>
                                        </p:tav>
                                        <p:tav tm="100000">
                                          <p:val>
                                            <p:strVal val="#ppt_x"/>
                                          </p:val>
                                        </p:tav>
                                      </p:tavLst>
                                    </p:anim>
                                    <p:anim calcmode="lin" valueType="num">
                                      <p:cBhvr additive="base">
                                        <p:cTn id="8" dur="500" fill="hold"/>
                                        <p:tgtEl>
                                          <p:spTgt spid="2908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WordArt 4"/>
          <p:cNvSpPr>
            <a:spLocks noChangeArrowheads="1" noChangeShapeType="1" noTextEdit="1"/>
          </p:cNvSpPr>
          <p:nvPr/>
        </p:nvSpPr>
        <p:spPr bwMode="auto">
          <a:xfrm>
            <a:off x="785813" y="333375"/>
            <a:ext cx="8107362" cy="503238"/>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COMERCIAL</a:t>
            </a:r>
          </a:p>
        </p:txBody>
      </p:sp>
      <p:sp>
        <p:nvSpPr>
          <p:cNvPr id="3174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8596" name="Group 68"/>
          <p:cNvGraphicFramePr>
            <a:graphicFrameLocks noGrp="1"/>
          </p:cNvGraphicFramePr>
          <p:nvPr>
            <p:extLst>
              <p:ext uri="{D42A27DB-BD31-4B8C-83A1-F6EECF244321}">
                <p14:modId xmlns:p14="http://schemas.microsoft.com/office/powerpoint/2010/main" val="169210717"/>
              </p:ext>
            </p:extLst>
          </p:nvPr>
        </p:nvGraphicFramePr>
        <p:xfrm>
          <a:off x="827088" y="969963"/>
          <a:ext cx="4625976" cy="5256208"/>
        </p:xfrm>
        <a:graphic>
          <a:graphicData uri="http://schemas.openxmlformats.org/drawingml/2006/table">
            <a:tbl>
              <a:tblPr/>
              <a:tblGrid>
                <a:gridCol w="1224632"/>
                <a:gridCol w="1944216"/>
                <a:gridCol w="521295"/>
                <a:gridCol w="935833"/>
              </a:tblGrid>
              <a:tr h="518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III</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Comercializar e Vender</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Organizar e Gerir a Empresa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Comunicar no ponto de venda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 Comunicar em Espanhol ou Francês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89" name="Text Box 58"/>
          <p:cNvSpPr txBox="1">
            <a:spLocks noChangeArrowheads="1"/>
          </p:cNvSpPr>
          <p:nvPr/>
        </p:nvSpPr>
        <p:spPr bwMode="auto">
          <a:xfrm>
            <a:off x="5453063" y="2695575"/>
            <a:ext cx="344011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n-lt"/>
              </a:rPr>
              <a:t>O </a:t>
            </a:r>
            <a:r>
              <a:rPr lang="pt-PT" altLang="pt-PT" sz="1400" b="1" dirty="0">
                <a:solidFill>
                  <a:schemeClr val="tx2"/>
                </a:solidFill>
                <a:latin typeface="+mn-lt"/>
              </a:rPr>
              <a:t>Técnico Comercial </a:t>
            </a:r>
            <a:r>
              <a:rPr lang="pt-PT" altLang="pt-PT" sz="1400" dirty="0">
                <a:solidFill>
                  <a:schemeClr val="tx2"/>
                </a:solidFill>
                <a:latin typeface="+mn-lt"/>
              </a:rPr>
              <a:t>é o profissional qualificado apto a organizar e planear a venda de produtos e/ou serviços em estabelecimentos comerciais, garantindo a satisfação dos clientes, tendo como </a:t>
            </a:r>
            <a:r>
              <a:rPr lang="pt-PT" altLang="pt-PT" sz="1400" dirty="0" smtClean="0">
                <a:solidFill>
                  <a:schemeClr val="tx2"/>
                </a:solidFill>
                <a:latin typeface="+mn-lt"/>
              </a:rPr>
              <a:t>objetivo </a:t>
            </a:r>
            <a:r>
              <a:rPr lang="pt-PT" altLang="pt-PT" sz="1400" dirty="0">
                <a:solidFill>
                  <a:schemeClr val="tx2"/>
                </a:solidFill>
                <a:latin typeface="+mn-lt"/>
              </a:rPr>
              <a:t>a sua fidelização.</a:t>
            </a:r>
          </a:p>
          <a:p>
            <a:pPr>
              <a:spcBef>
                <a:spcPct val="50000"/>
              </a:spcBef>
            </a:pPr>
            <a:endParaRPr lang="pt-PT" altLang="pt-PT" sz="1200" dirty="0">
              <a:latin typeface="Comic Sans MS" pitchFamily="66" charset="0"/>
            </a:endParaRPr>
          </a:p>
          <a:p>
            <a:pPr>
              <a:spcBef>
                <a:spcPct val="50000"/>
              </a:spcBef>
            </a:pPr>
            <a:r>
              <a:rPr lang="pt-PT" altLang="pt-PT" sz="1200" b="1" dirty="0">
                <a:solidFill>
                  <a:srgbClr val="0000FF"/>
                </a:solidFill>
                <a:latin typeface="Comic Sans MS" pitchFamily="66" charset="0"/>
              </a:rPr>
              <a:t>   </a:t>
            </a:r>
          </a:p>
          <a:p>
            <a:pPr algn="ctr">
              <a:spcBef>
                <a:spcPct val="50000"/>
              </a:spcBef>
            </a:pPr>
            <a:r>
              <a:rPr lang="pt-PT" altLang="pt-PT" sz="1200" b="1" dirty="0">
                <a:solidFill>
                  <a:schemeClr val="tx2"/>
                </a:solidFill>
                <a:latin typeface="Comic Sans MS" pitchFamily="66" charset="0"/>
              </a:rPr>
              <a:t>Escola Secundária Henriques Nogueira</a:t>
            </a:r>
          </a:p>
          <a:p>
            <a:pPr>
              <a:spcBef>
                <a:spcPct val="50000"/>
              </a:spcBef>
            </a:pPr>
            <a:endParaRPr lang="pt-PT" altLang="pt-PT" sz="1200" dirty="0">
              <a:latin typeface="Comic Sans MS" pitchFamily="66" charset="0"/>
            </a:endParaRPr>
          </a:p>
        </p:txBody>
      </p:sp>
      <p:sp>
        <p:nvSpPr>
          <p:cNvPr id="31790"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330609968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8532"/>
                                        </p:tgtEl>
                                        <p:attrNameLst>
                                          <p:attrName>style.visibility</p:attrName>
                                        </p:attrNameLst>
                                      </p:cBhvr>
                                      <p:to>
                                        <p:strVal val="visible"/>
                                      </p:to>
                                    </p:set>
                                    <p:anim calcmode="lin" valueType="num">
                                      <p:cBhvr additive="base">
                                        <p:cTn id="7" dur="500" fill="hold"/>
                                        <p:tgtEl>
                                          <p:spTgt spid="278532"/>
                                        </p:tgtEl>
                                        <p:attrNameLst>
                                          <p:attrName>ppt_x</p:attrName>
                                        </p:attrNameLst>
                                      </p:cBhvr>
                                      <p:tavLst>
                                        <p:tav tm="0">
                                          <p:val>
                                            <p:strVal val="#ppt_x"/>
                                          </p:val>
                                        </p:tav>
                                        <p:tav tm="100000">
                                          <p:val>
                                            <p:strVal val="#ppt_x"/>
                                          </p:val>
                                        </p:tav>
                                      </p:tavLst>
                                    </p:anim>
                                    <p:anim calcmode="lin" valueType="num">
                                      <p:cBhvr additive="base">
                                        <p:cTn id="8" dur="500" fill="hold"/>
                                        <p:tgtEl>
                                          <p:spTgt spid="2785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0" name="WordArt 4"/>
          <p:cNvSpPr>
            <a:spLocks noChangeArrowheads="1" noChangeShapeType="1" noTextEdit="1"/>
          </p:cNvSpPr>
          <p:nvPr/>
        </p:nvSpPr>
        <p:spPr bwMode="auto">
          <a:xfrm>
            <a:off x="684213" y="188640"/>
            <a:ext cx="8102600" cy="72072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rgbClr val="7030A0"/>
                </a:solidFill>
                <a:latin typeface="Arial Black"/>
              </a:rPr>
              <a:t>TÉCNICO AUXILIAR DE SAÚDE</a:t>
            </a:r>
          </a:p>
        </p:txBody>
      </p:sp>
      <p:sp>
        <p:nvSpPr>
          <p:cNvPr id="28675"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0418" name="Group 82"/>
          <p:cNvGraphicFramePr>
            <a:graphicFrameLocks noGrp="1"/>
          </p:cNvGraphicFramePr>
          <p:nvPr>
            <p:extLst>
              <p:ext uri="{D42A27DB-BD31-4B8C-83A1-F6EECF244321}">
                <p14:modId xmlns:p14="http://schemas.microsoft.com/office/powerpoint/2010/main" val="511400862"/>
              </p:ext>
            </p:extLst>
          </p:nvPr>
        </p:nvGraphicFramePr>
        <p:xfrm>
          <a:off x="395288" y="1009650"/>
          <a:ext cx="4824412" cy="5660076"/>
        </p:xfrm>
        <a:graphic>
          <a:graphicData uri="http://schemas.openxmlformats.org/drawingml/2006/table">
            <a:tbl>
              <a:tblPr/>
              <a:tblGrid>
                <a:gridCol w="1224384"/>
                <a:gridCol w="2304256"/>
                <a:gridCol w="413653"/>
                <a:gridCol w="882119"/>
              </a:tblGrid>
              <a:tr h="518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T="45712" marB="4571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ou II ou III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87">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endParaRPr kumimoji="0" lang="pt-PT" sz="1000" b="0"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52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e Química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Técnica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Saúde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 e Organização dos Serviços e Cuidados de Saúde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Comunicação e Relações Interpessoais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Higiene, Segurança e Cuidados Gerais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19" name="Text Box 55"/>
          <p:cNvSpPr txBox="1">
            <a:spLocks noChangeArrowheads="1"/>
          </p:cNvSpPr>
          <p:nvPr/>
        </p:nvSpPr>
        <p:spPr bwMode="auto">
          <a:xfrm>
            <a:off x="5219700" y="1903413"/>
            <a:ext cx="3567113"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j-lt"/>
              </a:rPr>
              <a:t>O </a:t>
            </a:r>
            <a:r>
              <a:rPr lang="pt-PT" altLang="pt-PT" sz="1400" b="1" dirty="0">
                <a:solidFill>
                  <a:schemeClr val="tx2"/>
                </a:solidFill>
                <a:latin typeface="+mj-lt"/>
              </a:rPr>
              <a:t>Técnico Auxiliar de Saúde </a:t>
            </a:r>
            <a:r>
              <a:rPr lang="pt-PT" altLang="pt-PT" sz="1400" dirty="0">
                <a:solidFill>
                  <a:schemeClr val="tx2"/>
                </a:solidFill>
                <a:latin typeface="+mj-lt"/>
              </a:rPr>
              <a:t>é o profissional   qualificado que, sob  orientação de profissionais de saúde com formação superior, auxilia na prestação de cuidados de saúde aos utentes, na recolha e transporte de amostras biológicas, na limpeza e higienização e transporte de roupas, materiais e equipamentos, na limpeza e higienização dos espaços e no apoio logístico e administrativo das diferentes unidades e serviços de saúde.</a:t>
            </a: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a:solidFill>
                  <a:schemeClr val="tx2"/>
                </a:solidFill>
                <a:latin typeface="Comic Sans MS" pitchFamily="66" charset="0"/>
              </a:rPr>
              <a:t>Escola Secundária Henriques Nogueira</a:t>
            </a:r>
          </a:p>
          <a:p>
            <a:pPr algn="ctr">
              <a:spcBef>
                <a:spcPct val="50000"/>
              </a:spcBef>
            </a:pPr>
            <a:r>
              <a:rPr lang="pt-PT" altLang="pt-PT" sz="1400" b="1" dirty="0">
                <a:solidFill>
                  <a:schemeClr val="tx2"/>
                </a:solidFill>
                <a:latin typeface="Comic Sans MS" pitchFamily="66" charset="0"/>
              </a:rPr>
              <a:t>SEMINFOR – </a:t>
            </a:r>
            <a:r>
              <a:rPr lang="pt-PT" altLang="pt-PT" sz="1400" b="1" dirty="0" err="1" smtClean="0">
                <a:solidFill>
                  <a:schemeClr val="tx2"/>
                </a:solidFill>
                <a:latin typeface="Comic Sans MS" pitchFamily="66" charset="0"/>
              </a:rPr>
              <a:t>Penafirme</a:t>
            </a:r>
            <a:endParaRPr lang="pt-PT" altLang="pt-PT" sz="1400" b="1" dirty="0" smtClean="0">
              <a:solidFill>
                <a:schemeClr val="tx2"/>
              </a:solidFill>
              <a:latin typeface="Comic Sans MS" pitchFamily="66" charset="0"/>
            </a:endParaRPr>
          </a:p>
          <a:p>
            <a:pPr algn="ctr">
              <a:spcBef>
                <a:spcPct val="50000"/>
              </a:spcBef>
            </a:pPr>
            <a:endParaRPr lang="pt-PT" altLang="pt-PT" sz="1400" b="1" dirty="0">
              <a:solidFill>
                <a:schemeClr val="tx2"/>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317587146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0340"/>
                                        </p:tgtEl>
                                        <p:attrNameLst>
                                          <p:attrName>style.visibility</p:attrName>
                                        </p:attrNameLst>
                                      </p:cBhvr>
                                      <p:to>
                                        <p:strVal val="visible"/>
                                      </p:to>
                                    </p:set>
                                    <p:anim calcmode="lin" valueType="num">
                                      <p:cBhvr additive="base">
                                        <p:cTn id="7" dur="500" fill="hold"/>
                                        <p:tgtEl>
                                          <p:spTgt spid="270340"/>
                                        </p:tgtEl>
                                        <p:attrNameLst>
                                          <p:attrName>ppt_x</p:attrName>
                                        </p:attrNameLst>
                                      </p:cBhvr>
                                      <p:tavLst>
                                        <p:tav tm="0">
                                          <p:val>
                                            <p:strVal val="#ppt_x"/>
                                          </p:val>
                                        </p:tav>
                                        <p:tav tm="100000">
                                          <p:val>
                                            <p:strVal val="#ppt_x"/>
                                          </p:val>
                                        </p:tav>
                                      </p:tavLst>
                                    </p:anim>
                                    <p:anim calcmode="lin" valueType="num">
                                      <p:cBhvr additive="base">
                                        <p:cTn id="8" dur="500" fill="hold"/>
                                        <p:tgtEl>
                                          <p:spTgt spid="2703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395536" y="71439"/>
            <a:ext cx="8497639" cy="549250"/>
          </a:xfrm>
          <a:prstGeom prst="rect">
            <a:avLst/>
          </a:prstGeom>
          <a:noFill/>
        </p:spPr>
        <p:txBody>
          <a:bodyPr wrap="none" fromWordArt="1">
            <a:prstTxWarp prst="textPlain">
              <a:avLst>
                <a:gd name="adj" fmla="val 50023"/>
              </a:avLst>
            </a:prstTxWarp>
          </a:bodyPr>
          <a:lstStyle/>
          <a:p>
            <a:pPr algn="ctr"/>
            <a:r>
              <a:rPr lang="pt-PT" sz="3200" kern="10" dirty="0" smtClean="0">
                <a:ln w="9525">
                  <a:solidFill>
                    <a:srgbClr val="000000"/>
                  </a:solidFill>
                  <a:round/>
                  <a:headEnd/>
                  <a:tailEnd/>
                </a:ln>
                <a:solidFill>
                  <a:srgbClr val="7030A0"/>
                </a:solidFill>
                <a:latin typeface="Arial Black"/>
              </a:rPr>
              <a:t>TÉCNICO AUXILIAR DE FARMACIA</a:t>
            </a:r>
            <a:endParaRPr lang="pt-PT" sz="3200" kern="10" dirty="0">
              <a:ln w="9525">
                <a:solidFill>
                  <a:srgbClr val="000000"/>
                </a:solidFill>
                <a:round/>
                <a:headEnd/>
                <a:tailEnd/>
              </a:ln>
              <a:solidFill>
                <a:srgbClr val="7030A0"/>
              </a:solidFill>
              <a:latin typeface="Arial Black"/>
            </a:endParaRPr>
          </a:p>
        </p:txBody>
      </p:sp>
      <p:sp>
        <p:nvSpPr>
          <p:cNvPr id="4710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1486202753"/>
              </p:ext>
            </p:extLst>
          </p:nvPr>
        </p:nvGraphicFramePr>
        <p:xfrm>
          <a:off x="827088" y="775573"/>
          <a:ext cx="4753024" cy="5654855"/>
        </p:xfrm>
        <a:graphic>
          <a:graphicData uri="http://schemas.openxmlformats.org/drawingml/2006/table">
            <a:tbl>
              <a:tblPr/>
              <a:tblGrid>
                <a:gridCol w="1152624"/>
                <a:gridCol w="2304256"/>
                <a:gridCol w="432048"/>
                <a:gridCol w="864096"/>
              </a:tblGrid>
              <a:tr h="5182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Componente Formação</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5" marB="45725"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6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Sócio Cultural</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65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6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33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6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7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Científica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9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Biologia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9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e Química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0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Tecnológica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pt-PT" sz="1200" dirty="0" smtClean="0">
                          <a:solidFill>
                            <a:schemeClr val="tx2"/>
                          </a:solidFill>
                        </a:rPr>
                        <a:t>Saúde</a:t>
                      </a:r>
                      <a:endParaRPr lang="pt-PT" sz="1200" dirty="0">
                        <a:solidFill>
                          <a:schemeClr val="tx2"/>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sz="1200" dirty="0">
                        <a:solidFill>
                          <a:srgbClr val="000099"/>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012">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Técnicas  de farmácia </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97">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Gestão em farmácia</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5">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Marketing e Comunicação </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8379">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Formação em Contexto de Trabalho</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51" name="Text Box 55"/>
          <p:cNvSpPr txBox="1">
            <a:spLocks noChangeArrowheads="1"/>
          </p:cNvSpPr>
          <p:nvPr/>
        </p:nvSpPr>
        <p:spPr bwMode="auto">
          <a:xfrm>
            <a:off x="5868143" y="1987551"/>
            <a:ext cx="3025031" cy="36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endParaRPr lang="pt-PT" altLang="pt-PT" sz="1200" dirty="0">
              <a:latin typeface="Comic Sans MS" pitchFamily="66" charset="0"/>
            </a:endParaRPr>
          </a:p>
          <a:p>
            <a:pPr algn="just">
              <a:spcBef>
                <a:spcPct val="50000"/>
              </a:spcBef>
            </a:pPr>
            <a:r>
              <a:rPr lang="pt-PT" altLang="pt-PT" sz="1400" dirty="0">
                <a:solidFill>
                  <a:schemeClr val="tx2"/>
                </a:solidFill>
                <a:latin typeface="Calibri Light" panose="020F0302020204030204" pitchFamily="34" charset="0"/>
              </a:rPr>
              <a:t>O </a:t>
            </a:r>
            <a:r>
              <a:rPr lang="pt-PT" altLang="pt-PT" sz="1400" b="1" dirty="0">
                <a:solidFill>
                  <a:schemeClr val="tx2"/>
                </a:solidFill>
                <a:latin typeface="Calibri Light" panose="020F0302020204030204" pitchFamily="34" charset="0"/>
              </a:rPr>
              <a:t>Técnico </a:t>
            </a:r>
            <a:r>
              <a:rPr lang="pt-PT" altLang="pt-PT" sz="1400" b="1" dirty="0" smtClean="0">
                <a:solidFill>
                  <a:schemeClr val="tx2"/>
                </a:solidFill>
                <a:latin typeface="Calibri Light" panose="020F0302020204030204" pitchFamily="34" charset="0"/>
              </a:rPr>
              <a:t>Auxiliar de Farmácia</a:t>
            </a:r>
            <a:r>
              <a:rPr lang="pt-PT" altLang="pt-PT" sz="1400" dirty="0" smtClean="0">
                <a:solidFill>
                  <a:schemeClr val="tx2"/>
                </a:solidFill>
                <a:latin typeface="Calibri Light" panose="020F0302020204030204" pitchFamily="34" charset="0"/>
              </a:rPr>
              <a:t>  assegura </a:t>
            </a:r>
            <a:r>
              <a:rPr lang="pt-PT" altLang="pt-PT" sz="1400" dirty="0">
                <a:solidFill>
                  <a:schemeClr val="tx2"/>
                </a:solidFill>
                <a:latin typeface="Calibri Light" panose="020F0302020204030204" pitchFamily="34" charset="0"/>
              </a:rPr>
              <a:t>a execução de todos os atos inerentes ao exercício de funções de coadjuvação na área farmacêutica, sob o controlo e supervisão do diretor técnico da farmácia, em conformidade com a regulamentação aplicável e as normas de segurança e saúde no trabalho e de qualidade</a:t>
            </a:r>
            <a:r>
              <a:rPr lang="pt-PT" altLang="pt-PT" sz="1400" dirty="0" smtClean="0">
                <a:solidFill>
                  <a:schemeClr val="tx2"/>
                </a:solidFill>
                <a:latin typeface="Calibri Light" panose="020F0302020204030204" pitchFamily="34" charset="0"/>
              </a:rPr>
              <a:t>.</a:t>
            </a:r>
          </a:p>
          <a:p>
            <a:pPr algn="just">
              <a:spcBef>
                <a:spcPct val="50000"/>
              </a:spcBef>
            </a:pPr>
            <a:r>
              <a:rPr lang="pt-PT" altLang="pt-PT" sz="1400" dirty="0">
                <a:solidFill>
                  <a:schemeClr val="tx2"/>
                </a:solidFill>
                <a:latin typeface="Calibri Light" panose="020F0302020204030204" pitchFamily="34" charset="0"/>
              </a:rPr>
              <a:t>O Técnico Auxiliar de Farmácia poderá, entre outras, desempenhar funções </a:t>
            </a:r>
            <a:r>
              <a:rPr lang="pt-PT" altLang="pt-PT" sz="1400" dirty="0" smtClean="0">
                <a:solidFill>
                  <a:schemeClr val="tx2"/>
                </a:solidFill>
                <a:latin typeface="Calibri Light" panose="020F0302020204030204" pitchFamily="34" charset="0"/>
              </a:rPr>
              <a:t>em: Farmácias, </a:t>
            </a:r>
            <a:r>
              <a:rPr lang="pt-PT" altLang="pt-PT" sz="1400" dirty="0" err="1" smtClean="0">
                <a:solidFill>
                  <a:schemeClr val="tx2"/>
                </a:solidFill>
                <a:latin typeface="Calibri Light" panose="020F0302020204030204" pitchFamily="34" charset="0"/>
              </a:rPr>
              <a:t>Parafarmácias</a:t>
            </a:r>
            <a:r>
              <a:rPr lang="pt-PT" altLang="pt-PT" sz="1400" dirty="0" smtClean="0">
                <a:solidFill>
                  <a:schemeClr val="tx2"/>
                </a:solidFill>
                <a:latin typeface="Calibri Light" panose="020F0302020204030204" pitchFamily="34" charset="0"/>
              </a:rPr>
              <a:t>, Ervanárias, Espaços </a:t>
            </a:r>
            <a:r>
              <a:rPr lang="pt-PT" altLang="pt-PT" sz="1400" dirty="0">
                <a:solidFill>
                  <a:schemeClr val="tx2"/>
                </a:solidFill>
                <a:latin typeface="Calibri Light" panose="020F0302020204030204" pitchFamily="34" charset="0"/>
              </a:rPr>
              <a:t>de saúde.</a:t>
            </a:r>
          </a:p>
          <a:p>
            <a:pPr algn="just">
              <a:spcBef>
                <a:spcPct val="50000"/>
              </a:spcBef>
            </a:pPr>
            <a:r>
              <a:rPr lang="pt-PT" altLang="pt-PT" sz="1400" b="1" dirty="0">
                <a:solidFill>
                  <a:schemeClr val="tx2"/>
                </a:solidFill>
                <a:latin typeface="Comic Sans MS" pitchFamily="66" charset="0"/>
              </a:rPr>
              <a:t>Escola </a:t>
            </a:r>
            <a:r>
              <a:rPr lang="pt-PT" altLang="pt-PT" sz="1400" b="1" dirty="0" smtClean="0">
                <a:solidFill>
                  <a:schemeClr val="tx2"/>
                </a:solidFill>
                <a:latin typeface="Comic Sans MS" pitchFamily="66" charset="0"/>
              </a:rPr>
              <a:t>Profissional </a:t>
            </a:r>
            <a:r>
              <a:rPr lang="pt-PT" altLang="pt-PT" sz="1400" b="1" dirty="0">
                <a:solidFill>
                  <a:schemeClr val="tx2"/>
                </a:solidFill>
                <a:latin typeface="Comic Sans MS" pitchFamily="66" charset="0"/>
              </a:rPr>
              <a:t>– </a:t>
            </a:r>
            <a:r>
              <a:rPr lang="pt-PT" altLang="pt-PT" sz="1400" b="1" dirty="0" err="1">
                <a:solidFill>
                  <a:schemeClr val="tx2"/>
                </a:solidFill>
                <a:latin typeface="Comic Sans MS" pitchFamily="66" charset="0"/>
              </a:rPr>
              <a:t>Penafirme</a:t>
            </a:r>
            <a:endParaRPr lang="pt-PT" altLang="pt-PT" sz="1400" b="1" dirty="0">
              <a:solidFill>
                <a:schemeClr val="tx2"/>
              </a:solidFill>
              <a:latin typeface="Comic Sans MS" pitchFamily="66" charset="0"/>
            </a:endParaRPr>
          </a:p>
        </p:txBody>
      </p:sp>
      <p:sp>
        <p:nvSpPr>
          <p:cNvPr id="47152"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spTree>
    <p:extLst>
      <p:ext uri="{BB962C8B-B14F-4D97-AF65-F5344CB8AC3E}">
        <p14:creationId xmlns:p14="http://schemas.microsoft.com/office/powerpoint/2010/main" val="217287079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WordArt 4"/>
          <p:cNvSpPr>
            <a:spLocks noChangeArrowheads="1" noChangeShapeType="1" noTextEdit="1"/>
          </p:cNvSpPr>
          <p:nvPr/>
        </p:nvSpPr>
        <p:spPr bwMode="auto">
          <a:xfrm>
            <a:off x="107950" y="0"/>
            <a:ext cx="8964613" cy="981075"/>
          </a:xfrm>
          <a:prstGeom prst="rect">
            <a:avLst/>
          </a:prstGeom>
        </p:spPr>
        <p:txBody>
          <a:bodyPr wrap="none" fromWordArt="1">
            <a:prstTxWarp prst="textPlain">
              <a:avLst>
                <a:gd name="adj" fmla="val 50023"/>
              </a:avLst>
            </a:prstTxWarp>
          </a:bodyPr>
          <a:lstStyle/>
          <a:p>
            <a:pPr algn="ctr"/>
            <a:r>
              <a:rPr lang="pt-PT" sz="3200" kern="10" dirty="0" smtClean="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chemeClr val="accent4"/>
                </a:solidFill>
                <a:latin typeface="Arial Black"/>
              </a:rPr>
              <a:t>TÉCNICO DE ANÁLISE LABORATORIAL</a:t>
            </a:r>
          </a:p>
        </p:txBody>
      </p:sp>
      <p:sp>
        <p:nvSpPr>
          <p:cNvPr id="3584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47867" name="Group 59"/>
          <p:cNvGraphicFramePr>
            <a:graphicFrameLocks noGrp="1"/>
          </p:cNvGraphicFramePr>
          <p:nvPr>
            <p:extLst>
              <p:ext uri="{D42A27DB-BD31-4B8C-83A1-F6EECF244321}">
                <p14:modId xmlns:p14="http://schemas.microsoft.com/office/powerpoint/2010/main" val="874191422"/>
              </p:ext>
            </p:extLst>
          </p:nvPr>
        </p:nvGraphicFramePr>
        <p:xfrm>
          <a:off x="827088" y="1323975"/>
          <a:ext cx="4535487" cy="4703770"/>
        </p:xfrm>
        <a:graphic>
          <a:graphicData uri="http://schemas.openxmlformats.org/drawingml/2006/table">
            <a:tbl>
              <a:tblPr/>
              <a:tblGrid>
                <a:gridCol w="1438275"/>
                <a:gridCol w="1789112"/>
                <a:gridCol w="1308100"/>
              </a:tblGrid>
              <a:tr h="5181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rgbClr val="000099"/>
                          </a:solidFill>
                          <a:effectLst/>
                          <a:latin typeface="Comic Sans MS" pitchFamily="66" charset="0"/>
                        </a:rPr>
                        <a:t>Componente Formação</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rgbClr val="000099"/>
                          </a:solidFill>
                          <a:effectLst/>
                          <a:latin typeface="Comic Sans MS" pitchFamily="66" charset="0"/>
                        </a:rPr>
                        <a:t>Disciplinas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rgbClr val="000099"/>
                          </a:solidFill>
                          <a:effectLst/>
                          <a:latin typeface="Comic Sans MS" pitchFamily="66" charset="0"/>
                        </a:rPr>
                        <a:t>Horas de Formação</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rgbClr val="000099"/>
                          </a:solidFill>
                          <a:effectLst/>
                          <a:latin typeface="Comic Sans MS" pitchFamily="66" charset="0"/>
                        </a:rPr>
                        <a:t>Sócio Cultural</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Português</a:t>
                      </a:r>
                      <a:r>
                        <a:rPr kumimoji="0" lang="pt-PT" sz="1000" b="0" i="0" u="none" strike="noStrike" cap="none" normalizeH="0" baseline="0" smtClean="0">
                          <a:ln>
                            <a:noFill/>
                          </a:ln>
                          <a:solidFill>
                            <a:srgbClr val="000099"/>
                          </a:solidFill>
                          <a:effectLst/>
                          <a:latin typeface="Comic Sans MS" pitchFamily="66" charset="0"/>
                        </a:rPr>
                        <a:t> (b)</a:t>
                      </a:r>
                      <a:endParaRPr kumimoji="0" lang="pt-PT" sz="1200" b="0" i="0" u="none" strike="noStrike" cap="none" normalizeH="0" baseline="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99"/>
                          </a:solidFill>
                          <a:effectLst/>
                          <a:latin typeface="Comic Sans MS" pitchFamily="66" charset="0"/>
                        </a:rPr>
                        <a:t>1000</a:t>
                      </a: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Língua Estrangeira I ou II </a:t>
                      </a:r>
                      <a:r>
                        <a:rPr kumimoji="0" lang="pt-PT" sz="1000" b="0" i="0" u="none" strike="noStrike" cap="none" normalizeH="0" baseline="0" smtClean="0">
                          <a:ln>
                            <a:noFill/>
                          </a:ln>
                          <a:solidFill>
                            <a:srgbClr val="000099"/>
                          </a:solidFill>
                          <a:effectLst/>
                          <a:latin typeface="Comic Sans MS" pitchFamily="66" charset="0"/>
                        </a:rPr>
                        <a:t>(c)</a:t>
                      </a:r>
                      <a:endParaRPr kumimoji="0" lang="pt-PT" sz="1200" b="0" i="0" u="none" strike="noStrike" cap="none" normalizeH="0" baseline="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Área de Integração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TIC</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Educação Física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8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rgbClr val="000099"/>
                          </a:solidFill>
                          <a:effectLst/>
                          <a:latin typeface="Comic Sans MS" pitchFamily="66" charset="0"/>
                        </a:rPr>
                        <a:t>Científica</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Matemática </a:t>
                      </a:r>
                      <a:r>
                        <a:rPr kumimoji="0" lang="pt-PT" sz="1000" b="0" i="0" u="none" strike="noStrike" cap="none" normalizeH="0" baseline="0" smtClean="0">
                          <a:ln>
                            <a:noFill/>
                          </a:ln>
                          <a:solidFill>
                            <a:srgbClr val="000099"/>
                          </a:solidFill>
                          <a:effectLst/>
                          <a:latin typeface="Comic Sans MS" pitchFamily="66" charset="0"/>
                        </a:rPr>
                        <a:t>(b)</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99"/>
                          </a:solidFill>
                          <a:effectLst/>
                          <a:latin typeface="Comic Sans MS" pitchFamily="66" charset="0"/>
                        </a:rPr>
                        <a:t>500</a:t>
                      </a: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Física e Química </a:t>
                      </a:r>
                      <a:r>
                        <a:rPr kumimoji="0" lang="pt-PT" sz="1000" b="0" i="0" u="none" strike="noStrike" cap="none" normalizeH="0" baseline="0" smtClean="0">
                          <a:ln>
                            <a:noFill/>
                          </a:ln>
                          <a:solidFill>
                            <a:srgbClr val="000099"/>
                          </a:solidFill>
                          <a:effectLst/>
                          <a:latin typeface="Comic Sans MS" pitchFamily="66" charset="0"/>
                        </a:rPr>
                        <a:t>(b)</a:t>
                      </a:r>
                      <a:endParaRPr kumimoji="0" lang="pt-PT" sz="1200" b="0" i="0" u="none" strike="noStrike" cap="none" normalizeH="0" baseline="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rgbClr val="000099"/>
                          </a:solidFill>
                          <a:effectLst/>
                          <a:latin typeface="Comic Sans MS" pitchFamily="66" charset="0"/>
                        </a:rPr>
                        <a:t>Técnica</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99"/>
                          </a:solidFill>
                          <a:effectLst/>
                          <a:latin typeface="Comic Sans MS" pitchFamily="66" charset="0"/>
                        </a:rPr>
                        <a:t>Química Aplicada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99"/>
                          </a:solidFill>
                          <a:effectLst/>
                          <a:latin typeface="Comic Sans MS" pitchFamily="66" charset="0"/>
                        </a:rPr>
                        <a:t>1100</a:t>
                      </a: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26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99"/>
                          </a:solidFill>
                          <a:effectLst/>
                          <a:latin typeface="Comic Sans MS" pitchFamily="66" charset="0"/>
                        </a:rPr>
                        <a:t>Tecnologia Química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Qualidade, Segurança e Ambiente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Análises Químicas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Formação em Contexto de Trabalho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99"/>
                          </a:solidFill>
                          <a:effectLst/>
                          <a:latin typeface="Comic Sans MS" pitchFamily="66" charset="0"/>
                        </a:rPr>
                        <a:t>640</a:t>
                      </a: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93" name="Text Box 55"/>
          <p:cNvSpPr txBox="1">
            <a:spLocks noChangeArrowheads="1"/>
          </p:cNvSpPr>
          <p:nvPr/>
        </p:nvSpPr>
        <p:spPr bwMode="auto">
          <a:xfrm>
            <a:off x="5473700" y="1641187"/>
            <a:ext cx="3598863"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pt-PT" altLang="pt-PT" sz="1400" dirty="0">
              <a:solidFill>
                <a:schemeClr val="accent1"/>
              </a:solidFill>
              <a:latin typeface="Calibri" panose="020F0502020204030204" pitchFamily="34" charset="0"/>
              <a:cs typeface="Calibri" panose="020F0502020204030204" pitchFamily="34" charset="0"/>
            </a:endParaRPr>
          </a:p>
          <a:p>
            <a:pPr algn="just">
              <a:spcBef>
                <a:spcPct val="50000"/>
              </a:spcBef>
            </a:pPr>
            <a:r>
              <a:rPr lang="pt-PT" sz="1400" dirty="0">
                <a:solidFill>
                  <a:schemeClr val="accent1"/>
                </a:solidFill>
                <a:latin typeface="+mn-lt"/>
              </a:rPr>
              <a:t>O Técnico de Análise Laboratorial é o profissional qualificado para trabalhar em laboratórios de ensaios físicos, químicos, mecânicos e microbiológicos. Poderão exercer funções de Analista de Laboratório, Operadores de Controlo da Qualidade, </a:t>
            </a:r>
            <a:r>
              <a:rPr lang="pt-PT" sz="1400" dirty="0" smtClean="0">
                <a:solidFill>
                  <a:schemeClr val="accent1"/>
                </a:solidFill>
                <a:latin typeface="+mn-lt"/>
              </a:rPr>
              <a:t>entre outras. As </a:t>
            </a:r>
            <a:r>
              <a:rPr lang="pt-PT" sz="1400" dirty="0">
                <a:solidFill>
                  <a:schemeClr val="accent1"/>
                </a:solidFill>
                <a:latin typeface="+mn-lt"/>
              </a:rPr>
              <a:t>indústrias (química, farmacêutica, agroalimentar, têxtil, metalúrgica, etc.) e o sector dos serviços (Câmaras Municipais e outros departamentos públicos ou privados relacionados com a química e o ambiente), são locais privilegiados para o desenvolvimento das funções </a:t>
            </a:r>
            <a:r>
              <a:rPr lang="pt-PT" sz="1400" dirty="0" smtClean="0">
                <a:solidFill>
                  <a:schemeClr val="accent1"/>
                </a:solidFill>
                <a:latin typeface="+mn-lt"/>
              </a:rPr>
              <a:t>referidas</a:t>
            </a:r>
          </a:p>
          <a:p>
            <a:pPr algn="just">
              <a:spcBef>
                <a:spcPct val="50000"/>
              </a:spcBef>
            </a:pPr>
            <a:endParaRPr lang="pt-PT" altLang="pt-PT" sz="1400" b="1" dirty="0" smtClean="0">
              <a:solidFill>
                <a:schemeClr val="accent1"/>
              </a:solidFill>
              <a:latin typeface="+mn-lt"/>
              <a:cs typeface="Calibri" panose="020F0502020204030204" pitchFamily="34" charset="0"/>
            </a:endParaRPr>
          </a:p>
          <a:p>
            <a:pPr algn="just">
              <a:spcBef>
                <a:spcPct val="50000"/>
              </a:spcBef>
            </a:pPr>
            <a:endParaRPr lang="pt-PT" altLang="pt-PT" sz="1400" b="1" dirty="0" smtClean="0">
              <a:solidFill>
                <a:schemeClr val="accent1"/>
              </a:solidFill>
              <a:latin typeface="+mn-lt"/>
              <a:cs typeface="Calibri" panose="020F0502020204030204" pitchFamily="34" charset="0"/>
            </a:endParaRPr>
          </a:p>
          <a:p>
            <a:pPr algn="ctr">
              <a:spcBef>
                <a:spcPct val="50000"/>
              </a:spcBef>
            </a:pPr>
            <a:r>
              <a:rPr lang="pt-PT" altLang="pt-PT" sz="1400" b="1" dirty="0" smtClean="0">
                <a:solidFill>
                  <a:schemeClr val="accent1">
                    <a:lumMod val="75000"/>
                  </a:schemeClr>
                </a:solidFill>
                <a:latin typeface="Calibri" panose="020F0502020204030204" pitchFamily="34" charset="0"/>
                <a:cs typeface="Calibri" panose="020F0502020204030204" pitchFamily="34" charset="0"/>
              </a:rPr>
              <a:t>Escola </a:t>
            </a:r>
            <a:r>
              <a:rPr lang="pt-PT" altLang="pt-PT" sz="1400" b="1" dirty="0">
                <a:solidFill>
                  <a:schemeClr val="accent1">
                    <a:lumMod val="75000"/>
                  </a:schemeClr>
                </a:solidFill>
                <a:latin typeface="Calibri" panose="020F0502020204030204" pitchFamily="34" charset="0"/>
                <a:cs typeface="Calibri" panose="020F0502020204030204" pitchFamily="34" charset="0"/>
              </a:rPr>
              <a:t>Secundária Henriques Nogueira</a:t>
            </a:r>
          </a:p>
          <a:p>
            <a:pP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endParaRPr lang="pt-PT" altLang="pt-PT" sz="1000" dirty="0"/>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31756451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47812"/>
                                        </p:tgtEl>
                                        <p:attrNameLst>
                                          <p:attrName>style.visibility</p:attrName>
                                        </p:attrNameLst>
                                      </p:cBhvr>
                                      <p:to>
                                        <p:strVal val="visible"/>
                                      </p:to>
                                    </p:set>
                                    <p:anim calcmode="lin" valueType="num">
                                      <p:cBhvr additive="base">
                                        <p:cTn id="7" dur="500" fill="hold"/>
                                        <p:tgtEl>
                                          <p:spTgt spid="247812"/>
                                        </p:tgtEl>
                                        <p:attrNameLst>
                                          <p:attrName>ppt_x</p:attrName>
                                        </p:attrNameLst>
                                      </p:cBhvr>
                                      <p:tavLst>
                                        <p:tav tm="0">
                                          <p:val>
                                            <p:strVal val="#ppt_x"/>
                                          </p:val>
                                        </p:tav>
                                        <p:tav tm="100000">
                                          <p:val>
                                            <p:strVal val="#ppt_x"/>
                                          </p:val>
                                        </p:tav>
                                      </p:tavLst>
                                    </p:anim>
                                    <p:anim calcmode="lin" valueType="num">
                                      <p:cBhvr additive="base">
                                        <p:cTn id="8" dur="500" fill="hold"/>
                                        <p:tgtEl>
                                          <p:spTgt spid="2478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e Conteúdo 6"/>
          <p:cNvSpPr>
            <a:spLocks noGrp="1"/>
          </p:cNvSpPr>
          <p:nvPr>
            <p:ph idx="1"/>
          </p:nvPr>
        </p:nvSpPr>
        <p:spPr>
          <a:xfrm>
            <a:off x="899592" y="1052736"/>
            <a:ext cx="7488832" cy="5688632"/>
          </a:xfrm>
        </p:spPr>
        <p:txBody>
          <a:bodyPr>
            <a:normAutofit fontScale="62500" lnSpcReduction="20000"/>
          </a:bodyPr>
          <a:lstStyle/>
          <a:p>
            <a:pPr lvl="0">
              <a:buClr>
                <a:srgbClr val="AA2B1E"/>
              </a:buClr>
            </a:pPr>
            <a:endParaRPr lang="pt-PT" sz="1400" dirty="0" smtClean="0">
              <a:solidFill>
                <a:prstClr val="black"/>
              </a:solidFill>
            </a:endParaRPr>
          </a:p>
          <a:p>
            <a:pPr lvl="0">
              <a:buClr>
                <a:srgbClr val="AA2B1E"/>
              </a:buClr>
            </a:pPr>
            <a:endParaRPr lang="pt-PT" sz="1400" dirty="0">
              <a:solidFill>
                <a:prstClr val="black"/>
              </a:solidFill>
            </a:endParaRPr>
          </a:p>
          <a:p>
            <a:pPr marL="0" lvl="0" indent="0">
              <a:buClr>
                <a:srgbClr val="AA2B1E"/>
              </a:buClr>
              <a:buNone/>
            </a:pPr>
            <a:r>
              <a:rPr lang="pt-PT" sz="1800" dirty="0">
                <a:solidFill>
                  <a:prstClr val="black"/>
                </a:solidFill>
              </a:rPr>
              <a:t> </a:t>
            </a:r>
            <a:r>
              <a:rPr lang="pt-PT" sz="1800" dirty="0" smtClean="0">
                <a:solidFill>
                  <a:prstClr val="black"/>
                </a:solidFill>
              </a:rPr>
              <a:t>                                                                    </a:t>
            </a:r>
            <a:r>
              <a:rPr lang="pt-PT" sz="1800" dirty="0" smtClean="0">
                <a:solidFill>
                  <a:schemeClr val="tx2"/>
                </a:solidFill>
                <a:latin typeface="Arial" panose="020B0604020202020204" pitchFamily="34" charset="0"/>
                <a:cs typeface="Arial" panose="020B0604020202020204" pitchFamily="34" charset="0"/>
              </a:rPr>
              <a:t>Visam </a:t>
            </a:r>
            <a:r>
              <a:rPr lang="pt-PT" sz="1800" dirty="0">
                <a:solidFill>
                  <a:schemeClr val="tx2"/>
                </a:solidFill>
                <a:latin typeface="Arial" panose="020B0604020202020204" pitchFamily="34" charset="0"/>
                <a:cs typeface="Arial" panose="020B0604020202020204" pitchFamily="34" charset="0"/>
              </a:rPr>
              <a:t>proporcionar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aos </a:t>
            </a:r>
            <a:r>
              <a:rPr lang="pt-PT" sz="1800" dirty="0">
                <a:solidFill>
                  <a:schemeClr val="tx2"/>
                </a:solidFill>
                <a:latin typeface="Arial" panose="020B0604020202020204" pitchFamily="34" charset="0"/>
                <a:cs typeface="Arial" panose="020B0604020202020204" pitchFamily="34" charset="0"/>
              </a:rPr>
              <a:t>alunos uma formação geral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smtClean="0">
                <a:solidFill>
                  <a:schemeClr val="tx2"/>
                </a:solidFill>
                <a:latin typeface="Arial" panose="020B0604020202020204" pitchFamily="34" charset="0"/>
                <a:cs typeface="Arial" panose="020B0604020202020204" pitchFamily="34" charset="0"/>
              </a:rPr>
              <a:t>                                                    e </a:t>
            </a:r>
            <a:r>
              <a:rPr lang="pt-PT" sz="1800" dirty="0">
                <a:solidFill>
                  <a:schemeClr val="tx2"/>
                </a:solidFill>
                <a:latin typeface="Arial" panose="020B0604020202020204" pitchFamily="34" charset="0"/>
                <a:cs typeface="Arial" panose="020B0604020202020204" pitchFamily="34" charset="0"/>
              </a:rPr>
              <a:t>uma formação específica</a:t>
            </a:r>
            <a:r>
              <a:rPr lang="pt-PT" sz="1800" dirty="0" smtClean="0">
                <a:solidFill>
                  <a:schemeClr val="tx2"/>
                </a:solidFill>
                <a:latin typeface="Arial" panose="020B0604020202020204" pitchFamily="34" charset="0"/>
                <a:cs typeface="Arial" panose="020B0604020202020204" pitchFamily="34" charset="0"/>
              </a:rPr>
              <a:t>,</a:t>
            </a: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alinhada </a:t>
            </a:r>
            <a:r>
              <a:rPr lang="pt-PT" sz="1800" dirty="0">
                <a:solidFill>
                  <a:schemeClr val="tx2"/>
                </a:solidFill>
                <a:latin typeface="Arial" panose="020B0604020202020204" pitchFamily="34" charset="0"/>
                <a:cs typeface="Arial" panose="020B0604020202020204" pitchFamily="34" charset="0"/>
              </a:rPr>
              <a:t>com os seus interesses em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termos </a:t>
            </a:r>
            <a:r>
              <a:rPr lang="pt-PT" sz="1800" dirty="0">
                <a:solidFill>
                  <a:schemeClr val="tx2"/>
                </a:solidFill>
                <a:latin typeface="Arial" panose="020B0604020202020204" pitchFamily="34" charset="0"/>
                <a:cs typeface="Arial" panose="020B0604020202020204" pitchFamily="34" charset="0"/>
              </a:rPr>
              <a:t>de prosseguimento de </a:t>
            </a:r>
            <a:r>
              <a:rPr lang="pt-PT" sz="1800" dirty="0" smtClean="0">
                <a:solidFill>
                  <a:schemeClr val="tx2"/>
                </a:solidFill>
                <a:latin typeface="Arial" panose="020B0604020202020204" pitchFamily="34" charset="0"/>
                <a:cs typeface="Arial" panose="020B0604020202020204" pitchFamily="34" charset="0"/>
              </a:rPr>
              <a:t>estudos.</a:t>
            </a:r>
          </a:p>
          <a:p>
            <a:pPr marL="0" indent="0">
              <a:buClr>
                <a:srgbClr val="AA2B1E"/>
              </a:buClr>
              <a:buNone/>
            </a:pPr>
            <a:r>
              <a:rPr lang="pt-PT" sz="1800" dirty="0" smtClean="0">
                <a:solidFill>
                  <a:schemeClr val="tx2"/>
                </a:solidFill>
              </a:rPr>
              <a:t>                                                                                                                                                          </a:t>
            </a:r>
            <a:r>
              <a:rPr lang="pt-PT" sz="1800" dirty="0" smtClean="0">
                <a:solidFill>
                  <a:schemeClr val="tx2"/>
                </a:solidFill>
                <a:latin typeface="Arial" panose="020B0604020202020204" pitchFamily="34" charset="0"/>
                <a:cs typeface="Arial" panose="020B0604020202020204" pitchFamily="34" charset="0"/>
              </a:rPr>
              <a:t>Visam  </a:t>
            </a:r>
            <a:r>
              <a:rPr lang="pt-PT" sz="1800" dirty="0">
                <a:solidFill>
                  <a:schemeClr val="tx2"/>
                </a:solidFill>
                <a:latin typeface="Arial" panose="020B0604020202020204" pitchFamily="34" charset="0"/>
                <a:cs typeface="Arial" panose="020B0604020202020204" pitchFamily="34" charset="0"/>
              </a:rPr>
              <a:t>proporcionar </a:t>
            </a:r>
            <a:r>
              <a:rPr lang="pt-PT" sz="1800" dirty="0" smtClean="0">
                <a:solidFill>
                  <a:schemeClr val="tx2"/>
                </a:solidFill>
                <a:latin typeface="Arial" panose="020B0604020202020204" pitchFamily="34" charset="0"/>
                <a:cs typeface="Arial" panose="020B0604020202020204" pitchFamily="34" charset="0"/>
              </a:rPr>
              <a:t>aos  alunos uma</a:t>
            </a:r>
          </a:p>
          <a:p>
            <a:pPr mar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formação </a:t>
            </a:r>
            <a:r>
              <a:rPr lang="pt-PT" sz="1800" dirty="0">
                <a:solidFill>
                  <a:schemeClr val="tx2"/>
                </a:solidFill>
                <a:latin typeface="Arial" panose="020B0604020202020204" pitchFamily="34" charset="0"/>
                <a:cs typeface="Arial" panose="020B0604020202020204" pitchFamily="34" charset="0"/>
              </a:rPr>
              <a:t>profissional inicial e </a:t>
            </a:r>
            <a:r>
              <a:rPr lang="pt-PT" sz="1800" dirty="0" smtClean="0">
                <a:solidFill>
                  <a:schemeClr val="tx2"/>
                </a:solidFill>
                <a:latin typeface="Arial" panose="020B0604020202020204" pitchFamily="34" charset="0"/>
                <a:cs typeface="Arial" panose="020B0604020202020204" pitchFamily="34" charset="0"/>
              </a:rPr>
              <a:t>           </a:t>
            </a:r>
          </a:p>
          <a:p>
            <a:pPr mar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aprendizagens </a:t>
            </a:r>
            <a:r>
              <a:rPr lang="pt-PT" sz="1800" dirty="0">
                <a:solidFill>
                  <a:schemeClr val="tx2"/>
                </a:solidFill>
                <a:latin typeface="Arial" panose="020B0604020202020204" pitchFamily="34" charset="0"/>
                <a:cs typeface="Arial" panose="020B0604020202020204" pitchFamily="34" charset="0"/>
              </a:rPr>
              <a:t>diversificadas,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de </a:t>
            </a:r>
            <a:r>
              <a:rPr lang="pt-PT" sz="1800" dirty="0">
                <a:solidFill>
                  <a:schemeClr val="tx2"/>
                </a:solidFill>
                <a:latin typeface="Arial" panose="020B0604020202020204" pitchFamily="34" charset="0"/>
                <a:cs typeface="Arial" panose="020B0604020202020204" pitchFamily="34" charset="0"/>
              </a:rPr>
              <a:t>acordo com os seus interesses,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com </a:t>
            </a:r>
            <a:r>
              <a:rPr lang="pt-PT" sz="1800" dirty="0">
                <a:solidFill>
                  <a:schemeClr val="tx2"/>
                </a:solidFill>
                <a:latin typeface="Arial" panose="020B0604020202020204" pitchFamily="34" charset="0"/>
                <a:cs typeface="Arial" panose="020B0604020202020204" pitchFamily="34" charset="0"/>
              </a:rPr>
              <a:t>vista ao prosseguimento de estudos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e/ou </a:t>
            </a:r>
            <a:r>
              <a:rPr lang="pt-PT" sz="1800" dirty="0">
                <a:solidFill>
                  <a:schemeClr val="tx2"/>
                </a:solidFill>
                <a:latin typeface="Arial" panose="020B0604020202020204" pitchFamily="34" charset="0"/>
                <a:cs typeface="Arial" panose="020B0604020202020204" pitchFamily="34" charset="0"/>
              </a:rPr>
              <a:t>à inserção no mercado do </a:t>
            </a:r>
            <a:r>
              <a:rPr lang="pt-PT" sz="1800" dirty="0" smtClean="0">
                <a:solidFill>
                  <a:schemeClr val="tx2"/>
                </a:solidFill>
                <a:latin typeface="Arial" panose="020B0604020202020204" pitchFamily="34" charset="0"/>
                <a:cs typeface="Arial" panose="020B0604020202020204" pitchFamily="34" charset="0"/>
              </a:rPr>
              <a:t>trabalho.</a:t>
            </a:r>
          </a:p>
          <a:p>
            <a:pPr lvl="0">
              <a:buClr>
                <a:srgbClr val="AA2B1E"/>
              </a:buClr>
            </a:pPr>
            <a:endParaRPr lang="pt-PT" sz="1800" dirty="0">
              <a:solidFill>
                <a:schemeClr val="tx2"/>
              </a:solidFill>
            </a:endParaRPr>
          </a:p>
          <a:p>
            <a:pPr lvl="0">
              <a:buClr>
                <a:srgbClr val="AA2B1E"/>
              </a:buClr>
            </a:pPr>
            <a:endParaRPr lang="pt-PT" sz="1800" dirty="0" smtClean="0">
              <a:solidFill>
                <a:schemeClr val="tx2"/>
              </a:solidFill>
            </a:endParaRPr>
          </a:p>
          <a:p>
            <a:pPr lvl="0">
              <a:buClr>
                <a:srgbClr val="AA2B1E"/>
              </a:buClr>
            </a:pPr>
            <a:endParaRPr lang="pt-PT" sz="1800" dirty="0">
              <a:solidFill>
                <a:schemeClr val="tx2"/>
              </a:solidFill>
            </a:endParaRPr>
          </a:p>
          <a:p>
            <a:pPr lvl="0">
              <a:buClr>
                <a:srgbClr val="AA2B1E"/>
              </a:buClr>
            </a:pPr>
            <a:endParaRPr lang="pt-PT" sz="1800" dirty="0" smtClean="0">
              <a:solidFill>
                <a:schemeClr val="tx2"/>
              </a:solidFill>
            </a:endParaRPr>
          </a:p>
          <a:p>
            <a:pPr lvl="0">
              <a:buClr>
                <a:srgbClr val="AA2B1E"/>
              </a:buClr>
            </a:pPr>
            <a:endParaRPr lang="pt-PT" sz="1800" dirty="0">
              <a:solidFill>
                <a:schemeClr val="tx2"/>
              </a:solidFill>
            </a:endParaRPr>
          </a:p>
          <a:p>
            <a:pPr marL="0" lvl="0" indent="0">
              <a:buClr>
                <a:srgbClr val="AA2B1E"/>
              </a:buClr>
              <a:buNone/>
            </a:pPr>
            <a:endParaRPr lang="pt-PT" sz="1800" dirty="0">
              <a:solidFill>
                <a:schemeClr val="tx2"/>
              </a:solidFill>
            </a:endParaRPr>
          </a:p>
          <a:p>
            <a:pPr marL="0" lvl="0" indent="0">
              <a:buClr>
                <a:srgbClr val="AA2B1E"/>
              </a:buClr>
              <a:buNone/>
            </a:pPr>
            <a:r>
              <a:rPr lang="pt-PT" sz="1800" dirty="0">
                <a:solidFill>
                  <a:schemeClr val="tx2"/>
                </a:solidFill>
              </a:rPr>
              <a:t> </a:t>
            </a:r>
            <a:r>
              <a:rPr lang="pt-PT" sz="1800" dirty="0" smtClean="0">
                <a:solidFill>
                  <a:schemeClr val="tx2"/>
                </a:solidFill>
              </a:rPr>
              <a:t>  </a:t>
            </a:r>
            <a:r>
              <a:rPr lang="pt-PT" sz="1800" dirty="0" smtClean="0">
                <a:solidFill>
                  <a:schemeClr val="tx2"/>
                </a:solidFill>
                <a:latin typeface="Arial" panose="020B0604020202020204" pitchFamily="34" charset="0"/>
                <a:cs typeface="Arial" panose="020B0604020202020204" pitchFamily="34" charset="0"/>
              </a:rPr>
              <a:t>Visam </a:t>
            </a:r>
            <a:r>
              <a:rPr lang="pt-PT" sz="1800" dirty="0">
                <a:solidFill>
                  <a:schemeClr val="tx2"/>
                </a:solidFill>
                <a:latin typeface="Arial" panose="020B0604020202020204" pitchFamily="34" charset="0"/>
                <a:cs typeface="Arial" panose="020B0604020202020204" pitchFamily="34" charset="0"/>
              </a:rPr>
              <a:t>proporcionar aos alunos uma formação geral, científica, e </a:t>
            </a:r>
            <a:r>
              <a:rPr lang="pt-PT" sz="1800" dirty="0" smtClean="0">
                <a:solidFill>
                  <a:schemeClr val="tx2"/>
                </a:solidFill>
                <a:latin typeface="Arial" panose="020B0604020202020204" pitchFamily="34" charset="0"/>
                <a:cs typeface="Arial" panose="020B0604020202020204" pitchFamily="34" charset="0"/>
              </a:rPr>
              <a:t> </a:t>
            </a:r>
          </a:p>
          <a:p>
            <a:pPr marL="0" lvl="0" indent="0">
              <a:buClr>
                <a:srgbClr val="AA2B1E"/>
              </a:buClr>
              <a:buNone/>
            </a:pPr>
            <a:r>
              <a:rPr lang="pt-PT" sz="1800" dirty="0" smtClean="0">
                <a:solidFill>
                  <a:schemeClr val="tx2"/>
                </a:solidFill>
                <a:latin typeface="Arial" panose="020B0604020202020204" pitchFamily="34" charset="0"/>
                <a:cs typeface="Arial" panose="020B0604020202020204" pitchFamily="34" charset="0"/>
              </a:rPr>
              <a:t> técnica </a:t>
            </a:r>
            <a:r>
              <a:rPr lang="pt-PT" sz="1800" dirty="0">
                <a:solidFill>
                  <a:schemeClr val="tx2"/>
                </a:solidFill>
                <a:latin typeface="Arial" panose="020B0604020202020204" pitchFamily="34" charset="0"/>
                <a:cs typeface="Arial" panose="020B0604020202020204" pitchFamily="34" charset="0"/>
              </a:rPr>
              <a:t>artística, alinhada com os seus interesses em termos de </a:t>
            </a:r>
            <a:r>
              <a:rPr lang="pt-PT" sz="1800" dirty="0" smtClean="0">
                <a:solidFill>
                  <a:schemeClr val="tx2"/>
                </a:solidFill>
                <a:latin typeface="Arial" panose="020B0604020202020204" pitchFamily="34" charset="0"/>
                <a:cs typeface="Arial" panose="020B0604020202020204" pitchFamily="34" charset="0"/>
              </a:rPr>
              <a:t>   </a:t>
            </a:r>
          </a:p>
          <a:p>
            <a:pPr marL="0" lvl="0" indent="0">
              <a:buClr>
                <a:srgbClr val="AA2B1E"/>
              </a:buClr>
              <a:buNone/>
            </a:pPr>
            <a:r>
              <a:rPr lang="pt-PT" sz="1800" dirty="0" smtClean="0">
                <a:solidFill>
                  <a:schemeClr val="tx2"/>
                </a:solidFill>
                <a:latin typeface="Arial" panose="020B0604020202020204" pitchFamily="34" charset="0"/>
                <a:cs typeface="Arial" panose="020B0604020202020204" pitchFamily="34" charset="0"/>
              </a:rPr>
              <a:t>prosseguimento </a:t>
            </a:r>
            <a:r>
              <a:rPr lang="pt-PT" sz="1800" dirty="0">
                <a:solidFill>
                  <a:schemeClr val="tx2"/>
                </a:solidFill>
                <a:latin typeface="Arial" panose="020B0604020202020204" pitchFamily="34" charset="0"/>
                <a:cs typeface="Arial" panose="020B0604020202020204" pitchFamily="34" charset="0"/>
              </a:rPr>
              <a:t>de estudos de nível superior e ou de inserção no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smtClean="0">
                <a:solidFill>
                  <a:schemeClr val="tx2"/>
                </a:solidFill>
                <a:latin typeface="Arial" panose="020B0604020202020204" pitchFamily="34" charset="0"/>
                <a:cs typeface="Arial" panose="020B0604020202020204" pitchFamily="34" charset="0"/>
              </a:rPr>
              <a:t>mercado </a:t>
            </a:r>
            <a:r>
              <a:rPr lang="pt-PT" sz="1800" dirty="0">
                <a:solidFill>
                  <a:schemeClr val="tx2"/>
                </a:solidFill>
                <a:latin typeface="Arial" panose="020B0604020202020204" pitchFamily="34" charset="0"/>
                <a:cs typeface="Arial" panose="020B0604020202020204" pitchFamily="34" charset="0"/>
              </a:rPr>
              <a:t>de </a:t>
            </a:r>
            <a:r>
              <a:rPr lang="pt-PT" sz="1800" dirty="0" smtClean="0">
                <a:solidFill>
                  <a:schemeClr val="tx2"/>
                </a:solidFill>
                <a:latin typeface="Arial" panose="020B0604020202020204" pitchFamily="34" charset="0"/>
                <a:cs typeface="Arial" panose="020B0604020202020204" pitchFamily="34" charset="0"/>
              </a:rPr>
              <a:t>trabalho. </a:t>
            </a:r>
            <a:endParaRPr lang="pt-PT" sz="1800" dirty="0">
              <a:solidFill>
                <a:schemeClr val="tx2"/>
              </a:solidFill>
              <a:latin typeface="Arial" panose="020B0604020202020204" pitchFamily="34" charset="0"/>
              <a:cs typeface="Arial" panose="020B0604020202020204" pitchFamily="34" charset="0"/>
            </a:endParaRPr>
          </a:p>
          <a:p>
            <a:pPr marL="0" indent="0">
              <a:buNone/>
            </a:pPr>
            <a:r>
              <a:rPr lang="pt-PT" dirty="0" smtClean="0">
                <a:solidFill>
                  <a:schemeClr val="tx2"/>
                </a:solidFill>
              </a:rPr>
              <a:t>					</a:t>
            </a:r>
            <a:r>
              <a:rPr lang="pt-PT" sz="1100" dirty="0" smtClean="0">
                <a:solidFill>
                  <a:schemeClr val="tx2"/>
                </a:solidFill>
              </a:rPr>
              <a:t>        </a:t>
            </a:r>
            <a:r>
              <a:rPr lang="pt-PT" sz="1800" dirty="0" smtClean="0">
                <a:solidFill>
                  <a:schemeClr val="tx2"/>
                </a:solidFill>
                <a:latin typeface="Arial" panose="020B0604020202020204" pitchFamily="34" charset="0"/>
                <a:cs typeface="Arial" panose="020B0604020202020204" pitchFamily="34" charset="0"/>
              </a:rPr>
              <a:t>Nos cursos científico-humanísticos, os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alunos poderão </a:t>
            </a:r>
            <a:r>
              <a:rPr lang="pt-PT" sz="1800" u="sng" dirty="0" smtClean="0">
                <a:solidFill>
                  <a:schemeClr val="tx2"/>
                </a:solidFill>
                <a:latin typeface="Arial" panose="020B0604020202020204" pitchFamily="34" charset="0"/>
                <a:cs typeface="Arial" panose="020B0604020202020204" pitchFamily="34" charset="0"/>
              </a:rPr>
              <a:t>permutar de disciplinas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do seu curso por outras de outro curso e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nos cursos profissionais poderão ser feitas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t>
            </a:r>
            <a:r>
              <a:rPr lang="pt-PT" sz="1800" u="sng" dirty="0" smtClean="0">
                <a:solidFill>
                  <a:schemeClr val="tx2"/>
                </a:solidFill>
                <a:latin typeface="Arial" panose="020B0604020202020204" pitchFamily="34" charset="0"/>
                <a:cs typeface="Arial" panose="020B0604020202020204" pitchFamily="34" charset="0"/>
              </a:rPr>
              <a:t>substituição de disciplinas</a:t>
            </a:r>
            <a:r>
              <a:rPr lang="pt-PT" sz="1800" dirty="0" smtClean="0">
                <a:solidFill>
                  <a:schemeClr val="tx2"/>
                </a:solidFill>
                <a:latin typeface="Arial" panose="020B0604020202020204" pitchFamily="34" charset="0"/>
                <a:cs typeface="Arial" panose="020B0604020202020204" pitchFamily="34" charset="0"/>
              </a:rPr>
              <a:t> que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apresentem afinidades. Integram as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disciplinas objeto de permuta as que se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constituem oferta disciplinar da escola,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dependentes do seu projeto educativo. </a:t>
            </a:r>
            <a:endParaRPr lang="pt-PT" sz="1800" dirty="0">
              <a:solidFill>
                <a:schemeClr val="tx2"/>
              </a:solidFill>
              <a:latin typeface="Arial" panose="020B0604020202020204" pitchFamily="34" charset="0"/>
              <a:cs typeface="Arial" panose="020B0604020202020204" pitchFamily="34" charset="0"/>
            </a:endParaRPr>
          </a:p>
        </p:txBody>
      </p:sp>
      <p:grpSp>
        <p:nvGrpSpPr>
          <p:cNvPr id="8" name="Group 126"/>
          <p:cNvGrpSpPr>
            <a:grpSpLocks/>
          </p:cNvGrpSpPr>
          <p:nvPr/>
        </p:nvGrpSpPr>
        <p:grpSpPr bwMode="auto">
          <a:xfrm>
            <a:off x="668581" y="4138001"/>
            <a:ext cx="357188" cy="1919287"/>
            <a:chOff x="193" y="401"/>
            <a:chExt cx="675" cy="1646"/>
          </a:xfrm>
        </p:grpSpPr>
        <p:sp>
          <p:nvSpPr>
            <p:cNvPr id="9"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10"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11"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12"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13"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grpSp>
        <p:nvGrpSpPr>
          <p:cNvPr id="14" name="Group 126"/>
          <p:cNvGrpSpPr>
            <a:grpSpLocks/>
          </p:cNvGrpSpPr>
          <p:nvPr/>
        </p:nvGrpSpPr>
        <p:grpSpPr bwMode="auto">
          <a:xfrm>
            <a:off x="5162499" y="1417060"/>
            <a:ext cx="357188" cy="1919287"/>
            <a:chOff x="193" y="401"/>
            <a:chExt cx="675" cy="1646"/>
          </a:xfrm>
        </p:grpSpPr>
        <p:sp>
          <p:nvSpPr>
            <p:cNvPr id="15"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16"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17"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18"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19"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grpSp>
        <p:nvGrpSpPr>
          <p:cNvPr id="20" name="Group 126"/>
          <p:cNvGrpSpPr>
            <a:grpSpLocks/>
          </p:cNvGrpSpPr>
          <p:nvPr/>
        </p:nvGrpSpPr>
        <p:grpSpPr bwMode="auto">
          <a:xfrm>
            <a:off x="616723" y="1191532"/>
            <a:ext cx="357188" cy="1919287"/>
            <a:chOff x="193" y="401"/>
            <a:chExt cx="675" cy="1646"/>
          </a:xfrm>
        </p:grpSpPr>
        <p:sp>
          <p:nvSpPr>
            <p:cNvPr id="21"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22"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23"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24"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25"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grpSp>
        <p:nvGrpSpPr>
          <p:cNvPr id="26" name="Group 120"/>
          <p:cNvGrpSpPr>
            <a:grpSpLocks/>
          </p:cNvGrpSpPr>
          <p:nvPr/>
        </p:nvGrpSpPr>
        <p:grpSpPr bwMode="auto">
          <a:xfrm>
            <a:off x="689219" y="188640"/>
            <a:ext cx="2442621" cy="1810368"/>
            <a:chOff x="630" y="99"/>
            <a:chExt cx="1772" cy="1562"/>
          </a:xfrm>
        </p:grpSpPr>
        <p:sp>
          <p:nvSpPr>
            <p:cNvPr id="27" name="Freeform 118"/>
            <p:cNvSpPr>
              <a:spLocks/>
            </p:cNvSpPr>
            <p:nvPr/>
          </p:nvSpPr>
          <p:spPr bwMode="auto">
            <a:xfrm>
              <a:off x="657" y="109"/>
              <a:ext cx="1731" cy="1547"/>
            </a:xfrm>
            <a:custGeom>
              <a:avLst/>
              <a:gdLst>
                <a:gd name="T0" fmla="*/ 0 w 1731"/>
                <a:gd name="T1" fmla="*/ 512 h 1547"/>
                <a:gd name="T2" fmla="*/ 233 w 1731"/>
                <a:gd name="T3" fmla="*/ 439 h 1547"/>
                <a:gd name="T4" fmla="*/ 333 w 1731"/>
                <a:gd name="T5" fmla="*/ 386 h 1547"/>
                <a:gd name="T6" fmla="*/ 444 w 1731"/>
                <a:gd name="T7" fmla="*/ 345 h 1547"/>
                <a:gd name="T8" fmla="*/ 552 w 1731"/>
                <a:gd name="T9" fmla="*/ 284 h 1547"/>
                <a:gd name="T10" fmla="*/ 670 w 1731"/>
                <a:gd name="T11" fmla="*/ 236 h 1547"/>
                <a:gd name="T12" fmla="*/ 760 w 1731"/>
                <a:gd name="T13" fmla="*/ 213 h 1547"/>
                <a:gd name="T14" fmla="*/ 884 w 1731"/>
                <a:gd name="T15" fmla="*/ 119 h 1547"/>
                <a:gd name="T16" fmla="*/ 964 w 1731"/>
                <a:gd name="T17" fmla="*/ 75 h 1547"/>
                <a:gd name="T18" fmla="*/ 1046 w 1731"/>
                <a:gd name="T19" fmla="*/ 61 h 1547"/>
                <a:gd name="T20" fmla="*/ 1207 w 1731"/>
                <a:gd name="T21" fmla="*/ 0 h 1547"/>
                <a:gd name="T22" fmla="*/ 1270 w 1731"/>
                <a:gd name="T23" fmla="*/ 44 h 1547"/>
                <a:gd name="T24" fmla="*/ 1357 w 1731"/>
                <a:gd name="T25" fmla="*/ 227 h 1547"/>
                <a:gd name="T26" fmla="*/ 1403 w 1731"/>
                <a:gd name="T27" fmla="*/ 294 h 1547"/>
                <a:gd name="T28" fmla="*/ 1469 w 1731"/>
                <a:gd name="T29" fmla="*/ 468 h 1547"/>
                <a:gd name="T30" fmla="*/ 1553 w 1731"/>
                <a:gd name="T31" fmla="*/ 640 h 1547"/>
                <a:gd name="T32" fmla="*/ 1608 w 1731"/>
                <a:gd name="T33" fmla="*/ 700 h 1547"/>
                <a:gd name="T34" fmla="*/ 1687 w 1731"/>
                <a:gd name="T35" fmla="*/ 759 h 1547"/>
                <a:gd name="T36" fmla="*/ 1702 w 1731"/>
                <a:gd name="T37" fmla="*/ 825 h 1547"/>
                <a:gd name="T38" fmla="*/ 1731 w 1731"/>
                <a:gd name="T39" fmla="*/ 888 h 1547"/>
                <a:gd name="T40" fmla="*/ 1724 w 1731"/>
                <a:gd name="T41" fmla="*/ 946 h 1547"/>
                <a:gd name="T42" fmla="*/ 1709 w 1731"/>
                <a:gd name="T43" fmla="*/ 982 h 1547"/>
                <a:gd name="T44" fmla="*/ 1620 w 1731"/>
                <a:gd name="T45" fmla="*/ 1033 h 1547"/>
                <a:gd name="T46" fmla="*/ 1548 w 1731"/>
                <a:gd name="T47" fmla="*/ 1098 h 1547"/>
                <a:gd name="T48" fmla="*/ 1469 w 1731"/>
                <a:gd name="T49" fmla="*/ 1110 h 1547"/>
                <a:gd name="T50" fmla="*/ 1338 w 1731"/>
                <a:gd name="T51" fmla="*/ 1176 h 1547"/>
                <a:gd name="T52" fmla="*/ 1272 w 1731"/>
                <a:gd name="T53" fmla="*/ 1185 h 1547"/>
                <a:gd name="T54" fmla="*/ 1148 w 1731"/>
                <a:gd name="T55" fmla="*/ 1259 h 1547"/>
                <a:gd name="T56" fmla="*/ 1022 w 1731"/>
                <a:gd name="T57" fmla="*/ 1274 h 1547"/>
                <a:gd name="T58" fmla="*/ 981 w 1731"/>
                <a:gd name="T59" fmla="*/ 1303 h 1547"/>
                <a:gd name="T60" fmla="*/ 952 w 1731"/>
                <a:gd name="T61" fmla="*/ 1336 h 1547"/>
                <a:gd name="T62" fmla="*/ 865 w 1731"/>
                <a:gd name="T63" fmla="*/ 1351 h 1547"/>
                <a:gd name="T64" fmla="*/ 723 w 1731"/>
                <a:gd name="T65" fmla="*/ 1431 h 1547"/>
                <a:gd name="T66" fmla="*/ 617 w 1731"/>
                <a:gd name="T67" fmla="*/ 1477 h 1547"/>
                <a:gd name="T68" fmla="*/ 496 w 1731"/>
                <a:gd name="T69" fmla="*/ 1532 h 1547"/>
                <a:gd name="T70" fmla="*/ 420 w 1731"/>
                <a:gd name="T71" fmla="*/ 1547 h 1547"/>
                <a:gd name="T72" fmla="*/ 371 w 1731"/>
                <a:gd name="T73" fmla="*/ 1532 h 1547"/>
                <a:gd name="T74" fmla="*/ 342 w 1731"/>
                <a:gd name="T75" fmla="*/ 1503 h 1547"/>
                <a:gd name="T76" fmla="*/ 275 w 1731"/>
                <a:gd name="T77" fmla="*/ 1332 h 1547"/>
                <a:gd name="T78" fmla="*/ 233 w 1731"/>
                <a:gd name="T79" fmla="*/ 1118 h 1547"/>
                <a:gd name="T80" fmla="*/ 195 w 1731"/>
                <a:gd name="T81" fmla="*/ 1040 h 1547"/>
                <a:gd name="T82" fmla="*/ 132 w 1731"/>
                <a:gd name="T83" fmla="*/ 968 h 1547"/>
                <a:gd name="T84" fmla="*/ 103 w 1731"/>
                <a:gd name="T85" fmla="*/ 922 h 1547"/>
                <a:gd name="T86" fmla="*/ 80 w 1731"/>
                <a:gd name="T87" fmla="*/ 793 h 1547"/>
                <a:gd name="T88" fmla="*/ 22 w 1731"/>
                <a:gd name="T89" fmla="*/ 657 h 1547"/>
                <a:gd name="T90" fmla="*/ 0 w 1731"/>
                <a:gd name="T91" fmla="*/ 512 h 15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1"/>
                <a:gd name="T139" fmla="*/ 0 h 1547"/>
                <a:gd name="T140" fmla="*/ 1731 w 1731"/>
                <a:gd name="T141" fmla="*/ 1547 h 15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1" h="1547">
                  <a:moveTo>
                    <a:pt x="0" y="512"/>
                  </a:moveTo>
                  <a:lnTo>
                    <a:pt x="233" y="439"/>
                  </a:lnTo>
                  <a:lnTo>
                    <a:pt x="333" y="386"/>
                  </a:lnTo>
                  <a:lnTo>
                    <a:pt x="444" y="345"/>
                  </a:lnTo>
                  <a:lnTo>
                    <a:pt x="552" y="284"/>
                  </a:lnTo>
                  <a:lnTo>
                    <a:pt x="670" y="236"/>
                  </a:lnTo>
                  <a:lnTo>
                    <a:pt x="760" y="213"/>
                  </a:lnTo>
                  <a:lnTo>
                    <a:pt x="884" y="119"/>
                  </a:lnTo>
                  <a:lnTo>
                    <a:pt x="964" y="75"/>
                  </a:lnTo>
                  <a:lnTo>
                    <a:pt x="1046" y="61"/>
                  </a:lnTo>
                  <a:lnTo>
                    <a:pt x="1207" y="0"/>
                  </a:lnTo>
                  <a:lnTo>
                    <a:pt x="1270" y="44"/>
                  </a:lnTo>
                  <a:lnTo>
                    <a:pt x="1357" y="227"/>
                  </a:lnTo>
                  <a:lnTo>
                    <a:pt x="1403" y="294"/>
                  </a:lnTo>
                  <a:lnTo>
                    <a:pt x="1469" y="468"/>
                  </a:lnTo>
                  <a:lnTo>
                    <a:pt x="1553" y="640"/>
                  </a:lnTo>
                  <a:lnTo>
                    <a:pt x="1608" y="700"/>
                  </a:lnTo>
                  <a:lnTo>
                    <a:pt x="1687" y="759"/>
                  </a:lnTo>
                  <a:lnTo>
                    <a:pt x="1702" y="825"/>
                  </a:lnTo>
                  <a:lnTo>
                    <a:pt x="1731" y="888"/>
                  </a:lnTo>
                  <a:lnTo>
                    <a:pt x="1724" y="946"/>
                  </a:lnTo>
                  <a:lnTo>
                    <a:pt x="1709" y="982"/>
                  </a:lnTo>
                  <a:lnTo>
                    <a:pt x="1620" y="1033"/>
                  </a:lnTo>
                  <a:lnTo>
                    <a:pt x="1548" y="1098"/>
                  </a:lnTo>
                  <a:lnTo>
                    <a:pt x="1469" y="1110"/>
                  </a:lnTo>
                  <a:lnTo>
                    <a:pt x="1338" y="1176"/>
                  </a:lnTo>
                  <a:lnTo>
                    <a:pt x="1272" y="1185"/>
                  </a:lnTo>
                  <a:lnTo>
                    <a:pt x="1148" y="1259"/>
                  </a:lnTo>
                  <a:lnTo>
                    <a:pt x="1022" y="1274"/>
                  </a:lnTo>
                  <a:lnTo>
                    <a:pt x="981" y="1303"/>
                  </a:lnTo>
                  <a:lnTo>
                    <a:pt x="952" y="1336"/>
                  </a:lnTo>
                  <a:lnTo>
                    <a:pt x="865" y="1351"/>
                  </a:lnTo>
                  <a:lnTo>
                    <a:pt x="723" y="1431"/>
                  </a:lnTo>
                  <a:lnTo>
                    <a:pt x="617" y="1477"/>
                  </a:lnTo>
                  <a:lnTo>
                    <a:pt x="496" y="1532"/>
                  </a:lnTo>
                  <a:lnTo>
                    <a:pt x="420" y="1547"/>
                  </a:lnTo>
                  <a:lnTo>
                    <a:pt x="371" y="1532"/>
                  </a:lnTo>
                  <a:lnTo>
                    <a:pt x="342" y="1503"/>
                  </a:lnTo>
                  <a:lnTo>
                    <a:pt x="275" y="1332"/>
                  </a:lnTo>
                  <a:lnTo>
                    <a:pt x="233" y="1118"/>
                  </a:lnTo>
                  <a:lnTo>
                    <a:pt x="195" y="1040"/>
                  </a:lnTo>
                  <a:lnTo>
                    <a:pt x="132" y="968"/>
                  </a:lnTo>
                  <a:lnTo>
                    <a:pt x="103" y="922"/>
                  </a:lnTo>
                  <a:lnTo>
                    <a:pt x="80" y="793"/>
                  </a:lnTo>
                  <a:lnTo>
                    <a:pt x="22" y="657"/>
                  </a:lnTo>
                  <a:lnTo>
                    <a:pt x="0" y="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8" name="Freeform 119"/>
            <p:cNvSpPr>
              <a:spLocks/>
            </p:cNvSpPr>
            <p:nvPr/>
          </p:nvSpPr>
          <p:spPr bwMode="auto">
            <a:xfrm>
              <a:off x="630" y="99"/>
              <a:ext cx="1772" cy="1562"/>
            </a:xfrm>
            <a:custGeom>
              <a:avLst/>
              <a:gdLst>
                <a:gd name="T0" fmla="*/ 350 w 1772"/>
                <a:gd name="T1" fmla="*/ 388 h 1562"/>
                <a:gd name="T2" fmla="*/ 573 w 1772"/>
                <a:gd name="T3" fmla="*/ 282 h 1562"/>
                <a:gd name="T4" fmla="*/ 820 w 1772"/>
                <a:gd name="T5" fmla="*/ 179 h 1562"/>
                <a:gd name="T6" fmla="*/ 1054 w 1772"/>
                <a:gd name="T7" fmla="*/ 63 h 1562"/>
                <a:gd name="T8" fmla="*/ 1248 w 1772"/>
                <a:gd name="T9" fmla="*/ 0 h 1562"/>
                <a:gd name="T10" fmla="*/ 1384 w 1772"/>
                <a:gd name="T11" fmla="*/ 218 h 1562"/>
                <a:gd name="T12" fmla="*/ 1514 w 1772"/>
                <a:gd name="T13" fmla="*/ 485 h 1562"/>
                <a:gd name="T14" fmla="*/ 1627 w 1772"/>
                <a:gd name="T15" fmla="*/ 689 h 1562"/>
                <a:gd name="T16" fmla="*/ 1743 w 1772"/>
                <a:gd name="T17" fmla="*/ 840 h 1562"/>
                <a:gd name="T18" fmla="*/ 1738 w 1772"/>
                <a:gd name="T19" fmla="*/ 999 h 1562"/>
                <a:gd name="T20" fmla="*/ 1505 w 1772"/>
                <a:gd name="T21" fmla="*/ 1130 h 1562"/>
                <a:gd name="T22" fmla="*/ 1306 w 1772"/>
                <a:gd name="T23" fmla="*/ 1208 h 1562"/>
                <a:gd name="T24" fmla="*/ 1087 w 1772"/>
                <a:gd name="T25" fmla="*/ 1291 h 1562"/>
                <a:gd name="T26" fmla="*/ 884 w 1772"/>
                <a:gd name="T27" fmla="*/ 1378 h 1562"/>
                <a:gd name="T28" fmla="*/ 539 w 1772"/>
                <a:gd name="T29" fmla="*/ 1543 h 1562"/>
                <a:gd name="T30" fmla="*/ 379 w 1772"/>
                <a:gd name="T31" fmla="*/ 1538 h 1562"/>
                <a:gd name="T32" fmla="*/ 282 w 1772"/>
                <a:gd name="T33" fmla="*/ 1320 h 1562"/>
                <a:gd name="T34" fmla="*/ 238 w 1772"/>
                <a:gd name="T35" fmla="*/ 1106 h 1562"/>
                <a:gd name="T36" fmla="*/ 111 w 1772"/>
                <a:gd name="T37" fmla="*/ 840 h 1562"/>
                <a:gd name="T38" fmla="*/ 15 w 1772"/>
                <a:gd name="T39" fmla="*/ 582 h 1562"/>
                <a:gd name="T40" fmla="*/ 53 w 1772"/>
                <a:gd name="T41" fmla="*/ 485 h 1562"/>
                <a:gd name="T42" fmla="*/ 53 w 1772"/>
                <a:gd name="T43" fmla="*/ 548 h 1562"/>
                <a:gd name="T44" fmla="*/ 92 w 1772"/>
                <a:gd name="T45" fmla="*/ 718 h 1562"/>
                <a:gd name="T46" fmla="*/ 166 w 1772"/>
                <a:gd name="T47" fmla="*/ 941 h 1562"/>
                <a:gd name="T48" fmla="*/ 262 w 1772"/>
                <a:gd name="T49" fmla="*/ 1087 h 1562"/>
                <a:gd name="T50" fmla="*/ 306 w 1772"/>
                <a:gd name="T51" fmla="*/ 1247 h 1562"/>
                <a:gd name="T52" fmla="*/ 403 w 1772"/>
                <a:gd name="T53" fmla="*/ 1514 h 1562"/>
                <a:gd name="T54" fmla="*/ 559 w 1772"/>
                <a:gd name="T55" fmla="*/ 1504 h 1562"/>
                <a:gd name="T56" fmla="*/ 815 w 1772"/>
                <a:gd name="T57" fmla="*/ 1378 h 1562"/>
                <a:gd name="T58" fmla="*/ 981 w 1772"/>
                <a:gd name="T59" fmla="*/ 1320 h 1562"/>
                <a:gd name="T60" fmla="*/ 1141 w 1772"/>
                <a:gd name="T61" fmla="*/ 1252 h 1562"/>
                <a:gd name="T62" fmla="*/ 1364 w 1772"/>
                <a:gd name="T63" fmla="*/ 1164 h 1562"/>
                <a:gd name="T64" fmla="*/ 1573 w 1772"/>
                <a:gd name="T65" fmla="*/ 1087 h 1562"/>
                <a:gd name="T66" fmla="*/ 1728 w 1772"/>
                <a:gd name="T67" fmla="*/ 965 h 1562"/>
                <a:gd name="T68" fmla="*/ 1714 w 1772"/>
                <a:gd name="T69" fmla="*/ 835 h 1562"/>
                <a:gd name="T70" fmla="*/ 1598 w 1772"/>
                <a:gd name="T71" fmla="*/ 698 h 1562"/>
                <a:gd name="T72" fmla="*/ 1447 w 1772"/>
                <a:gd name="T73" fmla="*/ 403 h 1562"/>
                <a:gd name="T74" fmla="*/ 1326 w 1772"/>
                <a:gd name="T75" fmla="*/ 160 h 1562"/>
                <a:gd name="T76" fmla="*/ 1234 w 1772"/>
                <a:gd name="T77" fmla="*/ 34 h 1562"/>
                <a:gd name="T78" fmla="*/ 981 w 1772"/>
                <a:gd name="T79" fmla="*/ 107 h 1562"/>
                <a:gd name="T80" fmla="*/ 748 w 1772"/>
                <a:gd name="T81" fmla="*/ 258 h 1562"/>
                <a:gd name="T82" fmla="*/ 475 w 1772"/>
                <a:gd name="T83" fmla="*/ 374 h 1562"/>
                <a:gd name="T84" fmla="*/ 85 w 1772"/>
                <a:gd name="T85" fmla="*/ 478 h 1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2"/>
                <a:gd name="T130" fmla="*/ 0 h 1562"/>
                <a:gd name="T131" fmla="*/ 1772 w 1772"/>
                <a:gd name="T132" fmla="*/ 1562 h 1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2" h="1562">
                  <a:moveTo>
                    <a:pt x="85" y="478"/>
                  </a:moveTo>
                  <a:lnTo>
                    <a:pt x="267" y="427"/>
                  </a:lnTo>
                  <a:lnTo>
                    <a:pt x="350" y="388"/>
                  </a:lnTo>
                  <a:lnTo>
                    <a:pt x="427" y="354"/>
                  </a:lnTo>
                  <a:lnTo>
                    <a:pt x="496" y="325"/>
                  </a:lnTo>
                  <a:lnTo>
                    <a:pt x="573" y="282"/>
                  </a:lnTo>
                  <a:lnTo>
                    <a:pt x="665" y="248"/>
                  </a:lnTo>
                  <a:lnTo>
                    <a:pt x="762" y="218"/>
                  </a:lnTo>
                  <a:lnTo>
                    <a:pt x="820" y="179"/>
                  </a:lnTo>
                  <a:lnTo>
                    <a:pt x="894" y="126"/>
                  </a:lnTo>
                  <a:lnTo>
                    <a:pt x="976" y="82"/>
                  </a:lnTo>
                  <a:lnTo>
                    <a:pt x="1054" y="63"/>
                  </a:lnTo>
                  <a:lnTo>
                    <a:pt x="1150" y="29"/>
                  </a:lnTo>
                  <a:lnTo>
                    <a:pt x="1213" y="5"/>
                  </a:lnTo>
                  <a:lnTo>
                    <a:pt x="1248" y="0"/>
                  </a:lnTo>
                  <a:lnTo>
                    <a:pt x="1292" y="39"/>
                  </a:lnTo>
                  <a:lnTo>
                    <a:pt x="1345" y="136"/>
                  </a:lnTo>
                  <a:lnTo>
                    <a:pt x="1384" y="218"/>
                  </a:lnTo>
                  <a:lnTo>
                    <a:pt x="1437" y="296"/>
                  </a:lnTo>
                  <a:lnTo>
                    <a:pt x="1476" y="398"/>
                  </a:lnTo>
                  <a:lnTo>
                    <a:pt x="1514" y="485"/>
                  </a:lnTo>
                  <a:lnTo>
                    <a:pt x="1558" y="577"/>
                  </a:lnTo>
                  <a:lnTo>
                    <a:pt x="1588" y="630"/>
                  </a:lnTo>
                  <a:lnTo>
                    <a:pt x="1627" y="689"/>
                  </a:lnTo>
                  <a:lnTo>
                    <a:pt x="1695" y="743"/>
                  </a:lnTo>
                  <a:lnTo>
                    <a:pt x="1719" y="767"/>
                  </a:lnTo>
                  <a:lnTo>
                    <a:pt x="1743" y="840"/>
                  </a:lnTo>
                  <a:lnTo>
                    <a:pt x="1772" y="903"/>
                  </a:lnTo>
                  <a:lnTo>
                    <a:pt x="1767" y="951"/>
                  </a:lnTo>
                  <a:lnTo>
                    <a:pt x="1738" y="999"/>
                  </a:lnTo>
                  <a:lnTo>
                    <a:pt x="1675" y="1038"/>
                  </a:lnTo>
                  <a:lnTo>
                    <a:pt x="1577" y="1111"/>
                  </a:lnTo>
                  <a:lnTo>
                    <a:pt x="1505" y="1130"/>
                  </a:lnTo>
                  <a:lnTo>
                    <a:pt x="1427" y="1164"/>
                  </a:lnTo>
                  <a:lnTo>
                    <a:pt x="1379" y="1188"/>
                  </a:lnTo>
                  <a:lnTo>
                    <a:pt x="1306" y="1208"/>
                  </a:lnTo>
                  <a:lnTo>
                    <a:pt x="1248" y="1238"/>
                  </a:lnTo>
                  <a:lnTo>
                    <a:pt x="1184" y="1272"/>
                  </a:lnTo>
                  <a:lnTo>
                    <a:pt x="1087" y="1291"/>
                  </a:lnTo>
                  <a:lnTo>
                    <a:pt x="1049" y="1296"/>
                  </a:lnTo>
                  <a:lnTo>
                    <a:pt x="986" y="1354"/>
                  </a:lnTo>
                  <a:lnTo>
                    <a:pt x="884" y="1378"/>
                  </a:lnTo>
                  <a:lnTo>
                    <a:pt x="738" y="1460"/>
                  </a:lnTo>
                  <a:lnTo>
                    <a:pt x="631" y="1499"/>
                  </a:lnTo>
                  <a:lnTo>
                    <a:pt x="539" y="1543"/>
                  </a:lnTo>
                  <a:lnTo>
                    <a:pt x="451" y="1562"/>
                  </a:lnTo>
                  <a:lnTo>
                    <a:pt x="412" y="1557"/>
                  </a:lnTo>
                  <a:lnTo>
                    <a:pt x="379" y="1538"/>
                  </a:lnTo>
                  <a:lnTo>
                    <a:pt x="340" y="1455"/>
                  </a:lnTo>
                  <a:lnTo>
                    <a:pt x="296" y="1373"/>
                  </a:lnTo>
                  <a:lnTo>
                    <a:pt x="282" y="1320"/>
                  </a:lnTo>
                  <a:lnTo>
                    <a:pt x="272" y="1238"/>
                  </a:lnTo>
                  <a:lnTo>
                    <a:pt x="258" y="1174"/>
                  </a:lnTo>
                  <a:lnTo>
                    <a:pt x="238" y="1106"/>
                  </a:lnTo>
                  <a:lnTo>
                    <a:pt x="175" y="1019"/>
                  </a:lnTo>
                  <a:lnTo>
                    <a:pt x="137" y="956"/>
                  </a:lnTo>
                  <a:lnTo>
                    <a:pt x="111" y="840"/>
                  </a:lnTo>
                  <a:lnTo>
                    <a:pt x="77" y="757"/>
                  </a:lnTo>
                  <a:lnTo>
                    <a:pt x="39" y="669"/>
                  </a:lnTo>
                  <a:lnTo>
                    <a:pt x="15" y="582"/>
                  </a:lnTo>
                  <a:lnTo>
                    <a:pt x="0" y="538"/>
                  </a:lnTo>
                  <a:lnTo>
                    <a:pt x="15" y="505"/>
                  </a:lnTo>
                  <a:lnTo>
                    <a:pt x="53" y="485"/>
                  </a:lnTo>
                  <a:lnTo>
                    <a:pt x="87" y="495"/>
                  </a:lnTo>
                  <a:lnTo>
                    <a:pt x="97" y="524"/>
                  </a:lnTo>
                  <a:lnTo>
                    <a:pt x="53" y="548"/>
                  </a:lnTo>
                  <a:lnTo>
                    <a:pt x="53" y="592"/>
                  </a:lnTo>
                  <a:lnTo>
                    <a:pt x="68" y="650"/>
                  </a:lnTo>
                  <a:lnTo>
                    <a:pt x="92" y="718"/>
                  </a:lnTo>
                  <a:lnTo>
                    <a:pt x="127" y="796"/>
                  </a:lnTo>
                  <a:lnTo>
                    <a:pt x="151" y="854"/>
                  </a:lnTo>
                  <a:lnTo>
                    <a:pt x="166" y="941"/>
                  </a:lnTo>
                  <a:lnTo>
                    <a:pt x="190" y="980"/>
                  </a:lnTo>
                  <a:lnTo>
                    <a:pt x="238" y="1048"/>
                  </a:lnTo>
                  <a:lnTo>
                    <a:pt x="262" y="1087"/>
                  </a:lnTo>
                  <a:lnTo>
                    <a:pt x="282" y="1140"/>
                  </a:lnTo>
                  <a:lnTo>
                    <a:pt x="291" y="1193"/>
                  </a:lnTo>
                  <a:lnTo>
                    <a:pt x="306" y="1247"/>
                  </a:lnTo>
                  <a:lnTo>
                    <a:pt x="321" y="1334"/>
                  </a:lnTo>
                  <a:lnTo>
                    <a:pt x="350" y="1407"/>
                  </a:lnTo>
                  <a:lnTo>
                    <a:pt x="403" y="1514"/>
                  </a:lnTo>
                  <a:lnTo>
                    <a:pt x="442" y="1533"/>
                  </a:lnTo>
                  <a:lnTo>
                    <a:pt x="480" y="1533"/>
                  </a:lnTo>
                  <a:lnTo>
                    <a:pt x="559" y="1504"/>
                  </a:lnTo>
                  <a:lnTo>
                    <a:pt x="656" y="1465"/>
                  </a:lnTo>
                  <a:lnTo>
                    <a:pt x="743" y="1422"/>
                  </a:lnTo>
                  <a:lnTo>
                    <a:pt x="815" y="1378"/>
                  </a:lnTo>
                  <a:lnTo>
                    <a:pt x="874" y="1344"/>
                  </a:lnTo>
                  <a:lnTo>
                    <a:pt x="932" y="1320"/>
                  </a:lnTo>
                  <a:lnTo>
                    <a:pt x="981" y="1320"/>
                  </a:lnTo>
                  <a:lnTo>
                    <a:pt x="1010" y="1286"/>
                  </a:lnTo>
                  <a:lnTo>
                    <a:pt x="1078" y="1262"/>
                  </a:lnTo>
                  <a:lnTo>
                    <a:pt x="1141" y="1252"/>
                  </a:lnTo>
                  <a:lnTo>
                    <a:pt x="1179" y="1247"/>
                  </a:lnTo>
                  <a:lnTo>
                    <a:pt x="1297" y="1179"/>
                  </a:lnTo>
                  <a:lnTo>
                    <a:pt x="1364" y="1164"/>
                  </a:lnTo>
                  <a:lnTo>
                    <a:pt x="1422" y="1135"/>
                  </a:lnTo>
                  <a:lnTo>
                    <a:pt x="1495" y="1096"/>
                  </a:lnTo>
                  <a:lnTo>
                    <a:pt x="1573" y="1087"/>
                  </a:lnTo>
                  <a:lnTo>
                    <a:pt x="1641" y="1028"/>
                  </a:lnTo>
                  <a:lnTo>
                    <a:pt x="1695" y="990"/>
                  </a:lnTo>
                  <a:lnTo>
                    <a:pt x="1728" y="965"/>
                  </a:lnTo>
                  <a:lnTo>
                    <a:pt x="1738" y="922"/>
                  </a:lnTo>
                  <a:lnTo>
                    <a:pt x="1738" y="878"/>
                  </a:lnTo>
                  <a:lnTo>
                    <a:pt x="1714" y="835"/>
                  </a:lnTo>
                  <a:lnTo>
                    <a:pt x="1699" y="772"/>
                  </a:lnTo>
                  <a:lnTo>
                    <a:pt x="1646" y="743"/>
                  </a:lnTo>
                  <a:lnTo>
                    <a:pt x="1598" y="698"/>
                  </a:lnTo>
                  <a:lnTo>
                    <a:pt x="1558" y="645"/>
                  </a:lnTo>
                  <a:lnTo>
                    <a:pt x="1495" y="509"/>
                  </a:lnTo>
                  <a:lnTo>
                    <a:pt x="1447" y="403"/>
                  </a:lnTo>
                  <a:lnTo>
                    <a:pt x="1418" y="325"/>
                  </a:lnTo>
                  <a:lnTo>
                    <a:pt x="1364" y="248"/>
                  </a:lnTo>
                  <a:lnTo>
                    <a:pt x="1326" y="160"/>
                  </a:lnTo>
                  <a:lnTo>
                    <a:pt x="1282" y="73"/>
                  </a:lnTo>
                  <a:lnTo>
                    <a:pt x="1258" y="58"/>
                  </a:lnTo>
                  <a:lnTo>
                    <a:pt x="1234" y="34"/>
                  </a:lnTo>
                  <a:lnTo>
                    <a:pt x="1126" y="68"/>
                  </a:lnTo>
                  <a:lnTo>
                    <a:pt x="1068" y="92"/>
                  </a:lnTo>
                  <a:lnTo>
                    <a:pt x="981" y="107"/>
                  </a:lnTo>
                  <a:lnTo>
                    <a:pt x="908" y="145"/>
                  </a:lnTo>
                  <a:lnTo>
                    <a:pt x="801" y="232"/>
                  </a:lnTo>
                  <a:lnTo>
                    <a:pt x="748" y="258"/>
                  </a:lnTo>
                  <a:lnTo>
                    <a:pt x="685" y="262"/>
                  </a:lnTo>
                  <a:lnTo>
                    <a:pt x="554" y="316"/>
                  </a:lnTo>
                  <a:lnTo>
                    <a:pt x="475" y="374"/>
                  </a:lnTo>
                  <a:lnTo>
                    <a:pt x="364" y="422"/>
                  </a:lnTo>
                  <a:lnTo>
                    <a:pt x="127" y="505"/>
                  </a:lnTo>
                  <a:lnTo>
                    <a:pt x="85"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sp>
        <p:nvSpPr>
          <p:cNvPr id="29" name="Rectângulo 28"/>
          <p:cNvSpPr/>
          <p:nvPr/>
        </p:nvSpPr>
        <p:spPr>
          <a:xfrm rot="20311981">
            <a:off x="1026208" y="618537"/>
            <a:ext cx="1899873" cy="923330"/>
          </a:xfrm>
          <a:prstGeom prst="rect">
            <a:avLst/>
          </a:prstGeom>
        </p:spPr>
        <p:txBody>
          <a:bodyPr wrap="square">
            <a:spAutoFit/>
          </a:bodyPr>
          <a:lstStyle/>
          <a:p>
            <a:pPr algn="ctr"/>
            <a:r>
              <a:rPr lang="pt-PT" kern="10" dirty="0">
                <a:ln w="9525">
                  <a:solidFill>
                    <a:schemeClr val="accent2"/>
                  </a:solidFill>
                  <a:round/>
                  <a:headEnd/>
                  <a:tailEnd/>
                </a:ln>
                <a:solidFill>
                  <a:srgbClr val="FF6600"/>
                </a:solidFill>
                <a:latin typeface="Arial Black"/>
              </a:rPr>
              <a:t>CURSOS</a:t>
            </a:r>
          </a:p>
          <a:p>
            <a:pPr algn="ctr"/>
            <a:r>
              <a:rPr lang="pt-PT" kern="10" dirty="0">
                <a:ln w="9525">
                  <a:solidFill>
                    <a:schemeClr val="accent2"/>
                  </a:solidFill>
                  <a:round/>
                  <a:headEnd/>
                  <a:tailEnd/>
                </a:ln>
                <a:solidFill>
                  <a:srgbClr val="FF6600"/>
                </a:solidFill>
                <a:latin typeface="Arial Black"/>
              </a:rPr>
              <a:t>Científico -</a:t>
            </a:r>
          </a:p>
          <a:p>
            <a:pPr algn="ctr"/>
            <a:r>
              <a:rPr lang="pt-PT" kern="10" dirty="0">
                <a:ln w="9525">
                  <a:solidFill>
                    <a:schemeClr val="accent2"/>
                  </a:solidFill>
                  <a:round/>
                  <a:headEnd/>
                  <a:tailEnd/>
                </a:ln>
                <a:solidFill>
                  <a:srgbClr val="FF6600"/>
                </a:solidFill>
                <a:latin typeface="Arial Black"/>
              </a:rPr>
              <a:t>Humanísticos</a:t>
            </a:r>
          </a:p>
        </p:txBody>
      </p:sp>
      <p:grpSp>
        <p:nvGrpSpPr>
          <p:cNvPr id="30" name="Group 120"/>
          <p:cNvGrpSpPr>
            <a:grpSpLocks/>
          </p:cNvGrpSpPr>
          <p:nvPr/>
        </p:nvGrpSpPr>
        <p:grpSpPr bwMode="auto">
          <a:xfrm>
            <a:off x="5385147" y="151486"/>
            <a:ext cx="2791379" cy="2026633"/>
            <a:chOff x="650" y="109"/>
            <a:chExt cx="1745" cy="1620"/>
          </a:xfrm>
        </p:grpSpPr>
        <p:sp>
          <p:nvSpPr>
            <p:cNvPr id="31" name="Freeform 118"/>
            <p:cNvSpPr>
              <a:spLocks/>
            </p:cNvSpPr>
            <p:nvPr/>
          </p:nvSpPr>
          <p:spPr bwMode="auto">
            <a:xfrm>
              <a:off x="657" y="109"/>
              <a:ext cx="1731" cy="1547"/>
            </a:xfrm>
            <a:custGeom>
              <a:avLst/>
              <a:gdLst>
                <a:gd name="T0" fmla="*/ 0 w 1731"/>
                <a:gd name="T1" fmla="*/ 512 h 1547"/>
                <a:gd name="T2" fmla="*/ 233 w 1731"/>
                <a:gd name="T3" fmla="*/ 439 h 1547"/>
                <a:gd name="T4" fmla="*/ 333 w 1731"/>
                <a:gd name="T5" fmla="*/ 386 h 1547"/>
                <a:gd name="T6" fmla="*/ 444 w 1731"/>
                <a:gd name="T7" fmla="*/ 345 h 1547"/>
                <a:gd name="T8" fmla="*/ 552 w 1731"/>
                <a:gd name="T9" fmla="*/ 284 h 1547"/>
                <a:gd name="T10" fmla="*/ 670 w 1731"/>
                <a:gd name="T11" fmla="*/ 236 h 1547"/>
                <a:gd name="T12" fmla="*/ 760 w 1731"/>
                <a:gd name="T13" fmla="*/ 213 h 1547"/>
                <a:gd name="T14" fmla="*/ 884 w 1731"/>
                <a:gd name="T15" fmla="*/ 119 h 1547"/>
                <a:gd name="T16" fmla="*/ 964 w 1731"/>
                <a:gd name="T17" fmla="*/ 75 h 1547"/>
                <a:gd name="T18" fmla="*/ 1046 w 1731"/>
                <a:gd name="T19" fmla="*/ 61 h 1547"/>
                <a:gd name="T20" fmla="*/ 1207 w 1731"/>
                <a:gd name="T21" fmla="*/ 0 h 1547"/>
                <a:gd name="T22" fmla="*/ 1270 w 1731"/>
                <a:gd name="T23" fmla="*/ 44 h 1547"/>
                <a:gd name="T24" fmla="*/ 1357 w 1731"/>
                <a:gd name="T25" fmla="*/ 227 h 1547"/>
                <a:gd name="T26" fmla="*/ 1403 w 1731"/>
                <a:gd name="T27" fmla="*/ 294 h 1547"/>
                <a:gd name="T28" fmla="*/ 1469 w 1731"/>
                <a:gd name="T29" fmla="*/ 468 h 1547"/>
                <a:gd name="T30" fmla="*/ 1553 w 1731"/>
                <a:gd name="T31" fmla="*/ 640 h 1547"/>
                <a:gd name="T32" fmla="*/ 1608 w 1731"/>
                <a:gd name="T33" fmla="*/ 700 h 1547"/>
                <a:gd name="T34" fmla="*/ 1687 w 1731"/>
                <a:gd name="T35" fmla="*/ 759 h 1547"/>
                <a:gd name="T36" fmla="*/ 1702 w 1731"/>
                <a:gd name="T37" fmla="*/ 825 h 1547"/>
                <a:gd name="T38" fmla="*/ 1731 w 1731"/>
                <a:gd name="T39" fmla="*/ 888 h 1547"/>
                <a:gd name="T40" fmla="*/ 1724 w 1731"/>
                <a:gd name="T41" fmla="*/ 946 h 1547"/>
                <a:gd name="T42" fmla="*/ 1709 w 1731"/>
                <a:gd name="T43" fmla="*/ 982 h 1547"/>
                <a:gd name="T44" fmla="*/ 1620 w 1731"/>
                <a:gd name="T45" fmla="*/ 1033 h 1547"/>
                <a:gd name="T46" fmla="*/ 1548 w 1731"/>
                <a:gd name="T47" fmla="*/ 1098 h 1547"/>
                <a:gd name="T48" fmla="*/ 1469 w 1731"/>
                <a:gd name="T49" fmla="*/ 1110 h 1547"/>
                <a:gd name="T50" fmla="*/ 1338 w 1731"/>
                <a:gd name="T51" fmla="*/ 1176 h 1547"/>
                <a:gd name="T52" fmla="*/ 1272 w 1731"/>
                <a:gd name="T53" fmla="*/ 1185 h 1547"/>
                <a:gd name="T54" fmla="*/ 1148 w 1731"/>
                <a:gd name="T55" fmla="*/ 1259 h 1547"/>
                <a:gd name="T56" fmla="*/ 1022 w 1731"/>
                <a:gd name="T57" fmla="*/ 1274 h 1547"/>
                <a:gd name="T58" fmla="*/ 981 w 1731"/>
                <a:gd name="T59" fmla="*/ 1303 h 1547"/>
                <a:gd name="T60" fmla="*/ 952 w 1731"/>
                <a:gd name="T61" fmla="*/ 1336 h 1547"/>
                <a:gd name="T62" fmla="*/ 865 w 1731"/>
                <a:gd name="T63" fmla="*/ 1351 h 1547"/>
                <a:gd name="T64" fmla="*/ 723 w 1731"/>
                <a:gd name="T65" fmla="*/ 1431 h 1547"/>
                <a:gd name="T66" fmla="*/ 617 w 1731"/>
                <a:gd name="T67" fmla="*/ 1477 h 1547"/>
                <a:gd name="T68" fmla="*/ 496 w 1731"/>
                <a:gd name="T69" fmla="*/ 1532 h 1547"/>
                <a:gd name="T70" fmla="*/ 420 w 1731"/>
                <a:gd name="T71" fmla="*/ 1547 h 1547"/>
                <a:gd name="T72" fmla="*/ 371 w 1731"/>
                <a:gd name="T73" fmla="*/ 1532 h 1547"/>
                <a:gd name="T74" fmla="*/ 342 w 1731"/>
                <a:gd name="T75" fmla="*/ 1503 h 1547"/>
                <a:gd name="T76" fmla="*/ 275 w 1731"/>
                <a:gd name="T77" fmla="*/ 1332 h 1547"/>
                <a:gd name="T78" fmla="*/ 233 w 1731"/>
                <a:gd name="T79" fmla="*/ 1118 h 1547"/>
                <a:gd name="T80" fmla="*/ 195 w 1731"/>
                <a:gd name="T81" fmla="*/ 1040 h 1547"/>
                <a:gd name="T82" fmla="*/ 132 w 1731"/>
                <a:gd name="T83" fmla="*/ 968 h 1547"/>
                <a:gd name="T84" fmla="*/ 103 w 1731"/>
                <a:gd name="T85" fmla="*/ 922 h 1547"/>
                <a:gd name="T86" fmla="*/ 80 w 1731"/>
                <a:gd name="T87" fmla="*/ 793 h 1547"/>
                <a:gd name="T88" fmla="*/ 22 w 1731"/>
                <a:gd name="T89" fmla="*/ 657 h 1547"/>
                <a:gd name="T90" fmla="*/ 0 w 1731"/>
                <a:gd name="T91" fmla="*/ 512 h 15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1"/>
                <a:gd name="T139" fmla="*/ 0 h 1547"/>
                <a:gd name="T140" fmla="*/ 1731 w 1731"/>
                <a:gd name="T141" fmla="*/ 1547 h 15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1" h="1547">
                  <a:moveTo>
                    <a:pt x="0" y="512"/>
                  </a:moveTo>
                  <a:lnTo>
                    <a:pt x="233" y="439"/>
                  </a:lnTo>
                  <a:lnTo>
                    <a:pt x="333" y="386"/>
                  </a:lnTo>
                  <a:lnTo>
                    <a:pt x="444" y="345"/>
                  </a:lnTo>
                  <a:lnTo>
                    <a:pt x="552" y="284"/>
                  </a:lnTo>
                  <a:lnTo>
                    <a:pt x="670" y="236"/>
                  </a:lnTo>
                  <a:lnTo>
                    <a:pt x="760" y="213"/>
                  </a:lnTo>
                  <a:lnTo>
                    <a:pt x="884" y="119"/>
                  </a:lnTo>
                  <a:lnTo>
                    <a:pt x="964" y="75"/>
                  </a:lnTo>
                  <a:lnTo>
                    <a:pt x="1046" y="61"/>
                  </a:lnTo>
                  <a:lnTo>
                    <a:pt x="1207" y="0"/>
                  </a:lnTo>
                  <a:lnTo>
                    <a:pt x="1270" y="44"/>
                  </a:lnTo>
                  <a:lnTo>
                    <a:pt x="1357" y="227"/>
                  </a:lnTo>
                  <a:lnTo>
                    <a:pt x="1403" y="294"/>
                  </a:lnTo>
                  <a:lnTo>
                    <a:pt x="1469" y="468"/>
                  </a:lnTo>
                  <a:lnTo>
                    <a:pt x="1553" y="640"/>
                  </a:lnTo>
                  <a:lnTo>
                    <a:pt x="1608" y="700"/>
                  </a:lnTo>
                  <a:lnTo>
                    <a:pt x="1687" y="759"/>
                  </a:lnTo>
                  <a:lnTo>
                    <a:pt x="1702" y="825"/>
                  </a:lnTo>
                  <a:lnTo>
                    <a:pt x="1731" y="888"/>
                  </a:lnTo>
                  <a:lnTo>
                    <a:pt x="1724" y="946"/>
                  </a:lnTo>
                  <a:lnTo>
                    <a:pt x="1709" y="982"/>
                  </a:lnTo>
                  <a:lnTo>
                    <a:pt x="1620" y="1033"/>
                  </a:lnTo>
                  <a:lnTo>
                    <a:pt x="1548" y="1098"/>
                  </a:lnTo>
                  <a:lnTo>
                    <a:pt x="1469" y="1110"/>
                  </a:lnTo>
                  <a:lnTo>
                    <a:pt x="1338" y="1176"/>
                  </a:lnTo>
                  <a:lnTo>
                    <a:pt x="1272" y="1185"/>
                  </a:lnTo>
                  <a:lnTo>
                    <a:pt x="1148" y="1259"/>
                  </a:lnTo>
                  <a:lnTo>
                    <a:pt x="1022" y="1274"/>
                  </a:lnTo>
                  <a:lnTo>
                    <a:pt x="981" y="1303"/>
                  </a:lnTo>
                  <a:lnTo>
                    <a:pt x="952" y="1336"/>
                  </a:lnTo>
                  <a:lnTo>
                    <a:pt x="865" y="1351"/>
                  </a:lnTo>
                  <a:lnTo>
                    <a:pt x="723" y="1431"/>
                  </a:lnTo>
                  <a:lnTo>
                    <a:pt x="617" y="1477"/>
                  </a:lnTo>
                  <a:lnTo>
                    <a:pt x="496" y="1532"/>
                  </a:lnTo>
                  <a:lnTo>
                    <a:pt x="420" y="1547"/>
                  </a:lnTo>
                  <a:lnTo>
                    <a:pt x="371" y="1532"/>
                  </a:lnTo>
                  <a:lnTo>
                    <a:pt x="342" y="1503"/>
                  </a:lnTo>
                  <a:lnTo>
                    <a:pt x="275" y="1332"/>
                  </a:lnTo>
                  <a:lnTo>
                    <a:pt x="233" y="1118"/>
                  </a:lnTo>
                  <a:lnTo>
                    <a:pt x="195" y="1040"/>
                  </a:lnTo>
                  <a:lnTo>
                    <a:pt x="132" y="968"/>
                  </a:lnTo>
                  <a:lnTo>
                    <a:pt x="103" y="922"/>
                  </a:lnTo>
                  <a:lnTo>
                    <a:pt x="80" y="793"/>
                  </a:lnTo>
                  <a:lnTo>
                    <a:pt x="22" y="657"/>
                  </a:lnTo>
                  <a:lnTo>
                    <a:pt x="0" y="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2" name="Freeform 119"/>
            <p:cNvSpPr>
              <a:spLocks/>
            </p:cNvSpPr>
            <p:nvPr/>
          </p:nvSpPr>
          <p:spPr bwMode="auto">
            <a:xfrm>
              <a:off x="650" y="403"/>
              <a:ext cx="1745" cy="1326"/>
            </a:xfrm>
            <a:custGeom>
              <a:avLst/>
              <a:gdLst>
                <a:gd name="T0" fmla="*/ 350 w 1772"/>
                <a:gd name="T1" fmla="*/ 388 h 1562"/>
                <a:gd name="T2" fmla="*/ 573 w 1772"/>
                <a:gd name="T3" fmla="*/ 282 h 1562"/>
                <a:gd name="T4" fmla="*/ 820 w 1772"/>
                <a:gd name="T5" fmla="*/ 179 h 1562"/>
                <a:gd name="T6" fmla="*/ 1054 w 1772"/>
                <a:gd name="T7" fmla="*/ 63 h 1562"/>
                <a:gd name="T8" fmla="*/ 1248 w 1772"/>
                <a:gd name="T9" fmla="*/ 0 h 1562"/>
                <a:gd name="T10" fmla="*/ 1384 w 1772"/>
                <a:gd name="T11" fmla="*/ 218 h 1562"/>
                <a:gd name="T12" fmla="*/ 1514 w 1772"/>
                <a:gd name="T13" fmla="*/ 485 h 1562"/>
                <a:gd name="T14" fmla="*/ 1627 w 1772"/>
                <a:gd name="T15" fmla="*/ 689 h 1562"/>
                <a:gd name="T16" fmla="*/ 1743 w 1772"/>
                <a:gd name="T17" fmla="*/ 840 h 1562"/>
                <a:gd name="T18" fmla="*/ 1738 w 1772"/>
                <a:gd name="T19" fmla="*/ 999 h 1562"/>
                <a:gd name="T20" fmla="*/ 1505 w 1772"/>
                <a:gd name="T21" fmla="*/ 1130 h 1562"/>
                <a:gd name="T22" fmla="*/ 1306 w 1772"/>
                <a:gd name="T23" fmla="*/ 1208 h 1562"/>
                <a:gd name="T24" fmla="*/ 1087 w 1772"/>
                <a:gd name="T25" fmla="*/ 1291 h 1562"/>
                <a:gd name="T26" fmla="*/ 884 w 1772"/>
                <a:gd name="T27" fmla="*/ 1378 h 1562"/>
                <a:gd name="T28" fmla="*/ 539 w 1772"/>
                <a:gd name="T29" fmla="*/ 1543 h 1562"/>
                <a:gd name="T30" fmla="*/ 379 w 1772"/>
                <a:gd name="T31" fmla="*/ 1538 h 1562"/>
                <a:gd name="T32" fmla="*/ 282 w 1772"/>
                <a:gd name="T33" fmla="*/ 1320 h 1562"/>
                <a:gd name="T34" fmla="*/ 238 w 1772"/>
                <a:gd name="T35" fmla="*/ 1106 h 1562"/>
                <a:gd name="T36" fmla="*/ 111 w 1772"/>
                <a:gd name="T37" fmla="*/ 840 h 1562"/>
                <a:gd name="T38" fmla="*/ 15 w 1772"/>
                <a:gd name="T39" fmla="*/ 582 h 1562"/>
                <a:gd name="T40" fmla="*/ 53 w 1772"/>
                <a:gd name="T41" fmla="*/ 485 h 1562"/>
                <a:gd name="T42" fmla="*/ 53 w 1772"/>
                <a:gd name="T43" fmla="*/ 548 h 1562"/>
                <a:gd name="T44" fmla="*/ 92 w 1772"/>
                <a:gd name="T45" fmla="*/ 718 h 1562"/>
                <a:gd name="T46" fmla="*/ 166 w 1772"/>
                <a:gd name="T47" fmla="*/ 941 h 1562"/>
                <a:gd name="T48" fmla="*/ 262 w 1772"/>
                <a:gd name="T49" fmla="*/ 1087 h 1562"/>
                <a:gd name="T50" fmla="*/ 306 w 1772"/>
                <a:gd name="T51" fmla="*/ 1247 h 1562"/>
                <a:gd name="T52" fmla="*/ 403 w 1772"/>
                <a:gd name="T53" fmla="*/ 1514 h 1562"/>
                <a:gd name="T54" fmla="*/ 559 w 1772"/>
                <a:gd name="T55" fmla="*/ 1504 h 1562"/>
                <a:gd name="T56" fmla="*/ 815 w 1772"/>
                <a:gd name="T57" fmla="*/ 1378 h 1562"/>
                <a:gd name="T58" fmla="*/ 981 w 1772"/>
                <a:gd name="T59" fmla="*/ 1320 h 1562"/>
                <a:gd name="T60" fmla="*/ 1141 w 1772"/>
                <a:gd name="T61" fmla="*/ 1252 h 1562"/>
                <a:gd name="T62" fmla="*/ 1364 w 1772"/>
                <a:gd name="T63" fmla="*/ 1164 h 1562"/>
                <a:gd name="T64" fmla="*/ 1573 w 1772"/>
                <a:gd name="T65" fmla="*/ 1087 h 1562"/>
                <a:gd name="T66" fmla="*/ 1728 w 1772"/>
                <a:gd name="T67" fmla="*/ 965 h 1562"/>
                <a:gd name="T68" fmla="*/ 1714 w 1772"/>
                <a:gd name="T69" fmla="*/ 835 h 1562"/>
                <a:gd name="T70" fmla="*/ 1598 w 1772"/>
                <a:gd name="T71" fmla="*/ 698 h 1562"/>
                <a:gd name="T72" fmla="*/ 1447 w 1772"/>
                <a:gd name="T73" fmla="*/ 403 h 1562"/>
                <a:gd name="T74" fmla="*/ 1326 w 1772"/>
                <a:gd name="T75" fmla="*/ 160 h 1562"/>
                <a:gd name="T76" fmla="*/ 1234 w 1772"/>
                <a:gd name="T77" fmla="*/ 34 h 1562"/>
                <a:gd name="T78" fmla="*/ 981 w 1772"/>
                <a:gd name="T79" fmla="*/ 107 h 1562"/>
                <a:gd name="T80" fmla="*/ 748 w 1772"/>
                <a:gd name="T81" fmla="*/ 258 h 1562"/>
                <a:gd name="T82" fmla="*/ 475 w 1772"/>
                <a:gd name="T83" fmla="*/ 374 h 1562"/>
                <a:gd name="T84" fmla="*/ 85 w 1772"/>
                <a:gd name="T85" fmla="*/ 478 h 1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2"/>
                <a:gd name="T130" fmla="*/ 0 h 1562"/>
                <a:gd name="T131" fmla="*/ 1772 w 1772"/>
                <a:gd name="T132" fmla="*/ 1562 h 1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2" h="1562">
                  <a:moveTo>
                    <a:pt x="85" y="478"/>
                  </a:moveTo>
                  <a:lnTo>
                    <a:pt x="267" y="427"/>
                  </a:lnTo>
                  <a:lnTo>
                    <a:pt x="350" y="388"/>
                  </a:lnTo>
                  <a:lnTo>
                    <a:pt x="427" y="354"/>
                  </a:lnTo>
                  <a:lnTo>
                    <a:pt x="496" y="325"/>
                  </a:lnTo>
                  <a:lnTo>
                    <a:pt x="573" y="282"/>
                  </a:lnTo>
                  <a:lnTo>
                    <a:pt x="665" y="248"/>
                  </a:lnTo>
                  <a:lnTo>
                    <a:pt x="762" y="218"/>
                  </a:lnTo>
                  <a:lnTo>
                    <a:pt x="820" y="179"/>
                  </a:lnTo>
                  <a:lnTo>
                    <a:pt x="894" y="126"/>
                  </a:lnTo>
                  <a:lnTo>
                    <a:pt x="976" y="82"/>
                  </a:lnTo>
                  <a:lnTo>
                    <a:pt x="1054" y="63"/>
                  </a:lnTo>
                  <a:lnTo>
                    <a:pt x="1150" y="29"/>
                  </a:lnTo>
                  <a:lnTo>
                    <a:pt x="1213" y="5"/>
                  </a:lnTo>
                  <a:lnTo>
                    <a:pt x="1248" y="0"/>
                  </a:lnTo>
                  <a:lnTo>
                    <a:pt x="1292" y="39"/>
                  </a:lnTo>
                  <a:lnTo>
                    <a:pt x="1345" y="136"/>
                  </a:lnTo>
                  <a:lnTo>
                    <a:pt x="1384" y="218"/>
                  </a:lnTo>
                  <a:lnTo>
                    <a:pt x="1437" y="296"/>
                  </a:lnTo>
                  <a:lnTo>
                    <a:pt x="1476" y="398"/>
                  </a:lnTo>
                  <a:lnTo>
                    <a:pt x="1514" y="485"/>
                  </a:lnTo>
                  <a:lnTo>
                    <a:pt x="1558" y="577"/>
                  </a:lnTo>
                  <a:lnTo>
                    <a:pt x="1588" y="630"/>
                  </a:lnTo>
                  <a:lnTo>
                    <a:pt x="1627" y="689"/>
                  </a:lnTo>
                  <a:lnTo>
                    <a:pt x="1695" y="743"/>
                  </a:lnTo>
                  <a:lnTo>
                    <a:pt x="1719" y="767"/>
                  </a:lnTo>
                  <a:lnTo>
                    <a:pt x="1743" y="840"/>
                  </a:lnTo>
                  <a:lnTo>
                    <a:pt x="1772" y="903"/>
                  </a:lnTo>
                  <a:lnTo>
                    <a:pt x="1767" y="951"/>
                  </a:lnTo>
                  <a:lnTo>
                    <a:pt x="1738" y="999"/>
                  </a:lnTo>
                  <a:lnTo>
                    <a:pt x="1675" y="1038"/>
                  </a:lnTo>
                  <a:lnTo>
                    <a:pt x="1577" y="1111"/>
                  </a:lnTo>
                  <a:lnTo>
                    <a:pt x="1505" y="1130"/>
                  </a:lnTo>
                  <a:lnTo>
                    <a:pt x="1427" y="1164"/>
                  </a:lnTo>
                  <a:lnTo>
                    <a:pt x="1379" y="1188"/>
                  </a:lnTo>
                  <a:lnTo>
                    <a:pt x="1306" y="1208"/>
                  </a:lnTo>
                  <a:lnTo>
                    <a:pt x="1248" y="1238"/>
                  </a:lnTo>
                  <a:lnTo>
                    <a:pt x="1184" y="1272"/>
                  </a:lnTo>
                  <a:lnTo>
                    <a:pt x="1087" y="1291"/>
                  </a:lnTo>
                  <a:lnTo>
                    <a:pt x="1049" y="1296"/>
                  </a:lnTo>
                  <a:lnTo>
                    <a:pt x="986" y="1354"/>
                  </a:lnTo>
                  <a:lnTo>
                    <a:pt x="884" y="1378"/>
                  </a:lnTo>
                  <a:lnTo>
                    <a:pt x="738" y="1460"/>
                  </a:lnTo>
                  <a:lnTo>
                    <a:pt x="631" y="1499"/>
                  </a:lnTo>
                  <a:lnTo>
                    <a:pt x="539" y="1543"/>
                  </a:lnTo>
                  <a:lnTo>
                    <a:pt x="451" y="1562"/>
                  </a:lnTo>
                  <a:lnTo>
                    <a:pt x="412" y="1557"/>
                  </a:lnTo>
                  <a:lnTo>
                    <a:pt x="379" y="1538"/>
                  </a:lnTo>
                  <a:lnTo>
                    <a:pt x="340" y="1455"/>
                  </a:lnTo>
                  <a:lnTo>
                    <a:pt x="296" y="1373"/>
                  </a:lnTo>
                  <a:lnTo>
                    <a:pt x="282" y="1320"/>
                  </a:lnTo>
                  <a:lnTo>
                    <a:pt x="272" y="1238"/>
                  </a:lnTo>
                  <a:lnTo>
                    <a:pt x="258" y="1174"/>
                  </a:lnTo>
                  <a:lnTo>
                    <a:pt x="238" y="1106"/>
                  </a:lnTo>
                  <a:lnTo>
                    <a:pt x="175" y="1019"/>
                  </a:lnTo>
                  <a:lnTo>
                    <a:pt x="137" y="956"/>
                  </a:lnTo>
                  <a:lnTo>
                    <a:pt x="111" y="840"/>
                  </a:lnTo>
                  <a:lnTo>
                    <a:pt x="77" y="757"/>
                  </a:lnTo>
                  <a:lnTo>
                    <a:pt x="39" y="669"/>
                  </a:lnTo>
                  <a:lnTo>
                    <a:pt x="15" y="582"/>
                  </a:lnTo>
                  <a:lnTo>
                    <a:pt x="0" y="538"/>
                  </a:lnTo>
                  <a:lnTo>
                    <a:pt x="15" y="505"/>
                  </a:lnTo>
                  <a:lnTo>
                    <a:pt x="53" y="485"/>
                  </a:lnTo>
                  <a:lnTo>
                    <a:pt x="87" y="495"/>
                  </a:lnTo>
                  <a:lnTo>
                    <a:pt x="97" y="524"/>
                  </a:lnTo>
                  <a:lnTo>
                    <a:pt x="53" y="548"/>
                  </a:lnTo>
                  <a:lnTo>
                    <a:pt x="53" y="592"/>
                  </a:lnTo>
                  <a:lnTo>
                    <a:pt x="68" y="650"/>
                  </a:lnTo>
                  <a:lnTo>
                    <a:pt x="92" y="718"/>
                  </a:lnTo>
                  <a:lnTo>
                    <a:pt x="127" y="796"/>
                  </a:lnTo>
                  <a:lnTo>
                    <a:pt x="151" y="854"/>
                  </a:lnTo>
                  <a:lnTo>
                    <a:pt x="166" y="941"/>
                  </a:lnTo>
                  <a:lnTo>
                    <a:pt x="190" y="980"/>
                  </a:lnTo>
                  <a:lnTo>
                    <a:pt x="238" y="1048"/>
                  </a:lnTo>
                  <a:lnTo>
                    <a:pt x="262" y="1087"/>
                  </a:lnTo>
                  <a:lnTo>
                    <a:pt x="282" y="1140"/>
                  </a:lnTo>
                  <a:lnTo>
                    <a:pt x="291" y="1193"/>
                  </a:lnTo>
                  <a:lnTo>
                    <a:pt x="306" y="1247"/>
                  </a:lnTo>
                  <a:lnTo>
                    <a:pt x="321" y="1334"/>
                  </a:lnTo>
                  <a:lnTo>
                    <a:pt x="350" y="1407"/>
                  </a:lnTo>
                  <a:lnTo>
                    <a:pt x="403" y="1514"/>
                  </a:lnTo>
                  <a:lnTo>
                    <a:pt x="442" y="1533"/>
                  </a:lnTo>
                  <a:lnTo>
                    <a:pt x="480" y="1533"/>
                  </a:lnTo>
                  <a:lnTo>
                    <a:pt x="559" y="1504"/>
                  </a:lnTo>
                  <a:lnTo>
                    <a:pt x="656" y="1465"/>
                  </a:lnTo>
                  <a:lnTo>
                    <a:pt x="743" y="1422"/>
                  </a:lnTo>
                  <a:lnTo>
                    <a:pt x="815" y="1378"/>
                  </a:lnTo>
                  <a:lnTo>
                    <a:pt x="874" y="1344"/>
                  </a:lnTo>
                  <a:lnTo>
                    <a:pt x="932" y="1320"/>
                  </a:lnTo>
                  <a:lnTo>
                    <a:pt x="981" y="1320"/>
                  </a:lnTo>
                  <a:lnTo>
                    <a:pt x="1010" y="1286"/>
                  </a:lnTo>
                  <a:lnTo>
                    <a:pt x="1078" y="1262"/>
                  </a:lnTo>
                  <a:lnTo>
                    <a:pt x="1141" y="1252"/>
                  </a:lnTo>
                  <a:lnTo>
                    <a:pt x="1179" y="1247"/>
                  </a:lnTo>
                  <a:lnTo>
                    <a:pt x="1297" y="1179"/>
                  </a:lnTo>
                  <a:lnTo>
                    <a:pt x="1364" y="1164"/>
                  </a:lnTo>
                  <a:lnTo>
                    <a:pt x="1422" y="1135"/>
                  </a:lnTo>
                  <a:lnTo>
                    <a:pt x="1495" y="1096"/>
                  </a:lnTo>
                  <a:lnTo>
                    <a:pt x="1573" y="1087"/>
                  </a:lnTo>
                  <a:lnTo>
                    <a:pt x="1641" y="1028"/>
                  </a:lnTo>
                  <a:lnTo>
                    <a:pt x="1695" y="990"/>
                  </a:lnTo>
                  <a:lnTo>
                    <a:pt x="1728" y="965"/>
                  </a:lnTo>
                  <a:lnTo>
                    <a:pt x="1738" y="922"/>
                  </a:lnTo>
                  <a:lnTo>
                    <a:pt x="1738" y="878"/>
                  </a:lnTo>
                  <a:lnTo>
                    <a:pt x="1714" y="835"/>
                  </a:lnTo>
                  <a:lnTo>
                    <a:pt x="1699" y="772"/>
                  </a:lnTo>
                  <a:lnTo>
                    <a:pt x="1646" y="743"/>
                  </a:lnTo>
                  <a:lnTo>
                    <a:pt x="1598" y="698"/>
                  </a:lnTo>
                  <a:lnTo>
                    <a:pt x="1558" y="645"/>
                  </a:lnTo>
                  <a:lnTo>
                    <a:pt x="1495" y="509"/>
                  </a:lnTo>
                  <a:lnTo>
                    <a:pt x="1447" y="403"/>
                  </a:lnTo>
                  <a:lnTo>
                    <a:pt x="1418" y="325"/>
                  </a:lnTo>
                  <a:lnTo>
                    <a:pt x="1364" y="248"/>
                  </a:lnTo>
                  <a:lnTo>
                    <a:pt x="1326" y="160"/>
                  </a:lnTo>
                  <a:lnTo>
                    <a:pt x="1282" y="73"/>
                  </a:lnTo>
                  <a:lnTo>
                    <a:pt x="1258" y="58"/>
                  </a:lnTo>
                  <a:lnTo>
                    <a:pt x="1234" y="34"/>
                  </a:lnTo>
                  <a:lnTo>
                    <a:pt x="1126" y="68"/>
                  </a:lnTo>
                  <a:lnTo>
                    <a:pt x="1068" y="92"/>
                  </a:lnTo>
                  <a:lnTo>
                    <a:pt x="981" y="107"/>
                  </a:lnTo>
                  <a:lnTo>
                    <a:pt x="908" y="145"/>
                  </a:lnTo>
                  <a:lnTo>
                    <a:pt x="801" y="232"/>
                  </a:lnTo>
                  <a:lnTo>
                    <a:pt x="748" y="258"/>
                  </a:lnTo>
                  <a:lnTo>
                    <a:pt x="685" y="262"/>
                  </a:lnTo>
                  <a:lnTo>
                    <a:pt x="554" y="316"/>
                  </a:lnTo>
                  <a:lnTo>
                    <a:pt x="475" y="374"/>
                  </a:lnTo>
                  <a:lnTo>
                    <a:pt x="364" y="422"/>
                  </a:lnTo>
                  <a:lnTo>
                    <a:pt x="127" y="505"/>
                  </a:lnTo>
                  <a:lnTo>
                    <a:pt x="85"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sp>
        <p:nvSpPr>
          <p:cNvPr id="33" name="Rectângulo 32"/>
          <p:cNvSpPr/>
          <p:nvPr/>
        </p:nvSpPr>
        <p:spPr>
          <a:xfrm rot="20334966">
            <a:off x="5672157" y="904061"/>
            <a:ext cx="2217357" cy="646331"/>
          </a:xfrm>
          <a:prstGeom prst="rect">
            <a:avLst/>
          </a:prstGeom>
        </p:spPr>
        <p:txBody>
          <a:bodyPr wrap="square">
            <a:spAutoFit/>
          </a:bodyPr>
          <a:lstStyle/>
          <a:p>
            <a:pPr algn="ctr"/>
            <a:r>
              <a:rPr lang="pt-PT" kern="10" dirty="0">
                <a:ln w="9525">
                  <a:solidFill>
                    <a:schemeClr val="accent2"/>
                  </a:solidFill>
                  <a:round/>
                  <a:headEnd/>
                  <a:tailEnd/>
                </a:ln>
                <a:solidFill>
                  <a:srgbClr val="00B050"/>
                </a:solidFill>
                <a:latin typeface="Arial Black"/>
              </a:rPr>
              <a:t>CURSOS</a:t>
            </a:r>
          </a:p>
          <a:p>
            <a:pPr algn="ctr"/>
            <a:r>
              <a:rPr lang="pt-PT" kern="10" dirty="0" smtClean="0">
                <a:ln w="9525">
                  <a:solidFill>
                    <a:schemeClr val="accent2"/>
                  </a:solidFill>
                  <a:round/>
                  <a:headEnd/>
                  <a:tailEnd/>
                </a:ln>
                <a:solidFill>
                  <a:srgbClr val="00B050"/>
                </a:solidFill>
                <a:latin typeface="Arial Black"/>
              </a:rPr>
              <a:t>PROFISSIONAIS</a:t>
            </a:r>
            <a:endParaRPr lang="pt-PT" kern="10" dirty="0">
              <a:ln w="9525">
                <a:solidFill>
                  <a:schemeClr val="accent2"/>
                </a:solidFill>
                <a:round/>
                <a:headEnd/>
                <a:tailEnd/>
              </a:ln>
              <a:solidFill>
                <a:srgbClr val="00B050"/>
              </a:solidFill>
              <a:latin typeface="Arial Black"/>
            </a:endParaRPr>
          </a:p>
        </p:txBody>
      </p:sp>
      <p:grpSp>
        <p:nvGrpSpPr>
          <p:cNvPr id="34" name="Group 120"/>
          <p:cNvGrpSpPr>
            <a:grpSpLocks/>
          </p:cNvGrpSpPr>
          <p:nvPr/>
        </p:nvGrpSpPr>
        <p:grpSpPr bwMode="auto">
          <a:xfrm>
            <a:off x="1073255" y="2289215"/>
            <a:ext cx="2962283" cy="1898146"/>
            <a:chOff x="630" y="99"/>
            <a:chExt cx="1772" cy="1562"/>
          </a:xfrm>
        </p:grpSpPr>
        <p:sp>
          <p:nvSpPr>
            <p:cNvPr id="35" name="Freeform 118"/>
            <p:cNvSpPr>
              <a:spLocks/>
            </p:cNvSpPr>
            <p:nvPr/>
          </p:nvSpPr>
          <p:spPr bwMode="auto">
            <a:xfrm>
              <a:off x="657" y="109"/>
              <a:ext cx="1731" cy="1547"/>
            </a:xfrm>
            <a:custGeom>
              <a:avLst/>
              <a:gdLst>
                <a:gd name="T0" fmla="*/ 0 w 1731"/>
                <a:gd name="T1" fmla="*/ 512 h 1547"/>
                <a:gd name="T2" fmla="*/ 233 w 1731"/>
                <a:gd name="T3" fmla="*/ 439 h 1547"/>
                <a:gd name="T4" fmla="*/ 333 w 1731"/>
                <a:gd name="T5" fmla="*/ 386 h 1547"/>
                <a:gd name="T6" fmla="*/ 444 w 1731"/>
                <a:gd name="T7" fmla="*/ 345 h 1547"/>
                <a:gd name="T8" fmla="*/ 552 w 1731"/>
                <a:gd name="T9" fmla="*/ 284 h 1547"/>
                <a:gd name="T10" fmla="*/ 670 w 1731"/>
                <a:gd name="T11" fmla="*/ 236 h 1547"/>
                <a:gd name="T12" fmla="*/ 760 w 1731"/>
                <a:gd name="T13" fmla="*/ 213 h 1547"/>
                <a:gd name="T14" fmla="*/ 884 w 1731"/>
                <a:gd name="T15" fmla="*/ 119 h 1547"/>
                <a:gd name="T16" fmla="*/ 964 w 1731"/>
                <a:gd name="T17" fmla="*/ 75 h 1547"/>
                <a:gd name="T18" fmla="*/ 1046 w 1731"/>
                <a:gd name="T19" fmla="*/ 61 h 1547"/>
                <a:gd name="T20" fmla="*/ 1207 w 1731"/>
                <a:gd name="T21" fmla="*/ 0 h 1547"/>
                <a:gd name="T22" fmla="*/ 1270 w 1731"/>
                <a:gd name="T23" fmla="*/ 44 h 1547"/>
                <a:gd name="T24" fmla="*/ 1357 w 1731"/>
                <a:gd name="T25" fmla="*/ 227 h 1547"/>
                <a:gd name="T26" fmla="*/ 1403 w 1731"/>
                <a:gd name="T27" fmla="*/ 294 h 1547"/>
                <a:gd name="T28" fmla="*/ 1469 w 1731"/>
                <a:gd name="T29" fmla="*/ 468 h 1547"/>
                <a:gd name="T30" fmla="*/ 1553 w 1731"/>
                <a:gd name="T31" fmla="*/ 640 h 1547"/>
                <a:gd name="T32" fmla="*/ 1608 w 1731"/>
                <a:gd name="T33" fmla="*/ 700 h 1547"/>
                <a:gd name="T34" fmla="*/ 1687 w 1731"/>
                <a:gd name="T35" fmla="*/ 759 h 1547"/>
                <a:gd name="T36" fmla="*/ 1702 w 1731"/>
                <a:gd name="T37" fmla="*/ 825 h 1547"/>
                <a:gd name="T38" fmla="*/ 1731 w 1731"/>
                <a:gd name="T39" fmla="*/ 888 h 1547"/>
                <a:gd name="T40" fmla="*/ 1724 w 1731"/>
                <a:gd name="T41" fmla="*/ 946 h 1547"/>
                <a:gd name="T42" fmla="*/ 1709 w 1731"/>
                <a:gd name="T43" fmla="*/ 982 h 1547"/>
                <a:gd name="T44" fmla="*/ 1620 w 1731"/>
                <a:gd name="T45" fmla="*/ 1033 h 1547"/>
                <a:gd name="T46" fmla="*/ 1548 w 1731"/>
                <a:gd name="T47" fmla="*/ 1098 h 1547"/>
                <a:gd name="T48" fmla="*/ 1469 w 1731"/>
                <a:gd name="T49" fmla="*/ 1110 h 1547"/>
                <a:gd name="T50" fmla="*/ 1338 w 1731"/>
                <a:gd name="T51" fmla="*/ 1176 h 1547"/>
                <a:gd name="T52" fmla="*/ 1272 w 1731"/>
                <a:gd name="T53" fmla="*/ 1185 h 1547"/>
                <a:gd name="T54" fmla="*/ 1148 w 1731"/>
                <a:gd name="T55" fmla="*/ 1259 h 1547"/>
                <a:gd name="T56" fmla="*/ 1022 w 1731"/>
                <a:gd name="T57" fmla="*/ 1274 h 1547"/>
                <a:gd name="T58" fmla="*/ 981 w 1731"/>
                <a:gd name="T59" fmla="*/ 1303 h 1547"/>
                <a:gd name="T60" fmla="*/ 952 w 1731"/>
                <a:gd name="T61" fmla="*/ 1336 h 1547"/>
                <a:gd name="T62" fmla="*/ 865 w 1731"/>
                <a:gd name="T63" fmla="*/ 1351 h 1547"/>
                <a:gd name="T64" fmla="*/ 723 w 1731"/>
                <a:gd name="T65" fmla="*/ 1431 h 1547"/>
                <a:gd name="T66" fmla="*/ 617 w 1731"/>
                <a:gd name="T67" fmla="*/ 1477 h 1547"/>
                <a:gd name="T68" fmla="*/ 496 w 1731"/>
                <a:gd name="T69" fmla="*/ 1532 h 1547"/>
                <a:gd name="T70" fmla="*/ 420 w 1731"/>
                <a:gd name="T71" fmla="*/ 1547 h 1547"/>
                <a:gd name="T72" fmla="*/ 371 w 1731"/>
                <a:gd name="T73" fmla="*/ 1532 h 1547"/>
                <a:gd name="T74" fmla="*/ 342 w 1731"/>
                <a:gd name="T75" fmla="*/ 1503 h 1547"/>
                <a:gd name="T76" fmla="*/ 275 w 1731"/>
                <a:gd name="T77" fmla="*/ 1332 h 1547"/>
                <a:gd name="T78" fmla="*/ 233 w 1731"/>
                <a:gd name="T79" fmla="*/ 1118 h 1547"/>
                <a:gd name="T80" fmla="*/ 195 w 1731"/>
                <a:gd name="T81" fmla="*/ 1040 h 1547"/>
                <a:gd name="T82" fmla="*/ 132 w 1731"/>
                <a:gd name="T83" fmla="*/ 968 h 1547"/>
                <a:gd name="T84" fmla="*/ 103 w 1731"/>
                <a:gd name="T85" fmla="*/ 922 h 1547"/>
                <a:gd name="T86" fmla="*/ 80 w 1731"/>
                <a:gd name="T87" fmla="*/ 793 h 1547"/>
                <a:gd name="T88" fmla="*/ 22 w 1731"/>
                <a:gd name="T89" fmla="*/ 657 h 1547"/>
                <a:gd name="T90" fmla="*/ 0 w 1731"/>
                <a:gd name="T91" fmla="*/ 512 h 15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1"/>
                <a:gd name="T139" fmla="*/ 0 h 1547"/>
                <a:gd name="T140" fmla="*/ 1731 w 1731"/>
                <a:gd name="T141" fmla="*/ 1547 h 15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1" h="1547">
                  <a:moveTo>
                    <a:pt x="0" y="512"/>
                  </a:moveTo>
                  <a:lnTo>
                    <a:pt x="233" y="439"/>
                  </a:lnTo>
                  <a:lnTo>
                    <a:pt x="333" y="386"/>
                  </a:lnTo>
                  <a:lnTo>
                    <a:pt x="444" y="345"/>
                  </a:lnTo>
                  <a:lnTo>
                    <a:pt x="552" y="284"/>
                  </a:lnTo>
                  <a:lnTo>
                    <a:pt x="670" y="236"/>
                  </a:lnTo>
                  <a:lnTo>
                    <a:pt x="760" y="213"/>
                  </a:lnTo>
                  <a:lnTo>
                    <a:pt x="884" y="119"/>
                  </a:lnTo>
                  <a:lnTo>
                    <a:pt x="964" y="75"/>
                  </a:lnTo>
                  <a:lnTo>
                    <a:pt x="1046" y="61"/>
                  </a:lnTo>
                  <a:lnTo>
                    <a:pt x="1207" y="0"/>
                  </a:lnTo>
                  <a:lnTo>
                    <a:pt x="1270" y="44"/>
                  </a:lnTo>
                  <a:lnTo>
                    <a:pt x="1357" y="227"/>
                  </a:lnTo>
                  <a:lnTo>
                    <a:pt x="1403" y="294"/>
                  </a:lnTo>
                  <a:lnTo>
                    <a:pt x="1469" y="468"/>
                  </a:lnTo>
                  <a:lnTo>
                    <a:pt x="1553" y="640"/>
                  </a:lnTo>
                  <a:lnTo>
                    <a:pt x="1608" y="700"/>
                  </a:lnTo>
                  <a:lnTo>
                    <a:pt x="1687" y="759"/>
                  </a:lnTo>
                  <a:lnTo>
                    <a:pt x="1702" y="825"/>
                  </a:lnTo>
                  <a:lnTo>
                    <a:pt x="1731" y="888"/>
                  </a:lnTo>
                  <a:lnTo>
                    <a:pt x="1724" y="946"/>
                  </a:lnTo>
                  <a:lnTo>
                    <a:pt x="1709" y="982"/>
                  </a:lnTo>
                  <a:lnTo>
                    <a:pt x="1620" y="1033"/>
                  </a:lnTo>
                  <a:lnTo>
                    <a:pt x="1548" y="1098"/>
                  </a:lnTo>
                  <a:lnTo>
                    <a:pt x="1469" y="1110"/>
                  </a:lnTo>
                  <a:lnTo>
                    <a:pt x="1338" y="1176"/>
                  </a:lnTo>
                  <a:lnTo>
                    <a:pt x="1272" y="1185"/>
                  </a:lnTo>
                  <a:lnTo>
                    <a:pt x="1148" y="1259"/>
                  </a:lnTo>
                  <a:lnTo>
                    <a:pt x="1022" y="1274"/>
                  </a:lnTo>
                  <a:lnTo>
                    <a:pt x="981" y="1303"/>
                  </a:lnTo>
                  <a:lnTo>
                    <a:pt x="952" y="1336"/>
                  </a:lnTo>
                  <a:lnTo>
                    <a:pt x="865" y="1351"/>
                  </a:lnTo>
                  <a:lnTo>
                    <a:pt x="723" y="1431"/>
                  </a:lnTo>
                  <a:lnTo>
                    <a:pt x="617" y="1477"/>
                  </a:lnTo>
                  <a:lnTo>
                    <a:pt x="496" y="1532"/>
                  </a:lnTo>
                  <a:lnTo>
                    <a:pt x="420" y="1547"/>
                  </a:lnTo>
                  <a:lnTo>
                    <a:pt x="371" y="1532"/>
                  </a:lnTo>
                  <a:lnTo>
                    <a:pt x="342" y="1503"/>
                  </a:lnTo>
                  <a:lnTo>
                    <a:pt x="275" y="1332"/>
                  </a:lnTo>
                  <a:lnTo>
                    <a:pt x="233" y="1118"/>
                  </a:lnTo>
                  <a:lnTo>
                    <a:pt x="195" y="1040"/>
                  </a:lnTo>
                  <a:lnTo>
                    <a:pt x="132" y="968"/>
                  </a:lnTo>
                  <a:lnTo>
                    <a:pt x="103" y="922"/>
                  </a:lnTo>
                  <a:lnTo>
                    <a:pt x="80" y="793"/>
                  </a:lnTo>
                  <a:lnTo>
                    <a:pt x="22" y="657"/>
                  </a:lnTo>
                  <a:lnTo>
                    <a:pt x="0" y="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6" name="Freeform 119"/>
            <p:cNvSpPr>
              <a:spLocks/>
            </p:cNvSpPr>
            <p:nvPr/>
          </p:nvSpPr>
          <p:spPr bwMode="auto">
            <a:xfrm>
              <a:off x="630" y="99"/>
              <a:ext cx="1772" cy="1562"/>
            </a:xfrm>
            <a:custGeom>
              <a:avLst/>
              <a:gdLst>
                <a:gd name="T0" fmla="*/ 350 w 1772"/>
                <a:gd name="T1" fmla="*/ 388 h 1562"/>
                <a:gd name="T2" fmla="*/ 573 w 1772"/>
                <a:gd name="T3" fmla="*/ 282 h 1562"/>
                <a:gd name="T4" fmla="*/ 820 w 1772"/>
                <a:gd name="T5" fmla="*/ 179 h 1562"/>
                <a:gd name="T6" fmla="*/ 1054 w 1772"/>
                <a:gd name="T7" fmla="*/ 63 h 1562"/>
                <a:gd name="T8" fmla="*/ 1248 w 1772"/>
                <a:gd name="T9" fmla="*/ 0 h 1562"/>
                <a:gd name="T10" fmla="*/ 1384 w 1772"/>
                <a:gd name="T11" fmla="*/ 218 h 1562"/>
                <a:gd name="T12" fmla="*/ 1514 w 1772"/>
                <a:gd name="T13" fmla="*/ 485 h 1562"/>
                <a:gd name="T14" fmla="*/ 1627 w 1772"/>
                <a:gd name="T15" fmla="*/ 689 h 1562"/>
                <a:gd name="T16" fmla="*/ 1743 w 1772"/>
                <a:gd name="T17" fmla="*/ 840 h 1562"/>
                <a:gd name="T18" fmla="*/ 1738 w 1772"/>
                <a:gd name="T19" fmla="*/ 999 h 1562"/>
                <a:gd name="T20" fmla="*/ 1505 w 1772"/>
                <a:gd name="T21" fmla="*/ 1130 h 1562"/>
                <a:gd name="T22" fmla="*/ 1306 w 1772"/>
                <a:gd name="T23" fmla="*/ 1208 h 1562"/>
                <a:gd name="T24" fmla="*/ 1087 w 1772"/>
                <a:gd name="T25" fmla="*/ 1291 h 1562"/>
                <a:gd name="T26" fmla="*/ 884 w 1772"/>
                <a:gd name="T27" fmla="*/ 1378 h 1562"/>
                <a:gd name="T28" fmla="*/ 539 w 1772"/>
                <a:gd name="T29" fmla="*/ 1543 h 1562"/>
                <a:gd name="T30" fmla="*/ 379 w 1772"/>
                <a:gd name="T31" fmla="*/ 1538 h 1562"/>
                <a:gd name="T32" fmla="*/ 282 w 1772"/>
                <a:gd name="T33" fmla="*/ 1320 h 1562"/>
                <a:gd name="T34" fmla="*/ 238 w 1772"/>
                <a:gd name="T35" fmla="*/ 1106 h 1562"/>
                <a:gd name="T36" fmla="*/ 111 w 1772"/>
                <a:gd name="T37" fmla="*/ 840 h 1562"/>
                <a:gd name="T38" fmla="*/ 15 w 1772"/>
                <a:gd name="T39" fmla="*/ 582 h 1562"/>
                <a:gd name="T40" fmla="*/ 53 w 1772"/>
                <a:gd name="T41" fmla="*/ 485 h 1562"/>
                <a:gd name="T42" fmla="*/ 53 w 1772"/>
                <a:gd name="T43" fmla="*/ 548 h 1562"/>
                <a:gd name="T44" fmla="*/ 92 w 1772"/>
                <a:gd name="T45" fmla="*/ 718 h 1562"/>
                <a:gd name="T46" fmla="*/ 166 w 1772"/>
                <a:gd name="T47" fmla="*/ 941 h 1562"/>
                <a:gd name="T48" fmla="*/ 262 w 1772"/>
                <a:gd name="T49" fmla="*/ 1087 h 1562"/>
                <a:gd name="T50" fmla="*/ 306 w 1772"/>
                <a:gd name="T51" fmla="*/ 1247 h 1562"/>
                <a:gd name="T52" fmla="*/ 403 w 1772"/>
                <a:gd name="T53" fmla="*/ 1514 h 1562"/>
                <a:gd name="T54" fmla="*/ 559 w 1772"/>
                <a:gd name="T55" fmla="*/ 1504 h 1562"/>
                <a:gd name="T56" fmla="*/ 815 w 1772"/>
                <a:gd name="T57" fmla="*/ 1378 h 1562"/>
                <a:gd name="T58" fmla="*/ 981 w 1772"/>
                <a:gd name="T59" fmla="*/ 1320 h 1562"/>
                <a:gd name="T60" fmla="*/ 1141 w 1772"/>
                <a:gd name="T61" fmla="*/ 1252 h 1562"/>
                <a:gd name="T62" fmla="*/ 1364 w 1772"/>
                <a:gd name="T63" fmla="*/ 1164 h 1562"/>
                <a:gd name="T64" fmla="*/ 1573 w 1772"/>
                <a:gd name="T65" fmla="*/ 1087 h 1562"/>
                <a:gd name="T66" fmla="*/ 1728 w 1772"/>
                <a:gd name="T67" fmla="*/ 965 h 1562"/>
                <a:gd name="T68" fmla="*/ 1714 w 1772"/>
                <a:gd name="T69" fmla="*/ 835 h 1562"/>
                <a:gd name="T70" fmla="*/ 1598 w 1772"/>
                <a:gd name="T71" fmla="*/ 698 h 1562"/>
                <a:gd name="T72" fmla="*/ 1447 w 1772"/>
                <a:gd name="T73" fmla="*/ 403 h 1562"/>
                <a:gd name="T74" fmla="*/ 1326 w 1772"/>
                <a:gd name="T75" fmla="*/ 160 h 1562"/>
                <a:gd name="T76" fmla="*/ 1234 w 1772"/>
                <a:gd name="T77" fmla="*/ 34 h 1562"/>
                <a:gd name="T78" fmla="*/ 981 w 1772"/>
                <a:gd name="T79" fmla="*/ 107 h 1562"/>
                <a:gd name="T80" fmla="*/ 748 w 1772"/>
                <a:gd name="T81" fmla="*/ 258 h 1562"/>
                <a:gd name="T82" fmla="*/ 475 w 1772"/>
                <a:gd name="T83" fmla="*/ 374 h 1562"/>
                <a:gd name="T84" fmla="*/ 85 w 1772"/>
                <a:gd name="T85" fmla="*/ 478 h 1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2"/>
                <a:gd name="T130" fmla="*/ 0 h 1562"/>
                <a:gd name="T131" fmla="*/ 1772 w 1772"/>
                <a:gd name="T132" fmla="*/ 1562 h 1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2" h="1562">
                  <a:moveTo>
                    <a:pt x="85" y="478"/>
                  </a:moveTo>
                  <a:lnTo>
                    <a:pt x="267" y="427"/>
                  </a:lnTo>
                  <a:lnTo>
                    <a:pt x="350" y="388"/>
                  </a:lnTo>
                  <a:lnTo>
                    <a:pt x="427" y="354"/>
                  </a:lnTo>
                  <a:lnTo>
                    <a:pt x="496" y="325"/>
                  </a:lnTo>
                  <a:lnTo>
                    <a:pt x="573" y="282"/>
                  </a:lnTo>
                  <a:lnTo>
                    <a:pt x="665" y="248"/>
                  </a:lnTo>
                  <a:lnTo>
                    <a:pt x="762" y="218"/>
                  </a:lnTo>
                  <a:lnTo>
                    <a:pt x="820" y="179"/>
                  </a:lnTo>
                  <a:lnTo>
                    <a:pt x="894" y="126"/>
                  </a:lnTo>
                  <a:lnTo>
                    <a:pt x="976" y="82"/>
                  </a:lnTo>
                  <a:lnTo>
                    <a:pt x="1054" y="63"/>
                  </a:lnTo>
                  <a:lnTo>
                    <a:pt x="1150" y="29"/>
                  </a:lnTo>
                  <a:lnTo>
                    <a:pt x="1213" y="5"/>
                  </a:lnTo>
                  <a:lnTo>
                    <a:pt x="1248" y="0"/>
                  </a:lnTo>
                  <a:lnTo>
                    <a:pt x="1292" y="39"/>
                  </a:lnTo>
                  <a:lnTo>
                    <a:pt x="1345" y="136"/>
                  </a:lnTo>
                  <a:lnTo>
                    <a:pt x="1384" y="218"/>
                  </a:lnTo>
                  <a:lnTo>
                    <a:pt x="1437" y="296"/>
                  </a:lnTo>
                  <a:lnTo>
                    <a:pt x="1476" y="398"/>
                  </a:lnTo>
                  <a:lnTo>
                    <a:pt x="1514" y="485"/>
                  </a:lnTo>
                  <a:lnTo>
                    <a:pt x="1558" y="577"/>
                  </a:lnTo>
                  <a:lnTo>
                    <a:pt x="1588" y="630"/>
                  </a:lnTo>
                  <a:lnTo>
                    <a:pt x="1627" y="689"/>
                  </a:lnTo>
                  <a:lnTo>
                    <a:pt x="1695" y="743"/>
                  </a:lnTo>
                  <a:lnTo>
                    <a:pt x="1719" y="767"/>
                  </a:lnTo>
                  <a:lnTo>
                    <a:pt x="1743" y="840"/>
                  </a:lnTo>
                  <a:lnTo>
                    <a:pt x="1772" y="903"/>
                  </a:lnTo>
                  <a:lnTo>
                    <a:pt x="1767" y="951"/>
                  </a:lnTo>
                  <a:lnTo>
                    <a:pt x="1738" y="999"/>
                  </a:lnTo>
                  <a:lnTo>
                    <a:pt x="1675" y="1038"/>
                  </a:lnTo>
                  <a:lnTo>
                    <a:pt x="1577" y="1111"/>
                  </a:lnTo>
                  <a:lnTo>
                    <a:pt x="1505" y="1130"/>
                  </a:lnTo>
                  <a:lnTo>
                    <a:pt x="1427" y="1164"/>
                  </a:lnTo>
                  <a:lnTo>
                    <a:pt x="1379" y="1188"/>
                  </a:lnTo>
                  <a:lnTo>
                    <a:pt x="1306" y="1208"/>
                  </a:lnTo>
                  <a:lnTo>
                    <a:pt x="1248" y="1238"/>
                  </a:lnTo>
                  <a:lnTo>
                    <a:pt x="1184" y="1272"/>
                  </a:lnTo>
                  <a:lnTo>
                    <a:pt x="1087" y="1291"/>
                  </a:lnTo>
                  <a:lnTo>
                    <a:pt x="1049" y="1296"/>
                  </a:lnTo>
                  <a:lnTo>
                    <a:pt x="986" y="1354"/>
                  </a:lnTo>
                  <a:lnTo>
                    <a:pt x="884" y="1378"/>
                  </a:lnTo>
                  <a:lnTo>
                    <a:pt x="738" y="1460"/>
                  </a:lnTo>
                  <a:lnTo>
                    <a:pt x="631" y="1499"/>
                  </a:lnTo>
                  <a:lnTo>
                    <a:pt x="539" y="1543"/>
                  </a:lnTo>
                  <a:lnTo>
                    <a:pt x="451" y="1562"/>
                  </a:lnTo>
                  <a:lnTo>
                    <a:pt x="412" y="1557"/>
                  </a:lnTo>
                  <a:lnTo>
                    <a:pt x="379" y="1538"/>
                  </a:lnTo>
                  <a:lnTo>
                    <a:pt x="340" y="1455"/>
                  </a:lnTo>
                  <a:lnTo>
                    <a:pt x="296" y="1373"/>
                  </a:lnTo>
                  <a:lnTo>
                    <a:pt x="282" y="1320"/>
                  </a:lnTo>
                  <a:lnTo>
                    <a:pt x="272" y="1238"/>
                  </a:lnTo>
                  <a:lnTo>
                    <a:pt x="258" y="1174"/>
                  </a:lnTo>
                  <a:lnTo>
                    <a:pt x="238" y="1106"/>
                  </a:lnTo>
                  <a:lnTo>
                    <a:pt x="175" y="1019"/>
                  </a:lnTo>
                  <a:lnTo>
                    <a:pt x="137" y="956"/>
                  </a:lnTo>
                  <a:lnTo>
                    <a:pt x="111" y="840"/>
                  </a:lnTo>
                  <a:lnTo>
                    <a:pt x="77" y="757"/>
                  </a:lnTo>
                  <a:lnTo>
                    <a:pt x="39" y="669"/>
                  </a:lnTo>
                  <a:lnTo>
                    <a:pt x="15" y="582"/>
                  </a:lnTo>
                  <a:lnTo>
                    <a:pt x="0" y="538"/>
                  </a:lnTo>
                  <a:lnTo>
                    <a:pt x="15" y="505"/>
                  </a:lnTo>
                  <a:lnTo>
                    <a:pt x="53" y="485"/>
                  </a:lnTo>
                  <a:lnTo>
                    <a:pt x="87" y="495"/>
                  </a:lnTo>
                  <a:lnTo>
                    <a:pt x="97" y="524"/>
                  </a:lnTo>
                  <a:lnTo>
                    <a:pt x="53" y="548"/>
                  </a:lnTo>
                  <a:lnTo>
                    <a:pt x="53" y="592"/>
                  </a:lnTo>
                  <a:lnTo>
                    <a:pt x="68" y="650"/>
                  </a:lnTo>
                  <a:lnTo>
                    <a:pt x="92" y="718"/>
                  </a:lnTo>
                  <a:lnTo>
                    <a:pt x="127" y="796"/>
                  </a:lnTo>
                  <a:lnTo>
                    <a:pt x="151" y="854"/>
                  </a:lnTo>
                  <a:lnTo>
                    <a:pt x="166" y="941"/>
                  </a:lnTo>
                  <a:lnTo>
                    <a:pt x="190" y="980"/>
                  </a:lnTo>
                  <a:lnTo>
                    <a:pt x="238" y="1048"/>
                  </a:lnTo>
                  <a:lnTo>
                    <a:pt x="262" y="1087"/>
                  </a:lnTo>
                  <a:lnTo>
                    <a:pt x="282" y="1140"/>
                  </a:lnTo>
                  <a:lnTo>
                    <a:pt x="291" y="1193"/>
                  </a:lnTo>
                  <a:lnTo>
                    <a:pt x="306" y="1247"/>
                  </a:lnTo>
                  <a:lnTo>
                    <a:pt x="321" y="1334"/>
                  </a:lnTo>
                  <a:lnTo>
                    <a:pt x="350" y="1407"/>
                  </a:lnTo>
                  <a:lnTo>
                    <a:pt x="403" y="1514"/>
                  </a:lnTo>
                  <a:lnTo>
                    <a:pt x="442" y="1533"/>
                  </a:lnTo>
                  <a:lnTo>
                    <a:pt x="480" y="1533"/>
                  </a:lnTo>
                  <a:lnTo>
                    <a:pt x="559" y="1504"/>
                  </a:lnTo>
                  <a:lnTo>
                    <a:pt x="656" y="1465"/>
                  </a:lnTo>
                  <a:lnTo>
                    <a:pt x="743" y="1422"/>
                  </a:lnTo>
                  <a:lnTo>
                    <a:pt x="815" y="1378"/>
                  </a:lnTo>
                  <a:lnTo>
                    <a:pt x="874" y="1344"/>
                  </a:lnTo>
                  <a:lnTo>
                    <a:pt x="932" y="1320"/>
                  </a:lnTo>
                  <a:lnTo>
                    <a:pt x="981" y="1320"/>
                  </a:lnTo>
                  <a:lnTo>
                    <a:pt x="1010" y="1286"/>
                  </a:lnTo>
                  <a:lnTo>
                    <a:pt x="1078" y="1262"/>
                  </a:lnTo>
                  <a:lnTo>
                    <a:pt x="1141" y="1252"/>
                  </a:lnTo>
                  <a:lnTo>
                    <a:pt x="1179" y="1247"/>
                  </a:lnTo>
                  <a:lnTo>
                    <a:pt x="1297" y="1179"/>
                  </a:lnTo>
                  <a:lnTo>
                    <a:pt x="1364" y="1164"/>
                  </a:lnTo>
                  <a:lnTo>
                    <a:pt x="1422" y="1135"/>
                  </a:lnTo>
                  <a:lnTo>
                    <a:pt x="1495" y="1096"/>
                  </a:lnTo>
                  <a:lnTo>
                    <a:pt x="1573" y="1087"/>
                  </a:lnTo>
                  <a:lnTo>
                    <a:pt x="1641" y="1028"/>
                  </a:lnTo>
                  <a:lnTo>
                    <a:pt x="1695" y="990"/>
                  </a:lnTo>
                  <a:lnTo>
                    <a:pt x="1728" y="965"/>
                  </a:lnTo>
                  <a:lnTo>
                    <a:pt x="1738" y="922"/>
                  </a:lnTo>
                  <a:lnTo>
                    <a:pt x="1738" y="878"/>
                  </a:lnTo>
                  <a:lnTo>
                    <a:pt x="1714" y="835"/>
                  </a:lnTo>
                  <a:lnTo>
                    <a:pt x="1699" y="772"/>
                  </a:lnTo>
                  <a:lnTo>
                    <a:pt x="1646" y="743"/>
                  </a:lnTo>
                  <a:lnTo>
                    <a:pt x="1598" y="698"/>
                  </a:lnTo>
                  <a:lnTo>
                    <a:pt x="1558" y="645"/>
                  </a:lnTo>
                  <a:lnTo>
                    <a:pt x="1495" y="509"/>
                  </a:lnTo>
                  <a:lnTo>
                    <a:pt x="1447" y="403"/>
                  </a:lnTo>
                  <a:lnTo>
                    <a:pt x="1418" y="325"/>
                  </a:lnTo>
                  <a:lnTo>
                    <a:pt x="1364" y="248"/>
                  </a:lnTo>
                  <a:lnTo>
                    <a:pt x="1326" y="160"/>
                  </a:lnTo>
                  <a:lnTo>
                    <a:pt x="1282" y="73"/>
                  </a:lnTo>
                  <a:lnTo>
                    <a:pt x="1258" y="58"/>
                  </a:lnTo>
                  <a:lnTo>
                    <a:pt x="1234" y="34"/>
                  </a:lnTo>
                  <a:lnTo>
                    <a:pt x="1126" y="68"/>
                  </a:lnTo>
                  <a:lnTo>
                    <a:pt x="1068" y="92"/>
                  </a:lnTo>
                  <a:lnTo>
                    <a:pt x="981" y="107"/>
                  </a:lnTo>
                  <a:lnTo>
                    <a:pt x="908" y="145"/>
                  </a:lnTo>
                  <a:lnTo>
                    <a:pt x="801" y="232"/>
                  </a:lnTo>
                  <a:lnTo>
                    <a:pt x="748" y="258"/>
                  </a:lnTo>
                  <a:lnTo>
                    <a:pt x="685" y="262"/>
                  </a:lnTo>
                  <a:lnTo>
                    <a:pt x="554" y="316"/>
                  </a:lnTo>
                  <a:lnTo>
                    <a:pt x="475" y="374"/>
                  </a:lnTo>
                  <a:lnTo>
                    <a:pt x="364" y="422"/>
                  </a:lnTo>
                  <a:lnTo>
                    <a:pt x="127" y="505"/>
                  </a:lnTo>
                  <a:lnTo>
                    <a:pt x="85"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sp>
        <p:nvSpPr>
          <p:cNvPr id="37" name="Rectângulo 36"/>
          <p:cNvSpPr/>
          <p:nvPr/>
        </p:nvSpPr>
        <p:spPr>
          <a:xfrm rot="20166932">
            <a:off x="1360876" y="2766558"/>
            <a:ext cx="2408771" cy="923330"/>
          </a:xfrm>
          <a:prstGeom prst="rect">
            <a:avLst/>
          </a:prstGeom>
        </p:spPr>
        <p:txBody>
          <a:bodyPr wrap="square">
            <a:spAutoFit/>
          </a:bodyPr>
          <a:lstStyle/>
          <a:p>
            <a:pPr algn="ctr"/>
            <a:r>
              <a:rPr lang="pt-PT" kern="10" dirty="0">
                <a:ln w="9525">
                  <a:solidFill>
                    <a:schemeClr val="accent2"/>
                  </a:solidFill>
                  <a:round/>
                  <a:headEnd/>
                  <a:tailEnd/>
                </a:ln>
                <a:solidFill>
                  <a:srgbClr val="FFC000"/>
                </a:solidFill>
                <a:latin typeface="Arial Black"/>
              </a:rPr>
              <a:t>CURSOS</a:t>
            </a:r>
          </a:p>
          <a:p>
            <a:pPr algn="ctr"/>
            <a:r>
              <a:rPr lang="pt-PT" kern="10" dirty="0" smtClean="0">
                <a:ln w="9525">
                  <a:solidFill>
                    <a:schemeClr val="accent2"/>
                  </a:solidFill>
                  <a:round/>
                  <a:headEnd/>
                  <a:tailEnd/>
                </a:ln>
                <a:solidFill>
                  <a:srgbClr val="FFC000"/>
                </a:solidFill>
                <a:latin typeface="Arial Black"/>
              </a:rPr>
              <a:t>ARTÍSTICOS </a:t>
            </a:r>
          </a:p>
          <a:p>
            <a:pPr algn="ctr"/>
            <a:r>
              <a:rPr lang="pt-PT" kern="10" dirty="0" smtClean="0">
                <a:ln w="9525">
                  <a:solidFill>
                    <a:schemeClr val="accent2"/>
                  </a:solidFill>
                  <a:round/>
                  <a:headEnd/>
                  <a:tailEnd/>
                </a:ln>
                <a:solidFill>
                  <a:srgbClr val="FFC000"/>
                </a:solidFill>
                <a:latin typeface="Arial Black"/>
              </a:rPr>
              <a:t>ESPECIALIZADOS</a:t>
            </a:r>
            <a:endParaRPr lang="pt-PT" kern="10" dirty="0">
              <a:ln w="9525">
                <a:solidFill>
                  <a:schemeClr val="accent2"/>
                </a:solidFill>
                <a:round/>
                <a:headEnd/>
                <a:tailEnd/>
              </a:ln>
              <a:solidFill>
                <a:srgbClr val="FFC000"/>
              </a:solidFill>
              <a:latin typeface="Arial Black"/>
            </a:endParaRPr>
          </a:p>
        </p:txBody>
      </p:sp>
      <p:grpSp>
        <p:nvGrpSpPr>
          <p:cNvPr id="38" name="Group 120"/>
          <p:cNvGrpSpPr>
            <a:grpSpLocks/>
          </p:cNvGrpSpPr>
          <p:nvPr/>
        </p:nvGrpSpPr>
        <p:grpSpPr bwMode="auto">
          <a:xfrm>
            <a:off x="5371708" y="3200902"/>
            <a:ext cx="2576583" cy="1752332"/>
            <a:chOff x="630" y="99"/>
            <a:chExt cx="1772" cy="1562"/>
          </a:xfrm>
        </p:grpSpPr>
        <p:sp>
          <p:nvSpPr>
            <p:cNvPr id="39" name="Freeform 118"/>
            <p:cNvSpPr>
              <a:spLocks/>
            </p:cNvSpPr>
            <p:nvPr/>
          </p:nvSpPr>
          <p:spPr bwMode="auto">
            <a:xfrm>
              <a:off x="657" y="109"/>
              <a:ext cx="1731" cy="1547"/>
            </a:xfrm>
            <a:custGeom>
              <a:avLst/>
              <a:gdLst>
                <a:gd name="T0" fmla="*/ 0 w 1731"/>
                <a:gd name="T1" fmla="*/ 512 h 1547"/>
                <a:gd name="T2" fmla="*/ 233 w 1731"/>
                <a:gd name="T3" fmla="*/ 439 h 1547"/>
                <a:gd name="T4" fmla="*/ 333 w 1731"/>
                <a:gd name="T5" fmla="*/ 386 h 1547"/>
                <a:gd name="T6" fmla="*/ 444 w 1731"/>
                <a:gd name="T7" fmla="*/ 345 h 1547"/>
                <a:gd name="T8" fmla="*/ 552 w 1731"/>
                <a:gd name="T9" fmla="*/ 284 h 1547"/>
                <a:gd name="T10" fmla="*/ 670 w 1731"/>
                <a:gd name="T11" fmla="*/ 236 h 1547"/>
                <a:gd name="T12" fmla="*/ 760 w 1731"/>
                <a:gd name="T13" fmla="*/ 213 h 1547"/>
                <a:gd name="T14" fmla="*/ 884 w 1731"/>
                <a:gd name="T15" fmla="*/ 119 h 1547"/>
                <a:gd name="T16" fmla="*/ 964 w 1731"/>
                <a:gd name="T17" fmla="*/ 75 h 1547"/>
                <a:gd name="T18" fmla="*/ 1046 w 1731"/>
                <a:gd name="T19" fmla="*/ 61 h 1547"/>
                <a:gd name="T20" fmla="*/ 1207 w 1731"/>
                <a:gd name="T21" fmla="*/ 0 h 1547"/>
                <a:gd name="T22" fmla="*/ 1270 w 1731"/>
                <a:gd name="T23" fmla="*/ 44 h 1547"/>
                <a:gd name="T24" fmla="*/ 1357 w 1731"/>
                <a:gd name="T25" fmla="*/ 227 h 1547"/>
                <a:gd name="T26" fmla="*/ 1403 w 1731"/>
                <a:gd name="T27" fmla="*/ 294 h 1547"/>
                <a:gd name="T28" fmla="*/ 1469 w 1731"/>
                <a:gd name="T29" fmla="*/ 468 h 1547"/>
                <a:gd name="T30" fmla="*/ 1553 w 1731"/>
                <a:gd name="T31" fmla="*/ 640 h 1547"/>
                <a:gd name="T32" fmla="*/ 1608 w 1731"/>
                <a:gd name="T33" fmla="*/ 700 h 1547"/>
                <a:gd name="T34" fmla="*/ 1687 w 1731"/>
                <a:gd name="T35" fmla="*/ 759 h 1547"/>
                <a:gd name="T36" fmla="*/ 1702 w 1731"/>
                <a:gd name="T37" fmla="*/ 825 h 1547"/>
                <a:gd name="T38" fmla="*/ 1731 w 1731"/>
                <a:gd name="T39" fmla="*/ 888 h 1547"/>
                <a:gd name="T40" fmla="*/ 1724 w 1731"/>
                <a:gd name="T41" fmla="*/ 946 h 1547"/>
                <a:gd name="T42" fmla="*/ 1709 w 1731"/>
                <a:gd name="T43" fmla="*/ 982 h 1547"/>
                <a:gd name="T44" fmla="*/ 1620 w 1731"/>
                <a:gd name="T45" fmla="*/ 1033 h 1547"/>
                <a:gd name="T46" fmla="*/ 1548 w 1731"/>
                <a:gd name="T47" fmla="*/ 1098 h 1547"/>
                <a:gd name="T48" fmla="*/ 1469 w 1731"/>
                <a:gd name="T49" fmla="*/ 1110 h 1547"/>
                <a:gd name="T50" fmla="*/ 1338 w 1731"/>
                <a:gd name="T51" fmla="*/ 1176 h 1547"/>
                <a:gd name="T52" fmla="*/ 1272 w 1731"/>
                <a:gd name="T53" fmla="*/ 1185 h 1547"/>
                <a:gd name="T54" fmla="*/ 1148 w 1731"/>
                <a:gd name="T55" fmla="*/ 1259 h 1547"/>
                <a:gd name="T56" fmla="*/ 1022 w 1731"/>
                <a:gd name="T57" fmla="*/ 1274 h 1547"/>
                <a:gd name="T58" fmla="*/ 981 w 1731"/>
                <a:gd name="T59" fmla="*/ 1303 h 1547"/>
                <a:gd name="T60" fmla="*/ 952 w 1731"/>
                <a:gd name="T61" fmla="*/ 1336 h 1547"/>
                <a:gd name="T62" fmla="*/ 865 w 1731"/>
                <a:gd name="T63" fmla="*/ 1351 h 1547"/>
                <a:gd name="T64" fmla="*/ 723 w 1731"/>
                <a:gd name="T65" fmla="*/ 1431 h 1547"/>
                <a:gd name="T66" fmla="*/ 617 w 1731"/>
                <a:gd name="T67" fmla="*/ 1477 h 1547"/>
                <a:gd name="T68" fmla="*/ 496 w 1731"/>
                <a:gd name="T69" fmla="*/ 1532 h 1547"/>
                <a:gd name="T70" fmla="*/ 420 w 1731"/>
                <a:gd name="T71" fmla="*/ 1547 h 1547"/>
                <a:gd name="T72" fmla="*/ 371 w 1731"/>
                <a:gd name="T73" fmla="*/ 1532 h 1547"/>
                <a:gd name="T74" fmla="*/ 342 w 1731"/>
                <a:gd name="T75" fmla="*/ 1503 h 1547"/>
                <a:gd name="T76" fmla="*/ 275 w 1731"/>
                <a:gd name="T77" fmla="*/ 1332 h 1547"/>
                <a:gd name="T78" fmla="*/ 233 w 1731"/>
                <a:gd name="T79" fmla="*/ 1118 h 1547"/>
                <a:gd name="T80" fmla="*/ 195 w 1731"/>
                <a:gd name="T81" fmla="*/ 1040 h 1547"/>
                <a:gd name="T82" fmla="*/ 132 w 1731"/>
                <a:gd name="T83" fmla="*/ 968 h 1547"/>
                <a:gd name="T84" fmla="*/ 103 w 1731"/>
                <a:gd name="T85" fmla="*/ 922 h 1547"/>
                <a:gd name="T86" fmla="*/ 80 w 1731"/>
                <a:gd name="T87" fmla="*/ 793 h 1547"/>
                <a:gd name="T88" fmla="*/ 22 w 1731"/>
                <a:gd name="T89" fmla="*/ 657 h 1547"/>
                <a:gd name="T90" fmla="*/ 0 w 1731"/>
                <a:gd name="T91" fmla="*/ 512 h 15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1"/>
                <a:gd name="T139" fmla="*/ 0 h 1547"/>
                <a:gd name="T140" fmla="*/ 1731 w 1731"/>
                <a:gd name="T141" fmla="*/ 1547 h 15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1" h="1547">
                  <a:moveTo>
                    <a:pt x="0" y="512"/>
                  </a:moveTo>
                  <a:lnTo>
                    <a:pt x="233" y="439"/>
                  </a:lnTo>
                  <a:lnTo>
                    <a:pt x="333" y="386"/>
                  </a:lnTo>
                  <a:lnTo>
                    <a:pt x="444" y="345"/>
                  </a:lnTo>
                  <a:lnTo>
                    <a:pt x="552" y="284"/>
                  </a:lnTo>
                  <a:lnTo>
                    <a:pt x="670" y="236"/>
                  </a:lnTo>
                  <a:lnTo>
                    <a:pt x="760" y="213"/>
                  </a:lnTo>
                  <a:lnTo>
                    <a:pt x="884" y="119"/>
                  </a:lnTo>
                  <a:lnTo>
                    <a:pt x="964" y="75"/>
                  </a:lnTo>
                  <a:lnTo>
                    <a:pt x="1046" y="61"/>
                  </a:lnTo>
                  <a:lnTo>
                    <a:pt x="1207" y="0"/>
                  </a:lnTo>
                  <a:lnTo>
                    <a:pt x="1270" y="44"/>
                  </a:lnTo>
                  <a:lnTo>
                    <a:pt x="1357" y="227"/>
                  </a:lnTo>
                  <a:lnTo>
                    <a:pt x="1403" y="294"/>
                  </a:lnTo>
                  <a:lnTo>
                    <a:pt x="1469" y="468"/>
                  </a:lnTo>
                  <a:lnTo>
                    <a:pt x="1553" y="640"/>
                  </a:lnTo>
                  <a:lnTo>
                    <a:pt x="1608" y="700"/>
                  </a:lnTo>
                  <a:lnTo>
                    <a:pt x="1687" y="759"/>
                  </a:lnTo>
                  <a:lnTo>
                    <a:pt x="1702" y="825"/>
                  </a:lnTo>
                  <a:lnTo>
                    <a:pt x="1731" y="888"/>
                  </a:lnTo>
                  <a:lnTo>
                    <a:pt x="1724" y="946"/>
                  </a:lnTo>
                  <a:lnTo>
                    <a:pt x="1709" y="982"/>
                  </a:lnTo>
                  <a:lnTo>
                    <a:pt x="1620" y="1033"/>
                  </a:lnTo>
                  <a:lnTo>
                    <a:pt x="1548" y="1098"/>
                  </a:lnTo>
                  <a:lnTo>
                    <a:pt x="1469" y="1110"/>
                  </a:lnTo>
                  <a:lnTo>
                    <a:pt x="1338" y="1176"/>
                  </a:lnTo>
                  <a:lnTo>
                    <a:pt x="1272" y="1185"/>
                  </a:lnTo>
                  <a:lnTo>
                    <a:pt x="1148" y="1259"/>
                  </a:lnTo>
                  <a:lnTo>
                    <a:pt x="1022" y="1274"/>
                  </a:lnTo>
                  <a:lnTo>
                    <a:pt x="981" y="1303"/>
                  </a:lnTo>
                  <a:lnTo>
                    <a:pt x="952" y="1336"/>
                  </a:lnTo>
                  <a:lnTo>
                    <a:pt x="865" y="1351"/>
                  </a:lnTo>
                  <a:lnTo>
                    <a:pt x="723" y="1431"/>
                  </a:lnTo>
                  <a:lnTo>
                    <a:pt x="617" y="1477"/>
                  </a:lnTo>
                  <a:lnTo>
                    <a:pt x="496" y="1532"/>
                  </a:lnTo>
                  <a:lnTo>
                    <a:pt x="420" y="1547"/>
                  </a:lnTo>
                  <a:lnTo>
                    <a:pt x="371" y="1532"/>
                  </a:lnTo>
                  <a:lnTo>
                    <a:pt x="342" y="1503"/>
                  </a:lnTo>
                  <a:lnTo>
                    <a:pt x="275" y="1332"/>
                  </a:lnTo>
                  <a:lnTo>
                    <a:pt x="233" y="1118"/>
                  </a:lnTo>
                  <a:lnTo>
                    <a:pt x="195" y="1040"/>
                  </a:lnTo>
                  <a:lnTo>
                    <a:pt x="132" y="968"/>
                  </a:lnTo>
                  <a:lnTo>
                    <a:pt x="103" y="922"/>
                  </a:lnTo>
                  <a:lnTo>
                    <a:pt x="80" y="793"/>
                  </a:lnTo>
                  <a:lnTo>
                    <a:pt x="22" y="657"/>
                  </a:lnTo>
                  <a:lnTo>
                    <a:pt x="0" y="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0" name="Freeform 119"/>
            <p:cNvSpPr>
              <a:spLocks/>
            </p:cNvSpPr>
            <p:nvPr/>
          </p:nvSpPr>
          <p:spPr bwMode="auto">
            <a:xfrm>
              <a:off x="630" y="99"/>
              <a:ext cx="1772" cy="1562"/>
            </a:xfrm>
            <a:custGeom>
              <a:avLst/>
              <a:gdLst>
                <a:gd name="T0" fmla="*/ 350 w 1772"/>
                <a:gd name="T1" fmla="*/ 388 h 1562"/>
                <a:gd name="T2" fmla="*/ 573 w 1772"/>
                <a:gd name="T3" fmla="*/ 282 h 1562"/>
                <a:gd name="T4" fmla="*/ 820 w 1772"/>
                <a:gd name="T5" fmla="*/ 179 h 1562"/>
                <a:gd name="T6" fmla="*/ 1054 w 1772"/>
                <a:gd name="T7" fmla="*/ 63 h 1562"/>
                <a:gd name="T8" fmla="*/ 1248 w 1772"/>
                <a:gd name="T9" fmla="*/ 0 h 1562"/>
                <a:gd name="T10" fmla="*/ 1384 w 1772"/>
                <a:gd name="T11" fmla="*/ 218 h 1562"/>
                <a:gd name="T12" fmla="*/ 1514 w 1772"/>
                <a:gd name="T13" fmla="*/ 485 h 1562"/>
                <a:gd name="T14" fmla="*/ 1627 w 1772"/>
                <a:gd name="T15" fmla="*/ 689 h 1562"/>
                <a:gd name="T16" fmla="*/ 1743 w 1772"/>
                <a:gd name="T17" fmla="*/ 840 h 1562"/>
                <a:gd name="T18" fmla="*/ 1738 w 1772"/>
                <a:gd name="T19" fmla="*/ 999 h 1562"/>
                <a:gd name="T20" fmla="*/ 1505 w 1772"/>
                <a:gd name="T21" fmla="*/ 1130 h 1562"/>
                <a:gd name="T22" fmla="*/ 1306 w 1772"/>
                <a:gd name="T23" fmla="*/ 1208 h 1562"/>
                <a:gd name="T24" fmla="*/ 1087 w 1772"/>
                <a:gd name="T25" fmla="*/ 1291 h 1562"/>
                <a:gd name="T26" fmla="*/ 884 w 1772"/>
                <a:gd name="T27" fmla="*/ 1378 h 1562"/>
                <a:gd name="T28" fmla="*/ 539 w 1772"/>
                <a:gd name="T29" fmla="*/ 1543 h 1562"/>
                <a:gd name="T30" fmla="*/ 379 w 1772"/>
                <a:gd name="T31" fmla="*/ 1538 h 1562"/>
                <a:gd name="T32" fmla="*/ 282 w 1772"/>
                <a:gd name="T33" fmla="*/ 1320 h 1562"/>
                <a:gd name="T34" fmla="*/ 238 w 1772"/>
                <a:gd name="T35" fmla="*/ 1106 h 1562"/>
                <a:gd name="T36" fmla="*/ 111 w 1772"/>
                <a:gd name="T37" fmla="*/ 840 h 1562"/>
                <a:gd name="T38" fmla="*/ 15 w 1772"/>
                <a:gd name="T39" fmla="*/ 582 h 1562"/>
                <a:gd name="T40" fmla="*/ 53 w 1772"/>
                <a:gd name="T41" fmla="*/ 485 h 1562"/>
                <a:gd name="T42" fmla="*/ 53 w 1772"/>
                <a:gd name="T43" fmla="*/ 548 h 1562"/>
                <a:gd name="T44" fmla="*/ 92 w 1772"/>
                <a:gd name="T45" fmla="*/ 718 h 1562"/>
                <a:gd name="T46" fmla="*/ 166 w 1772"/>
                <a:gd name="T47" fmla="*/ 941 h 1562"/>
                <a:gd name="T48" fmla="*/ 262 w 1772"/>
                <a:gd name="T49" fmla="*/ 1087 h 1562"/>
                <a:gd name="T50" fmla="*/ 306 w 1772"/>
                <a:gd name="T51" fmla="*/ 1247 h 1562"/>
                <a:gd name="T52" fmla="*/ 403 w 1772"/>
                <a:gd name="T53" fmla="*/ 1514 h 1562"/>
                <a:gd name="T54" fmla="*/ 559 w 1772"/>
                <a:gd name="T55" fmla="*/ 1504 h 1562"/>
                <a:gd name="T56" fmla="*/ 815 w 1772"/>
                <a:gd name="T57" fmla="*/ 1378 h 1562"/>
                <a:gd name="T58" fmla="*/ 981 w 1772"/>
                <a:gd name="T59" fmla="*/ 1320 h 1562"/>
                <a:gd name="T60" fmla="*/ 1141 w 1772"/>
                <a:gd name="T61" fmla="*/ 1252 h 1562"/>
                <a:gd name="T62" fmla="*/ 1364 w 1772"/>
                <a:gd name="T63" fmla="*/ 1164 h 1562"/>
                <a:gd name="T64" fmla="*/ 1573 w 1772"/>
                <a:gd name="T65" fmla="*/ 1087 h 1562"/>
                <a:gd name="T66" fmla="*/ 1728 w 1772"/>
                <a:gd name="T67" fmla="*/ 965 h 1562"/>
                <a:gd name="T68" fmla="*/ 1714 w 1772"/>
                <a:gd name="T69" fmla="*/ 835 h 1562"/>
                <a:gd name="T70" fmla="*/ 1598 w 1772"/>
                <a:gd name="T71" fmla="*/ 698 h 1562"/>
                <a:gd name="T72" fmla="*/ 1447 w 1772"/>
                <a:gd name="T73" fmla="*/ 403 h 1562"/>
                <a:gd name="T74" fmla="*/ 1326 w 1772"/>
                <a:gd name="T75" fmla="*/ 160 h 1562"/>
                <a:gd name="T76" fmla="*/ 1234 w 1772"/>
                <a:gd name="T77" fmla="*/ 34 h 1562"/>
                <a:gd name="T78" fmla="*/ 981 w 1772"/>
                <a:gd name="T79" fmla="*/ 107 h 1562"/>
                <a:gd name="T80" fmla="*/ 748 w 1772"/>
                <a:gd name="T81" fmla="*/ 258 h 1562"/>
                <a:gd name="T82" fmla="*/ 475 w 1772"/>
                <a:gd name="T83" fmla="*/ 374 h 1562"/>
                <a:gd name="T84" fmla="*/ 85 w 1772"/>
                <a:gd name="T85" fmla="*/ 478 h 1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2"/>
                <a:gd name="T130" fmla="*/ 0 h 1562"/>
                <a:gd name="T131" fmla="*/ 1772 w 1772"/>
                <a:gd name="T132" fmla="*/ 1562 h 1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2" h="1562">
                  <a:moveTo>
                    <a:pt x="85" y="478"/>
                  </a:moveTo>
                  <a:lnTo>
                    <a:pt x="267" y="427"/>
                  </a:lnTo>
                  <a:lnTo>
                    <a:pt x="350" y="388"/>
                  </a:lnTo>
                  <a:lnTo>
                    <a:pt x="427" y="354"/>
                  </a:lnTo>
                  <a:lnTo>
                    <a:pt x="496" y="325"/>
                  </a:lnTo>
                  <a:lnTo>
                    <a:pt x="573" y="282"/>
                  </a:lnTo>
                  <a:lnTo>
                    <a:pt x="665" y="248"/>
                  </a:lnTo>
                  <a:lnTo>
                    <a:pt x="762" y="218"/>
                  </a:lnTo>
                  <a:lnTo>
                    <a:pt x="820" y="179"/>
                  </a:lnTo>
                  <a:lnTo>
                    <a:pt x="894" y="126"/>
                  </a:lnTo>
                  <a:lnTo>
                    <a:pt x="976" y="82"/>
                  </a:lnTo>
                  <a:lnTo>
                    <a:pt x="1054" y="63"/>
                  </a:lnTo>
                  <a:lnTo>
                    <a:pt x="1150" y="29"/>
                  </a:lnTo>
                  <a:lnTo>
                    <a:pt x="1213" y="5"/>
                  </a:lnTo>
                  <a:lnTo>
                    <a:pt x="1248" y="0"/>
                  </a:lnTo>
                  <a:lnTo>
                    <a:pt x="1292" y="39"/>
                  </a:lnTo>
                  <a:lnTo>
                    <a:pt x="1345" y="136"/>
                  </a:lnTo>
                  <a:lnTo>
                    <a:pt x="1384" y="218"/>
                  </a:lnTo>
                  <a:lnTo>
                    <a:pt x="1437" y="296"/>
                  </a:lnTo>
                  <a:lnTo>
                    <a:pt x="1476" y="398"/>
                  </a:lnTo>
                  <a:lnTo>
                    <a:pt x="1514" y="485"/>
                  </a:lnTo>
                  <a:lnTo>
                    <a:pt x="1558" y="577"/>
                  </a:lnTo>
                  <a:lnTo>
                    <a:pt x="1588" y="630"/>
                  </a:lnTo>
                  <a:lnTo>
                    <a:pt x="1627" y="689"/>
                  </a:lnTo>
                  <a:lnTo>
                    <a:pt x="1695" y="743"/>
                  </a:lnTo>
                  <a:lnTo>
                    <a:pt x="1719" y="767"/>
                  </a:lnTo>
                  <a:lnTo>
                    <a:pt x="1743" y="840"/>
                  </a:lnTo>
                  <a:lnTo>
                    <a:pt x="1772" y="903"/>
                  </a:lnTo>
                  <a:lnTo>
                    <a:pt x="1767" y="951"/>
                  </a:lnTo>
                  <a:lnTo>
                    <a:pt x="1738" y="999"/>
                  </a:lnTo>
                  <a:lnTo>
                    <a:pt x="1675" y="1038"/>
                  </a:lnTo>
                  <a:lnTo>
                    <a:pt x="1577" y="1111"/>
                  </a:lnTo>
                  <a:lnTo>
                    <a:pt x="1505" y="1130"/>
                  </a:lnTo>
                  <a:lnTo>
                    <a:pt x="1427" y="1164"/>
                  </a:lnTo>
                  <a:lnTo>
                    <a:pt x="1379" y="1188"/>
                  </a:lnTo>
                  <a:lnTo>
                    <a:pt x="1306" y="1208"/>
                  </a:lnTo>
                  <a:lnTo>
                    <a:pt x="1248" y="1238"/>
                  </a:lnTo>
                  <a:lnTo>
                    <a:pt x="1184" y="1272"/>
                  </a:lnTo>
                  <a:lnTo>
                    <a:pt x="1087" y="1291"/>
                  </a:lnTo>
                  <a:lnTo>
                    <a:pt x="1049" y="1296"/>
                  </a:lnTo>
                  <a:lnTo>
                    <a:pt x="986" y="1354"/>
                  </a:lnTo>
                  <a:lnTo>
                    <a:pt x="884" y="1378"/>
                  </a:lnTo>
                  <a:lnTo>
                    <a:pt x="738" y="1460"/>
                  </a:lnTo>
                  <a:lnTo>
                    <a:pt x="631" y="1499"/>
                  </a:lnTo>
                  <a:lnTo>
                    <a:pt x="539" y="1543"/>
                  </a:lnTo>
                  <a:lnTo>
                    <a:pt x="451" y="1562"/>
                  </a:lnTo>
                  <a:lnTo>
                    <a:pt x="412" y="1557"/>
                  </a:lnTo>
                  <a:lnTo>
                    <a:pt x="379" y="1538"/>
                  </a:lnTo>
                  <a:lnTo>
                    <a:pt x="340" y="1455"/>
                  </a:lnTo>
                  <a:lnTo>
                    <a:pt x="296" y="1373"/>
                  </a:lnTo>
                  <a:lnTo>
                    <a:pt x="282" y="1320"/>
                  </a:lnTo>
                  <a:lnTo>
                    <a:pt x="272" y="1238"/>
                  </a:lnTo>
                  <a:lnTo>
                    <a:pt x="258" y="1174"/>
                  </a:lnTo>
                  <a:lnTo>
                    <a:pt x="238" y="1106"/>
                  </a:lnTo>
                  <a:lnTo>
                    <a:pt x="175" y="1019"/>
                  </a:lnTo>
                  <a:lnTo>
                    <a:pt x="137" y="956"/>
                  </a:lnTo>
                  <a:lnTo>
                    <a:pt x="111" y="840"/>
                  </a:lnTo>
                  <a:lnTo>
                    <a:pt x="77" y="757"/>
                  </a:lnTo>
                  <a:lnTo>
                    <a:pt x="39" y="669"/>
                  </a:lnTo>
                  <a:lnTo>
                    <a:pt x="15" y="582"/>
                  </a:lnTo>
                  <a:lnTo>
                    <a:pt x="0" y="538"/>
                  </a:lnTo>
                  <a:lnTo>
                    <a:pt x="15" y="505"/>
                  </a:lnTo>
                  <a:lnTo>
                    <a:pt x="53" y="485"/>
                  </a:lnTo>
                  <a:lnTo>
                    <a:pt x="87" y="495"/>
                  </a:lnTo>
                  <a:lnTo>
                    <a:pt x="97" y="524"/>
                  </a:lnTo>
                  <a:lnTo>
                    <a:pt x="53" y="548"/>
                  </a:lnTo>
                  <a:lnTo>
                    <a:pt x="53" y="592"/>
                  </a:lnTo>
                  <a:lnTo>
                    <a:pt x="68" y="650"/>
                  </a:lnTo>
                  <a:lnTo>
                    <a:pt x="92" y="718"/>
                  </a:lnTo>
                  <a:lnTo>
                    <a:pt x="127" y="796"/>
                  </a:lnTo>
                  <a:lnTo>
                    <a:pt x="151" y="854"/>
                  </a:lnTo>
                  <a:lnTo>
                    <a:pt x="166" y="941"/>
                  </a:lnTo>
                  <a:lnTo>
                    <a:pt x="190" y="980"/>
                  </a:lnTo>
                  <a:lnTo>
                    <a:pt x="238" y="1048"/>
                  </a:lnTo>
                  <a:lnTo>
                    <a:pt x="262" y="1087"/>
                  </a:lnTo>
                  <a:lnTo>
                    <a:pt x="282" y="1140"/>
                  </a:lnTo>
                  <a:lnTo>
                    <a:pt x="291" y="1193"/>
                  </a:lnTo>
                  <a:lnTo>
                    <a:pt x="306" y="1247"/>
                  </a:lnTo>
                  <a:lnTo>
                    <a:pt x="321" y="1334"/>
                  </a:lnTo>
                  <a:lnTo>
                    <a:pt x="350" y="1407"/>
                  </a:lnTo>
                  <a:lnTo>
                    <a:pt x="403" y="1514"/>
                  </a:lnTo>
                  <a:lnTo>
                    <a:pt x="442" y="1533"/>
                  </a:lnTo>
                  <a:lnTo>
                    <a:pt x="480" y="1533"/>
                  </a:lnTo>
                  <a:lnTo>
                    <a:pt x="559" y="1504"/>
                  </a:lnTo>
                  <a:lnTo>
                    <a:pt x="656" y="1465"/>
                  </a:lnTo>
                  <a:lnTo>
                    <a:pt x="743" y="1422"/>
                  </a:lnTo>
                  <a:lnTo>
                    <a:pt x="815" y="1378"/>
                  </a:lnTo>
                  <a:lnTo>
                    <a:pt x="874" y="1344"/>
                  </a:lnTo>
                  <a:lnTo>
                    <a:pt x="932" y="1320"/>
                  </a:lnTo>
                  <a:lnTo>
                    <a:pt x="981" y="1320"/>
                  </a:lnTo>
                  <a:lnTo>
                    <a:pt x="1010" y="1286"/>
                  </a:lnTo>
                  <a:lnTo>
                    <a:pt x="1078" y="1262"/>
                  </a:lnTo>
                  <a:lnTo>
                    <a:pt x="1141" y="1252"/>
                  </a:lnTo>
                  <a:lnTo>
                    <a:pt x="1179" y="1247"/>
                  </a:lnTo>
                  <a:lnTo>
                    <a:pt x="1297" y="1179"/>
                  </a:lnTo>
                  <a:lnTo>
                    <a:pt x="1364" y="1164"/>
                  </a:lnTo>
                  <a:lnTo>
                    <a:pt x="1422" y="1135"/>
                  </a:lnTo>
                  <a:lnTo>
                    <a:pt x="1495" y="1096"/>
                  </a:lnTo>
                  <a:lnTo>
                    <a:pt x="1573" y="1087"/>
                  </a:lnTo>
                  <a:lnTo>
                    <a:pt x="1641" y="1028"/>
                  </a:lnTo>
                  <a:lnTo>
                    <a:pt x="1695" y="990"/>
                  </a:lnTo>
                  <a:lnTo>
                    <a:pt x="1728" y="965"/>
                  </a:lnTo>
                  <a:lnTo>
                    <a:pt x="1738" y="922"/>
                  </a:lnTo>
                  <a:lnTo>
                    <a:pt x="1738" y="878"/>
                  </a:lnTo>
                  <a:lnTo>
                    <a:pt x="1714" y="835"/>
                  </a:lnTo>
                  <a:lnTo>
                    <a:pt x="1699" y="772"/>
                  </a:lnTo>
                  <a:lnTo>
                    <a:pt x="1646" y="743"/>
                  </a:lnTo>
                  <a:lnTo>
                    <a:pt x="1598" y="698"/>
                  </a:lnTo>
                  <a:lnTo>
                    <a:pt x="1558" y="645"/>
                  </a:lnTo>
                  <a:lnTo>
                    <a:pt x="1495" y="509"/>
                  </a:lnTo>
                  <a:lnTo>
                    <a:pt x="1447" y="403"/>
                  </a:lnTo>
                  <a:lnTo>
                    <a:pt x="1418" y="325"/>
                  </a:lnTo>
                  <a:lnTo>
                    <a:pt x="1364" y="248"/>
                  </a:lnTo>
                  <a:lnTo>
                    <a:pt x="1326" y="160"/>
                  </a:lnTo>
                  <a:lnTo>
                    <a:pt x="1282" y="73"/>
                  </a:lnTo>
                  <a:lnTo>
                    <a:pt x="1258" y="58"/>
                  </a:lnTo>
                  <a:lnTo>
                    <a:pt x="1234" y="34"/>
                  </a:lnTo>
                  <a:lnTo>
                    <a:pt x="1126" y="68"/>
                  </a:lnTo>
                  <a:lnTo>
                    <a:pt x="1068" y="92"/>
                  </a:lnTo>
                  <a:lnTo>
                    <a:pt x="981" y="107"/>
                  </a:lnTo>
                  <a:lnTo>
                    <a:pt x="908" y="145"/>
                  </a:lnTo>
                  <a:lnTo>
                    <a:pt x="801" y="232"/>
                  </a:lnTo>
                  <a:lnTo>
                    <a:pt x="748" y="258"/>
                  </a:lnTo>
                  <a:lnTo>
                    <a:pt x="685" y="262"/>
                  </a:lnTo>
                  <a:lnTo>
                    <a:pt x="554" y="316"/>
                  </a:lnTo>
                  <a:lnTo>
                    <a:pt x="475" y="374"/>
                  </a:lnTo>
                  <a:lnTo>
                    <a:pt x="364" y="422"/>
                  </a:lnTo>
                  <a:lnTo>
                    <a:pt x="127" y="505"/>
                  </a:lnTo>
                  <a:lnTo>
                    <a:pt x="85"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sp>
        <p:nvSpPr>
          <p:cNvPr id="41" name="Rectângulo 40"/>
          <p:cNvSpPr/>
          <p:nvPr/>
        </p:nvSpPr>
        <p:spPr>
          <a:xfrm rot="20509941">
            <a:off x="5427368" y="3576452"/>
            <a:ext cx="2408771" cy="923330"/>
          </a:xfrm>
          <a:prstGeom prst="rect">
            <a:avLst/>
          </a:prstGeom>
        </p:spPr>
        <p:txBody>
          <a:bodyPr wrap="square">
            <a:spAutoFit/>
          </a:bodyPr>
          <a:lstStyle/>
          <a:p>
            <a:pPr algn="ctr"/>
            <a:r>
              <a:rPr lang="pt-PT" kern="10" dirty="0">
                <a:ln w="9525">
                  <a:solidFill>
                    <a:schemeClr val="accent2"/>
                  </a:solidFill>
                  <a:round/>
                  <a:headEnd/>
                  <a:tailEnd/>
                </a:ln>
                <a:solidFill>
                  <a:srgbClr val="FF0000"/>
                </a:solidFill>
                <a:latin typeface="Arial Black"/>
              </a:rPr>
              <a:t>CURSOS</a:t>
            </a:r>
          </a:p>
          <a:p>
            <a:pPr algn="ctr"/>
            <a:r>
              <a:rPr lang="pt-PT" kern="10" dirty="0" smtClean="0">
                <a:ln w="9525">
                  <a:solidFill>
                    <a:schemeClr val="accent2"/>
                  </a:solidFill>
                  <a:round/>
                  <a:headEnd/>
                  <a:tailEnd/>
                </a:ln>
                <a:solidFill>
                  <a:srgbClr val="FF0000"/>
                </a:solidFill>
                <a:latin typeface="Arial Black"/>
              </a:rPr>
              <a:t>COM PLANOS PRÓPRIOS</a:t>
            </a:r>
          </a:p>
        </p:txBody>
      </p:sp>
      <p:grpSp>
        <p:nvGrpSpPr>
          <p:cNvPr id="42" name="Group 126"/>
          <p:cNvGrpSpPr>
            <a:grpSpLocks/>
          </p:cNvGrpSpPr>
          <p:nvPr/>
        </p:nvGrpSpPr>
        <p:grpSpPr bwMode="auto">
          <a:xfrm>
            <a:off x="5269844" y="4551942"/>
            <a:ext cx="357188" cy="1919287"/>
            <a:chOff x="193" y="401"/>
            <a:chExt cx="675" cy="1646"/>
          </a:xfrm>
        </p:grpSpPr>
        <p:sp>
          <p:nvSpPr>
            <p:cNvPr id="43"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44"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45"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46"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47"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spTree>
    <p:extLst>
      <p:ext uri="{BB962C8B-B14F-4D97-AF65-F5344CB8AC3E}">
        <p14:creationId xmlns:p14="http://schemas.microsoft.com/office/powerpoint/2010/main" val="171953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0"/>
                                        </p:tgtEl>
                                        <p:attrNameLst>
                                          <p:attrName>style.visibility</p:attrName>
                                        </p:attrNameLst>
                                      </p:cBhvr>
                                      <p:to>
                                        <p:strVal val="visible"/>
                                      </p:to>
                                    </p:set>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0-#ppt_w/2"/>
                                          </p:val>
                                        </p:tav>
                                        <p:tav tm="100000">
                                          <p:val>
                                            <p:strVal val="#ppt_x"/>
                                          </p:val>
                                        </p:tav>
                                      </p:tavLst>
                                    </p:anim>
                                    <p:anim calcmode="lin" valueType="num">
                                      <p:cBhvr additive="base">
                                        <p:cTn id="22" dur="500" fill="hold"/>
                                        <p:tgtEl>
                                          <p:spTgt spid="30"/>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0-#ppt_w/2"/>
                                          </p:val>
                                        </p:tav>
                                        <p:tav tm="100000">
                                          <p:val>
                                            <p:strVal val="#ppt_x"/>
                                          </p:val>
                                        </p:tav>
                                      </p:tavLst>
                                    </p:anim>
                                    <p:anim calcmode="lin" valueType="num">
                                      <p:cBhvr additive="base">
                                        <p:cTn id="27" dur="500" fill="hold"/>
                                        <p:tgtEl>
                                          <p:spTgt spid="34"/>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0-#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1" presetClass="entr" presetSubtype="0" fill="hold" nodeType="afterEffect">
                                  <p:stCondLst>
                                    <p:cond delay="0"/>
                                  </p:stCondLst>
                                  <p:childTnLst>
                                    <p:set>
                                      <p:cBhvr>
                                        <p:cTn id="35" dur="1" fill="hold">
                                          <p:stCondLst>
                                            <p:cond delay="499"/>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WordArt 4"/>
          <p:cNvSpPr>
            <a:spLocks noChangeArrowheads="1" noChangeShapeType="1" noTextEdit="1"/>
          </p:cNvSpPr>
          <p:nvPr/>
        </p:nvSpPr>
        <p:spPr bwMode="auto">
          <a:xfrm>
            <a:off x="785813" y="333375"/>
            <a:ext cx="8107362" cy="503238"/>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a:t>
            </a:r>
            <a:r>
              <a:rPr lang="pt-PT" sz="3200" kern="10" dirty="0" smtClean="0">
                <a:ln w="9525">
                  <a:solidFill>
                    <a:srgbClr val="000000"/>
                  </a:solidFill>
                  <a:round/>
                  <a:headEnd/>
                  <a:tailEnd/>
                </a:ln>
                <a:solidFill>
                  <a:srgbClr val="7030A0"/>
                </a:solidFill>
                <a:latin typeface="Arial Black"/>
              </a:rPr>
              <a:t>DE GESTÃO</a:t>
            </a:r>
            <a:endParaRPr lang="pt-PT" sz="3200" kern="10" dirty="0">
              <a:ln w="9525">
                <a:solidFill>
                  <a:srgbClr val="000000"/>
                </a:solidFill>
                <a:round/>
                <a:headEnd/>
                <a:tailEnd/>
              </a:ln>
              <a:solidFill>
                <a:srgbClr val="7030A0"/>
              </a:solidFill>
              <a:latin typeface="Arial Black"/>
            </a:endParaRPr>
          </a:p>
        </p:txBody>
      </p:sp>
      <p:sp>
        <p:nvSpPr>
          <p:cNvPr id="3174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8596" name="Group 68"/>
          <p:cNvGraphicFramePr>
            <a:graphicFrameLocks noGrp="1"/>
          </p:cNvGraphicFramePr>
          <p:nvPr>
            <p:extLst>
              <p:ext uri="{D42A27DB-BD31-4B8C-83A1-F6EECF244321}">
                <p14:modId xmlns:p14="http://schemas.microsoft.com/office/powerpoint/2010/main" val="3940905781"/>
              </p:ext>
            </p:extLst>
          </p:nvPr>
        </p:nvGraphicFramePr>
        <p:xfrm>
          <a:off x="827088" y="969963"/>
          <a:ext cx="4625976" cy="5256208"/>
        </p:xfrm>
        <a:graphic>
          <a:graphicData uri="http://schemas.openxmlformats.org/drawingml/2006/table">
            <a:tbl>
              <a:tblPr/>
              <a:tblGrid>
                <a:gridCol w="1224632"/>
                <a:gridCol w="1944216"/>
                <a:gridCol w="521295"/>
                <a:gridCol w="935833"/>
              </a:tblGrid>
              <a:tr h="518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III</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Contabilidade e Fiscalidade</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Direito das Organizações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 Cálculo Financeiro e Estatística Aplicada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640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89" name="Text Box 58"/>
          <p:cNvSpPr txBox="1">
            <a:spLocks noChangeArrowheads="1"/>
          </p:cNvSpPr>
          <p:nvPr/>
        </p:nvSpPr>
        <p:spPr bwMode="auto">
          <a:xfrm>
            <a:off x="5637213" y="2676979"/>
            <a:ext cx="344011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n-lt"/>
              </a:rPr>
              <a:t>O </a:t>
            </a:r>
            <a:r>
              <a:rPr lang="pt-PT" altLang="pt-PT" sz="1400" b="1" dirty="0">
                <a:solidFill>
                  <a:schemeClr val="tx2"/>
                </a:solidFill>
                <a:latin typeface="+mn-lt"/>
              </a:rPr>
              <a:t>Técnico </a:t>
            </a:r>
            <a:r>
              <a:rPr lang="pt-PT" altLang="pt-PT" sz="1400" b="1" dirty="0" smtClean="0">
                <a:solidFill>
                  <a:schemeClr val="tx2"/>
                </a:solidFill>
                <a:latin typeface="+mn-lt"/>
              </a:rPr>
              <a:t>de Gestão </a:t>
            </a:r>
            <a:r>
              <a:rPr lang="pt-PT" altLang="pt-PT" sz="1400" dirty="0" smtClean="0">
                <a:solidFill>
                  <a:schemeClr val="tx2"/>
                </a:solidFill>
                <a:latin typeface="+mn-lt"/>
              </a:rPr>
              <a:t>é </a:t>
            </a:r>
            <a:r>
              <a:rPr lang="pt-PT" altLang="pt-PT" sz="1400" dirty="0">
                <a:solidFill>
                  <a:schemeClr val="tx2"/>
                </a:solidFill>
                <a:latin typeface="+mn-lt"/>
              </a:rPr>
              <a:t>o profissional qualificado </a:t>
            </a:r>
            <a:r>
              <a:rPr lang="pt-PT" altLang="pt-PT" sz="1400" dirty="0" smtClean="0">
                <a:solidFill>
                  <a:schemeClr val="tx2"/>
                </a:solidFill>
                <a:latin typeface="+mn-lt"/>
              </a:rPr>
              <a:t>que </a:t>
            </a:r>
            <a:r>
              <a:rPr lang="pt-PT" altLang="pt-PT" sz="1400" dirty="0">
                <a:solidFill>
                  <a:schemeClr val="tx2"/>
                </a:solidFill>
                <a:latin typeface="+mn-lt"/>
              </a:rPr>
              <a:t>exerce competências no âmbito da gestão das organizações, apto a colaborar nos </a:t>
            </a:r>
            <a:r>
              <a:rPr lang="pt-PT" altLang="pt-PT" sz="1400" dirty="0" smtClean="0">
                <a:solidFill>
                  <a:schemeClr val="tx2"/>
                </a:solidFill>
                <a:latin typeface="+mn-lt"/>
              </a:rPr>
              <a:t>aspetos </a:t>
            </a:r>
            <a:r>
              <a:rPr lang="pt-PT" altLang="pt-PT" sz="1400" dirty="0">
                <a:solidFill>
                  <a:schemeClr val="tx2"/>
                </a:solidFill>
                <a:latin typeface="+mn-lt"/>
              </a:rPr>
              <a:t>organizativos, operacionais e financeiros dos diversos departamentos de uma unidade económica/serviço público, com capacidade para a tomada de decisões com base em </a:t>
            </a:r>
            <a:r>
              <a:rPr lang="pt-PT" altLang="pt-PT" sz="1400" dirty="0" smtClean="0">
                <a:solidFill>
                  <a:schemeClr val="tx2"/>
                </a:solidFill>
                <a:latin typeface="+mn-lt"/>
              </a:rPr>
              <a:t>objetivos </a:t>
            </a:r>
            <a:r>
              <a:rPr lang="pt-PT" altLang="pt-PT" sz="1400" dirty="0">
                <a:solidFill>
                  <a:schemeClr val="tx2"/>
                </a:solidFill>
                <a:latin typeface="+mn-lt"/>
              </a:rPr>
              <a:t>previamente definidos pela </a:t>
            </a:r>
            <a:r>
              <a:rPr lang="pt-PT" altLang="pt-PT" sz="1400" dirty="0" smtClean="0">
                <a:solidFill>
                  <a:schemeClr val="tx2"/>
                </a:solidFill>
                <a:latin typeface="+mn-lt"/>
              </a:rPr>
              <a:t>Administração/Direção</a:t>
            </a:r>
            <a:r>
              <a:rPr lang="pt-PT" altLang="pt-PT" sz="1400" dirty="0">
                <a:solidFill>
                  <a:schemeClr val="tx2"/>
                </a:solidFill>
                <a:latin typeface="+mn-lt"/>
              </a:rPr>
              <a:t>.</a:t>
            </a:r>
            <a:endParaRPr lang="pt-PT" altLang="pt-PT" sz="1200" dirty="0">
              <a:latin typeface="Comic Sans MS" pitchFamily="66" charset="0"/>
            </a:endParaRPr>
          </a:p>
          <a:p>
            <a:pPr>
              <a:spcBef>
                <a:spcPct val="50000"/>
              </a:spcBef>
            </a:pPr>
            <a:r>
              <a:rPr lang="pt-PT" altLang="pt-PT" sz="1200" b="1" dirty="0">
                <a:solidFill>
                  <a:srgbClr val="0000FF"/>
                </a:solidFill>
                <a:latin typeface="Comic Sans MS" pitchFamily="66" charset="0"/>
              </a:rPr>
              <a:t>   </a:t>
            </a:r>
          </a:p>
          <a:p>
            <a:pPr algn="ctr">
              <a:spcBef>
                <a:spcPct val="50000"/>
              </a:spcBef>
            </a:pPr>
            <a:r>
              <a:rPr lang="pt-PT" altLang="pt-PT" sz="1200" b="1" dirty="0">
                <a:solidFill>
                  <a:schemeClr val="tx2"/>
                </a:solidFill>
                <a:latin typeface="Comic Sans MS" pitchFamily="66" charset="0"/>
              </a:rPr>
              <a:t>Escola Secundária Henriques </a:t>
            </a:r>
            <a:r>
              <a:rPr lang="pt-PT" altLang="pt-PT" sz="1200" b="1" dirty="0" smtClean="0">
                <a:solidFill>
                  <a:schemeClr val="tx2"/>
                </a:solidFill>
                <a:latin typeface="Comic Sans MS" pitchFamily="66" charset="0"/>
              </a:rPr>
              <a:t>Nogueira</a:t>
            </a:r>
          </a:p>
          <a:p>
            <a:pPr algn="ctr">
              <a:spcBef>
                <a:spcPct val="50000"/>
              </a:spcBef>
            </a:pPr>
            <a:r>
              <a:rPr lang="pt-PT" altLang="pt-PT" sz="1200" b="1" dirty="0" smtClean="0">
                <a:solidFill>
                  <a:schemeClr val="tx2"/>
                </a:solidFill>
                <a:latin typeface="Comic Sans MS" pitchFamily="66" charset="0"/>
              </a:rPr>
              <a:t>Escola Profissional de </a:t>
            </a:r>
            <a:r>
              <a:rPr lang="pt-PT" altLang="pt-PT" sz="1200" b="1" dirty="0" err="1" smtClean="0">
                <a:solidFill>
                  <a:schemeClr val="tx2"/>
                </a:solidFill>
                <a:latin typeface="Comic Sans MS" pitchFamily="66" charset="0"/>
              </a:rPr>
              <a:t>Penafirme</a:t>
            </a:r>
            <a:endParaRPr lang="pt-PT" altLang="pt-PT" sz="1200" b="1" dirty="0">
              <a:solidFill>
                <a:schemeClr val="tx2"/>
              </a:solidFill>
              <a:latin typeface="Comic Sans MS" pitchFamily="66" charset="0"/>
            </a:endParaRPr>
          </a:p>
          <a:p>
            <a:pPr>
              <a:spcBef>
                <a:spcPct val="50000"/>
              </a:spcBef>
            </a:pPr>
            <a:endParaRPr lang="pt-PT" altLang="pt-PT" sz="1200" dirty="0">
              <a:latin typeface="Comic Sans MS" pitchFamily="66" charset="0"/>
            </a:endParaRPr>
          </a:p>
        </p:txBody>
      </p:sp>
      <p:sp>
        <p:nvSpPr>
          <p:cNvPr id="31790"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91575569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8532"/>
                                        </p:tgtEl>
                                        <p:attrNameLst>
                                          <p:attrName>style.visibility</p:attrName>
                                        </p:attrNameLst>
                                      </p:cBhvr>
                                      <p:to>
                                        <p:strVal val="visible"/>
                                      </p:to>
                                    </p:set>
                                    <p:anim calcmode="lin" valueType="num">
                                      <p:cBhvr additive="base">
                                        <p:cTn id="7" dur="500" fill="hold"/>
                                        <p:tgtEl>
                                          <p:spTgt spid="278532"/>
                                        </p:tgtEl>
                                        <p:attrNameLst>
                                          <p:attrName>ppt_x</p:attrName>
                                        </p:attrNameLst>
                                      </p:cBhvr>
                                      <p:tavLst>
                                        <p:tav tm="0">
                                          <p:val>
                                            <p:strVal val="#ppt_x"/>
                                          </p:val>
                                        </p:tav>
                                        <p:tav tm="100000">
                                          <p:val>
                                            <p:strVal val="#ppt_x"/>
                                          </p:val>
                                        </p:tav>
                                      </p:tavLst>
                                    </p:anim>
                                    <p:anim calcmode="lin" valueType="num">
                                      <p:cBhvr additive="base">
                                        <p:cTn id="8" dur="500" fill="hold"/>
                                        <p:tgtEl>
                                          <p:spTgt spid="2785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WordArt 4"/>
          <p:cNvSpPr>
            <a:spLocks noChangeArrowheads="1" noChangeShapeType="1" noTextEdit="1"/>
          </p:cNvSpPr>
          <p:nvPr/>
        </p:nvSpPr>
        <p:spPr bwMode="auto">
          <a:xfrm>
            <a:off x="539750" y="188913"/>
            <a:ext cx="8353425" cy="503237"/>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rgbClr val="7030A0"/>
                </a:solidFill>
                <a:latin typeface="Arial Black"/>
              </a:rPr>
              <a:t>TÉCNICO DE MULTIMÉDIA</a:t>
            </a:r>
          </a:p>
        </p:txBody>
      </p:sp>
      <p:sp>
        <p:nvSpPr>
          <p:cNvPr id="4505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7570" name="Group 66"/>
          <p:cNvGraphicFramePr>
            <a:graphicFrameLocks noGrp="1"/>
          </p:cNvGraphicFramePr>
          <p:nvPr>
            <p:extLst>
              <p:ext uri="{D42A27DB-BD31-4B8C-83A1-F6EECF244321}">
                <p14:modId xmlns:p14="http://schemas.microsoft.com/office/powerpoint/2010/main" val="770058021"/>
              </p:ext>
            </p:extLst>
          </p:nvPr>
        </p:nvGraphicFramePr>
        <p:xfrm>
          <a:off x="683568" y="806225"/>
          <a:ext cx="4625975" cy="6076422"/>
        </p:xfrm>
        <a:graphic>
          <a:graphicData uri="http://schemas.openxmlformats.org/drawingml/2006/table">
            <a:tbl>
              <a:tblPr/>
              <a:tblGrid>
                <a:gridCol w="1185661"/>
                <a:gridCol w="2055195"/>
                <a:gridCol w="498339"/>
                <a:gridCol w="886780"/>
              </a:tblGrid>
              <a:tr h="7295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965">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Sócio Cultural</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3" marB="45723"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97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III</a:t>
                      </a:r>
                      <a:endParaRPr kumimoji="0" lang="pt-PT" sz="1000" b="0" i="0" u="none" strike="noStrike" cap="none" normalizeH="0" baseline="0" dirty="0" smtClean="0">
                        <a:ln>
                          <a:noFill/>
                        </a:ln>
                        <a:solidFill>
                          <a:schemeClr val="tx2"/>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96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35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96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586">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Científica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História da Cultura e Arte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58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586">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rgbClr val="000099"/>
                        </a:solidFill>
                        <a:effectLst/>
                        <a:latin typeface="Comic Sans MS" pitchFamily="66"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e Química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965">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de Informação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97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Design, Comunicação e Audiovisuais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81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Técnicas de Multimédia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97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Projeto e Produção Multimédia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8992">
                <a:tc vMerge="1">
                  <a:txBody>
                    <a:bodyPr/>
                    <a:lstStyle/>
                    <a:p>
                      <a:endParaRPr lang="pt-PT"/>
                    </a:p>
                  </a:txBody>
                  <a:tcPr/>
                </a:tc>
                <a:tc>
                  <a:txBody>
                    <a:bodyPr/>
                    <a:lstStyle/>
                    <a:p>
                      <a:pPr marL="0" marR="0" lvl="0" indent="0" algn="l" defTabSz="914400" rtl="0" eaLnBrk="1" fontAlgn="auto" latinLnBrk="0" hangingPunct="1">
                        <a:lnSpc>
                          <a:spcPct val="120000"/>
                        </a:lnSpc>
                        <a:spcBef>
                          <a:spcPts val="0"/>
                        </a:spcBef>
                        <a:spcAft>
                          <a:spcPts val="1000"/>
                        </a:spcAft>
                        <a:buClrTx/>
                        <a:buSzPts val="1000"/>
                        <a:buFont typeface="Symbol"/>
                        <a:buNone/>
                        <a:tabLst>
                          <a:tab pos="457200" algn="l"/>
                        </a:tabLst>
                        <a:defRPr/>
                      </a:pPr>
                      <a:r>
                        <a:rPr kumimoji="0" lang="pt-PT" sz="1200" b="0" i="0" u="none" strike="noStrike" cap="none" normalizeH="0" baseline="0" dirty="0" smtClean="0">
                          <a:ln>
                            <a:noFill/>
                          </a:ln>
                          <a:solidFill>
                            <a:schemeClr val="tx2"/>
                          </a:solidFill>
                          <a:effectLst/>
                          <a:latin typeface="Comic Sans MS" pitchFamily="66" charset="0"/>
                        </a:rPr>
                        <a:t>Formação em Contexto Trabalho</a:t>
                      </a:r>
                    </a:p>
                    <a:p>
                      <a:pPr marL="0" lvl="0" indent="0">
                        <a:lnSpc>
                          <a:spcPct val="120000"/>
                        </a:lnSpc>
                        <a:spcAft>
                          <a:spcPts val="1000"/>
                        </a:spcAft>
                        <a:buSzPts val="1000"/>
                        <a:buFont typeface="Symbol"/>
                        <a:buNone/>
                        <a:tabLst>
                          <a:tab pos="457200" algn="l"/>
                        </a:tabLst>
                      </a:pPr>
                      <a:endParaRPr lang="pt-PT" sz="1800" dirty="0" smtClean="0">
                        <a:solidFill>
                          <a:schemeClr val="tx2"/>
                        </a:solidFill>
                        <a:effectLst/>
                        <a:latin typeface="Comic Sans MS" pitchFamily="66" charset="0"/>
                        <a:ea typeface="Calibri"/>
                        <a:cs typeface="Times New Roman"/>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103" name="Text Box 58"/>
          <p:cNvSpPr txBox="1">
            <a:spLocks noChangeArrowheads="1"/>
          </p:cNvSpPr>
          <p:nvPr/>
        </p:nvSpPr>
        <p:spPr bwMode="auto">
          <a:xfrm>
            <a:off x="5453063" y="2138363"/>
            <a:ext cx="3440112"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j-lt"/>
              </a:rPr>
              <a:t>O </a:t>
            </a:r>
            <a:r>
              <a:rPr lang="pt-PT" altLang="pt-PT" sz="1400" b="1" dirty="0">
                <a:solidFill>
                  <a:schemeClr val="tx2"/>
                </a:solidFill>
                <a:latin typeface="+mj-lt"/>
              </a:rPr>
              <a:t>Técnico de Multimédia </a:t>
            </a:r>
            <a:r>
              <a:rPr lang="pt-PT" altLang="pt-PT" sz="1400" dirty="0">
                <a:solidFill>
                  <a:schemeClr val="tx2"/>
                </a:solidFill>
                <a:latin typeface="+mj-lt"/>
              </a:rPr>
              <a:t>é o profissional qualificado apto  a exercer profissões ligadas ao desenho e produção digital de conteúdos multimédia e a desempenhar tarefas de carácter técnico e artístico com vista à criação de soluções interativas de comunicação.</a:t>
            </a:r>
          </a:p>
          <a:p>
            <a:pPr algn="just">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spcBef>
                <a:spcPct val="50000"/>
              </a:spcBef>
            </a:pPr>
            <a:r>
              <a:rPr lang="pt-PT" altLang="pt-PT" sz="1200" b="1" dirty="0">
                <a:solidFill>
                  <a:srgbClr val="0000FF"/>
                </a:solidFill>
                <a:latin typeface="Comic Sans MS" pitchFamily="66" charset="0"/>
              </a:rPr>
              <a:t>    </a:t>
            </a:r>
            <a:r>
              <a:rPr lang="pt-PT" altLang="pt-PT" sz="1200" b="1" dirty="0">
                <a:solidFill>
                  <a:schemeClr val="tx2"/>
                </a:solidFill>
                <a:latin typeface="Comic Sans MS" pitchFamily="66" charset="0"/>
              </a:rPr>
              <a:t>Escola Secundária Henriques Nogueira</a:t>
            </a:r>
            <a:endParaRPr lang="pt-PT" altLang="pt-PT" sz="1200" dirty="0">
              <a:solidFill>
                <a:schemeClr val="tx2"/>
              </a:solidFill>
              <a:latin typeface="Comic Sans MS" pitchFamily="66" charset="0"/>
            </a:endParaRPr>
          </a:p>
          <a:p>
            <a:pPr>
              <a:spcBef>
                <a:spcPct val="50000"/>
              </a:spcBef>
            </a:pPr>
            <a:endParaRPr lang="pt-PT" altLang="pt-PT" sz="1200" dirty="0">
              <a:solidFill>
                <a:schemeClr val="tx2"/>
              </a:solidFill>
              <a:latin typeface="Comic Sans MS" pitchFamily="66" charset="0"/>
            </a:endParaRPr>
          </a:p>
          <a:p>
            <a:pPr algn="ctr">
              <a:spcBef>
                <a:spcPct val="50000"/>
              </a:spcBef>
            </a:pPr>
            <a:r>
              <a:rPr lang="pt-PT" altLang="pt-PT" sz="1400" b="1" dirty="0">
                <a:solidFill>
                  <a:schemeClr val="tx2"/>
                </a:solidFill>
                <a:latin typeface="Comic Sans MS" pitchFamily="66" charset="0"/>
              </a:rPr>
              <a:t>SEMINFOR - </a:t>
            </a:r>
            <a:r>
              <a:rPr lang="pt-PT" altLang="pt-PT" sz="1400" b="1" dirty="0" err="1">
                <a:solidFill>
                  <a:schemeClr val="tx2"/>
                </a:solidFill>
                <a:latin typeface="Comic Sans MS" pitchFamily="66" charset="0"/>
              </a:rPr>
              <a:t>Penafirme</a:t>
            </a:r>
            <a:endParaRPr lang="pt-PT" altLang="pt-PT" sz="1400" b="1" dirty="0">
              <a:solidFill>
                <a:schemeClr val="tx2"/>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400" b="1" dirty="0">
              <a:solidFill>
                <a:srgbClr val="0000FF"/>
              </a:solidFill>
              <a:latin typeface="Comic Sans MS" pitchFamily="66" charset="0"/>
            </a:endParaRPr>
          </a:p>
        </p:txBody>
      </p:sp>
      <p:sp>
        <p:nvSpPr>
          <p:cNvPr id="45104"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383594710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 calcmode="lin" valueType="num">
                                      <p:cBhvr additive="base">
                                        <p:cTn id="7" dur="500" fill="hold"/>
                                        <p:tgtEl>
                                          <p:spTgt spid="277508"/>
                                        </p:tgtEl>
                                        <p:attrNameLst>
                                          <p:attrName>ppt_x</p:attrName>
                                        </p:attrNameLst>
                                      </p:cBhvr>
                                      <p:tavLst>
                                        <p:tav tm="0">
                                          <p:val>
                                            <p:strVal val="#ppt_x"/>
                                          </p:val>
                                        </p:tav>
                                        <p:tav tm="100000">
                                          <p:val>
                                            <p:strVal val="#ppt_x"/>
                                          </p:val>
                                        </p:tav>
                                      </p:tavLst>
                                    </p:anim>
                                    <p:anim calcmode="lin" valueType="num">
                                      <p:cBhvr additive="base">
                                        <p:cTn id="8" dur="500" fill="hold"/>
                                        <p:tgtEl>
                                          <p:spTgt spid="2775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a:t>
            </a:r>
            <a:r>
              <a:rPr lang="pt-PT" sz="3200" kern="10" dirty="0" smtClean="0">
                <a:ln w="9525">
                  <a:solidFill>
                    <a:srgbClr val="000000"/>
                  </a:solidFill>
                  <a:round/>
                  <a:headEnd/>
                  <a:tailEnd/>
                </a:ln>
                <a:solidFill>
                  <a:srgbClr val="7030A0"/>
                </a:solidFill>
                <a:latin typeface="Arial Black"/>
              </a:rPr>
              <a:t>MANUTENÇÃO INDUSTRIAL  </a:t>
            </a:r>
            <a:r>
              <a:rPr lang="pt-PT" sz="3200" kern="10" dirty="0">
                <a:ln w="9525">
                  <a:solidFill>
                    <a:srgbClr val="000000"/>
                  </a:solidFill>
                  <a:round/>
                  <a:headEnd/>
                  <a:tailEnd/>
                </a:ln>
                <a:solidFill>
                  <a:srgbClr val="7030A0"/>
                </a:solidFill>
                <a:latin typeface="Arial Black"/>
              </a:rPr>
              <a:t>ELETROMECÂNICA</a:t>
            </a:r>
          </a:p>
        </p:txBody>
      </p:sp>
      <p:sp>
        <p:nvSpPr>
          <p:cNvPr id="44035"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7570" name="Group 66"/>
          <p:cNvGraphicFramePr>
            <a:graphicFrameLocks noGrp="1"/>
          </p:cNvGraphicFramePr>
          <p:nvPr>
            <p:extLst>
              <p:ext uri="{D42A27DB-BD31-4B8C-83A1-F6EECF244321}">
                <p14:modId xmlns:p14="http://schemas.microsoft.com/office/powerpoint/2010/main" val="2531705238"/>
              </p:ext>
            </p:extLst>
          </p:nvPr>
        </p:nvGraphicFramePr>
        <p:xfrm>
          <a:off x="827088" y="969963"/>
          <a:ext cx="4625976" cy="4816475"/>
        </p:xfrm>
        <a:graphic>
          <a:graphicData uri="http://schemas.openxmlformats.org/drawingml/2006/table">
            <a:tbl>
              <a:tblPr/>
              <a:tblGrid>
                <a:gridCol w="1224632"/>
                <a:gridCol w="2016224"/>
                <a:gridCol w="449287"/>
                <a:gridCol w="935833"/>
              </a:tblGrid>
              <a:tr h="5181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0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Físico-Química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Processos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40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Organização Industrial</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Desenho Técnico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Práticas oficinais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77" name="Text Box 58"/>
          <p:cNvSpPr txBox="1">
            <a:spLocks noChangeArrowheads="1"/>
          </p:cNvSpPr>
          <p:nvPr/>
        </p:nvSpPr>
        <p:spPr bwMode="auto">
          <a:xfrm>
            <a:off x="5458987" y="1772816"/>
            <a:ext cx="3440112"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j-lt"/>
              </a:rPr>
              <a:t>O </a:t>
            </a:r>
            <a:r>
              <a:rPr lang="pt-PT" altLang="pt-PT" sz="1400" b="1" dirty="0">
                <a:solidFill>
                  <a:schemeClr val="tx2"/>
                </a:solidFill>
                <a:latin typeface="+mj-lt"/>
              </a:rPr>
              <a:t>Técnico </a:t>
            </a:r>
            <a:r>
              <a:rPr lang="pt-PT" altLang="pt-PT" sz="1400" b="1" dirty="0" smtClean="0">
                <a:solidFill>
                  <a:schemeClr val="tx2"/>
                </a:solidFill>
                <a:latin typeface="+mj-lt"/>
              </a:rPr>
              <a:t>de Manutenção  </a:t>
            </a:r>
            <a:r>
              <a:rPr lang="pt-PT" altLang="pt-PT" sz="1400" b="1" dirty="0">
                <a:solidFill>
                  <a:schemeClr val="tx2"/>
                </a:solidFill>
                <a:latin typeface="+mj-lt"/>
              </a:rPr>
              <a:t>Eletromecânica </a:t>
            </a:r>
            <a:r>
              <a:rPr lang="pt-PT" altLang="pt-PT" sz="1400" dirty="0">
                <a:solidFill>
                  <a:schemeClr val="tx2"/>
                </a:solidFill>
                <a:latin typeface="+mj-lt"/>
              </a:rPr>
              <a:t>é o profissional apto a orientar e desenvolver atividades na área da manutenção, controlo e monitorização das condições de funcionamento dos equipamentos eletromecânicos e instalações elétricas industriais. Planeia, prepara e  procede a intervenções no âmbito da manutenção preventiva, executa ensaios e repõe em marcha de acordo com as normas de segurança.</a:t>
            </a:r>
          </a:p>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lgn="ctr">
              <a:spcBef>
                <a:spcPct val="50000"/>
              </a:spcBef>
            </a:pPr>
            <a:r>
              <a:rPr lang="pt-PT" altLang="pt-PT" sz="1400" b="1" dirty="0" smtClean="0">
                <a:solidFill>
                  <a:schemeClr val="tx2"/>
                </a:solidFill>
                <a:latin typeface="Comic Sans MS" pitchFamily="66" charset="0"/>
              </a:rPr>
              <a:t>Escola profissional de </a:t>
            </a:r>
            <a:r>
              <a:rPr lang="pt-PT" altLang="pt-PT" sz="1400" b="1" dirty="0" err="1" smtClean="0">
                <a:solidFill>
                  <a:schemeClr val="tx2"/>
                </a:solidFill>
                <a:latin typeface="Comic Sans MS" pitchFamily="66" charset="0"/>
              </a:rPr>
              <a:t>Penafirme</a:t>
            </a:r>
            <a:endParaRPr lang="pt-PT" altLang="pt-PT" sz="1400" b="1" dirty="0">
              <a:solidFill>
                <a:schemeClr val="tx2"/>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400" b="1" dirty="0">
              <a:solidFill>
                <a:srgbClr val="0000FF"/>
              </a:solidFill>
              <a:latin typeface="Comic Sans MS" pitchFamily="66" charset="0"/>
            </a:endParaRPr>
          </a:p>
        </p:txBody>
      </p:sp>
      <p:sp>
        <p:nvSpPr>
          <p:cNvPr id="44078"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355554691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 calcmode="lin" valueType="num">
                                      <p:cBhvr additive="base">
                                        <p:cTn id="7" dur="500" fill="hold"/>
                                        <p:tgtEl>
                                          <p:spTgt spid="277508"/>
                                        </p:tgtEl>
                                        <p:attrNameLst>
                                          <p:attrName>ppt_x</p:attrName>
                                        </p:attrNameLst>
                                      </p:cBhvr>
                                      <p:tavLst>
                                        <p:tav tm="0">
                                          <p:val>
                                            <p:strVal val="#ppt_x"/>
                                          </p:val>
                                        </p:tav>
                                        <p:tav tm="100000">
                                          <p:val>
                                            <p:strVal val="#ppt_x"/>
                                          </p:val>
                                        </p:tav>
                                      </p:tavLst>
                                    </p:anim>
                                    <p:anim calcmode="lin" valueType="num">
                                      <p:cBhvr additive="base">
                                        <p:cTn id="8" dur="500" fill="hold"/>
                                        <p:tgtEl>
                                          <p:spTgt spid="2775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WordArt 4"/>
          <p:cNvSpPr>
            <a:spLocks noChangeArrowheads="1" noChangeShapeType="1" noTextEdit="1"/>
          </p:cNvSpPr>
          <p:nvPr/>
        </p:nvSpPr>
        <p:spPr bwMode="auto">
          <a:xfrm>
            <a:off x="323850" y="188913"/>
            <a:ext cx="8569325" cy="647700"/>
          </a:xfrm>
          <a:prstGeom prst="rect">
            <a:avLst/>
          </a:prstGeom>
          <a:noFill/>
        </p:spPr>
        <p:txBody>
          <a:bodyPr wrap="none" fromWordArt="1">
            <a:prstTxWarp prst="textPlain">
              <a:avLst>
                <a:gd name="adj" fmla="val 50023"/>
              </a:avLst>
            </a:prstTxWarp>
          </a:bodyPr>
          <a:lstStyle/>
          <a:p>
            <a:pPr algn="ctr"/>
            <a:r>
              <a:rPr lang="pt-PT" sz="3200" kern="10" dirty="0" smtClean="0">
                <a:ln w="9525">
                  <a:solidFill>
                    <a:srgbClr val="000000"/>
                  </a:solidFill>
                  <a:round/>
                  <a:headEnd/>
                  <a:tailEnd/>
                </a:ln>
                <a:solidFill>
                  <a:srgbClr val="7030A0"/>
                </a:solidFill>
                <a:latin typeface="Arial Black"/>
              </a:rPr>
              <a:t>TÉCNICO INSTALADOR DE SISTEMAS SOLARES FOTOVOLTAICOS</a:t>
            </a:r>
            <a:endParaRPr lang="pt-PT" sz="3200" kern="10" dirty="0">
              <a:ln w="9525">
                <a:solidFill>
                  <a:srgbClr val="000000"/>
                </a:solidFill>
                <a:round/>
                <a:headEnd/>
                <a:tailEnd/>
              </a:ln>
              <a:solidFill>
                <a:srgbClr val="7030A0"/>
              </a:solidFill>
              <a:latin typeface="Arial Black"/>
            </a:endParaRPr>
          </a:p>
        </p:txBody>
      </p:sp>
      <p:sp>
        <p:nvSpPr>
          <p:cNvPr id="4301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7570" name="Group 66"/>
          <p:cNvGraphicFramePr>
            <a:graphicFrameLocks noGrp="1"/>
          </p:cNvGraphicFramePr>
          <p:nvPr>
            <p:extLst>
              <p:ext uri="{D42A27DB-BD31-4B8C-83A1-F6EECF244321}">
                <p14:modId xmlns:p14="http://schemas.microsoft.com/office/powerpoint/2010/main" val="3379693140"/>
              </p:ext>
            </p:extLst>
          </p:nvPr>
        </p:nvGraphicFramePr>
        <p:xfrm>
          <a:off x="827088" y="969963"/>
          <a:ext cx="4625976" cy="4816475"/>
        </p:xfrm>
        <a:graphic>
          <a:graphicData uri="http://schemas.openxmlformats.org/drawingml/2006/table">
            <a:tbl>
              <a:tblPr/>
              <a:tblGrid>
                <a:gridCol w="1224632"/>
                <a:gridCol w="2016224"/>
                <a:gridCol w="449287"/>
                <a:gridCol w="935833"/>
              </a:tblGrid>
              <a:tr h="5181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 </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0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Matemática</a:t>
                      </a:r>
                      <a:endParaRPr kumimoji="0" lang="pt-PT" sz="1000" b="0" i="0" u="none" strike="noStrike" cap="none" normalizeH="0" baseline="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Físico-Química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Tecnologias de Processos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40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Organização Industrial</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Desenho Técnico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Práticas oficinais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53" name="Text Box 58"/>
          <p:cNvSpPr txBox="1">
            <a:spLocks noChangeArrowheads="1"/>
          </p:cNvSpPr>
          <p:nvPr/>
        </p:nvSpPr>
        <p:spPr bwMode="auto">
          <a:xfrm>
            <a:off x="5453063" y="2138363"/>
            <a:ext cx="3440112"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j-lt"/>
              </a:rPr>
              <a:t>O </a:t>
            </a:r>
            <a:r>
              <a:rPr lang="pt-PT" altLang="pt-PT" sz="1400" b="1" dirty="0" smtClean="0">
                <a:solidFill>
                  <a:schemeClr val="tx2"/>
                </a:solidFill>
                <a:latin typeface="+mj-lt"/>
              </a:rPr>
              <a:t>Técnico instalador de sistemas solares  </a:t>
            </a:r>
            <a:r>
              <a:rPr lang="pt-PT" altLang="pt-PT" sz="1400" b="1" dirty="0">
                <a:solidFill>
                  <a:schemeClr val="tx2"/>
                </a:solidFill>
                <a:latin typeface="+mj-lt"/>
              </a:rPr>
              <a:t>(</a:t>
            </a:r>
            <a:r>
              <a:rPr lang="pt-PT" altLang="pt-PT" sz="1400" b="1" dirty="0" smtClean="0">
                <a:solidFill>
                  <a:schemeClr val="tx2"/>
                </a:solidFill>
                <a:latin typeface="+mj-lt"/>
              </a:rPr>
              <a:t>Fotovoltaicos) </a:t>
            </a:r>
            <a:r>
              <a:rPr lang="pt-PT" altLang="pt-PT" sz="1400" dirty="0">
                <a:solidFill>
                  <a:schemeClr val="tx2"/>
                </a:solidFill>
                <a:latin typeface="+mj-lt"/>
              </a:rPr>
              <a:t>é o profissional apto a programar, organizar e executar a instalação, a manutenção e a reparação de sistemas solares fotovoltaicos, de acordo com as normas, os regulamentos de segurança e as regras de boa prática aplicáveis.</a:t>
            </a:r>
          </a:p>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lgn="ctr">
              <a:spcBef>
                <a:spcPct val="50000"/>
              </a:spcBef>
            </a:pPr>
            <a:r>
              <a:rPr lang="pt-PT" altLang="pt-PT" sz="1400" b="1" dirty="0" smtClean="0">
                <a:solidFill>
                  <a:schemeClr val="tx2"/>
                </a:solidFill>
                <a:latin typeface="Comic Sans MS" pitchFamily="66" charset="0"/>
              </a:rPr>
              <a:t>Escola profissional de </a:t>
            </a:r>
            <a:r>
              <a:rPr lang="pt-PT" altLang="pt-PT" sz="1400" b="1" dirty="0" err="1" smtClean="0">
                <a:solidFill>
                  <a:schemeClr val="tx2"/>
                </a:solidFill>
                <a:latin typeface="Comic Sans MS" pitchFamily="66" charset="0"/>
              </a:rPr>
              <a:t>Penafirme</a:t>
            </a:r>
            <a:endParaRPr lang="pt-PT" altLang="pt-PT" sz="1400" b="1" dirty="0">
              <a:solidFill>
                <a:schemeClr val="tx2"/>
              </a:solidFill>
              <a:latin typeface="Comic Sans MS" pitchFamily="66" charset="0"/>
            </a:endParaRPr>
          </a:p>
          <a:p>
            <a:pPr>
              <a:spcBef>
                <a:spcPct val="50000"/>
              </a:spcBef>
            </a:pPr>
            <a:endParaRPr lang="pt-PT" altLang="pt-PT" sz="1400" b="1" dirty="0">
              <a:solidFill>
                <a:schemeClr val="tx2"/>
              </a:solidFill>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400" b="1" dirty="0">
              <a:solidFill>
                <a:srgbClr val="0000FF"/>
              </a:solidFill>
              <a:latin typeface="Comic Sans MS" pitchFamily="66" charset="0"/>
            </a:endParaRPr>
          </a:p>
        </p:txBody>
      </p:sp>
      <p:sp>
        <p:nvSpPr>
          <p:cNvPr id="43054"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117654992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 calcmode="lin" valueType="num">
                                      <p:cBhvr additive="base">
                                        <p:cTn id="7" dur="500" fill="hold"/>
                                        <p:tgtEl>
                                          <p:spTgt spid="277508"/>
                                        </p:tgtEl>
                                        <p:attrNameLst>
                                          <p:attrName>ppt_x</p:attrName>
                                        </p:attrNameLst>
                                      </p:cBhvr>
                                      <p:tavLst>
                                        <p:tav tm="0">
                                          <p:val>
                                            <p:strVal val="#ppt_x"/>
                                          </p:val>
                                        </p:tav>
                                        <p:tav tm="100000">
                                          <p:val>
                                            <p:strVal val="#ppt_x"/>
                                          </p:val>
                                        </p:tav>
                                      </p:tavLst>
                                    </p:anim>
                                    <p:anim calcmode="lin" valueType="num">
                                      <p:cBhvr additive="base">
                                        <p:cTn id="8" dur="500" fill="hold"/>
                                        <p:tgtEl>
                                          <p:spTgt spid="2775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WordArt 4"/>
          <p:cNvSpPr>
            <a:spLocks noChangeArrowheads="1" noChangeShapeType="1" noTextEdit="1"/>
          </p:cNvSpPr>
          <p:nvPr/>
        </p:nvSpPr>
        <p:spPr bwMode="auto">
          <a:xfrm>
            <a:off x="179388" y="73025"/>
            <a:ext cx="8604250" cy="547688"/>
          </a:xfrm>
          <a:prstGeom prst="rect">
            <a:avLst/>
          </a:prstGeom>
          <a:no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rgbClr val="7030A0"/>
                </a:solidFill>
                <a:latin typeface="Arial Black"/>
              </a:rPr>
              <a:t>TÉCNICO DE </a:t>
            </a:r>
            <a:r>
              <a:rPr lang="pt-PT" sz="3200" kern="10" dirty="0" smtClean="0">
                <a:ln w="9525">
                  <a:solidFill>
                    <a:schemeClr val="tx1"/>
                  </a:solidFill>
                  <a:round/>
                  <a:headEnd/>
                  <a:tailEnd/>
                </a:ln>
                <a:solidFill>
                  <a:srgbClr val="7030A0"/>
                </a:solidFill>
                <a:latin typeface="Arial Black"/>
              </a:rPr>
              <a:t>COZINHA/PASTELARIA</a:t>
            </a:r>
            <a:endParaRPr lang="pt-PT" sz="3200" kern="10" dirty="0">
              <a:ln w="9525">
                <a:solidFill>
                  <a:schemeClr val="tx1"/>
                </a:solidFill>
                <a:round/>
                <a:headEnd/>
                <a:tailEnd/>
              </a:ln>
              <a:solidFill>
                <a:srgbClr val="7030A0"/>
              </a:solidFill>
              <a:latin typeface="Arial Black"/>
            </a:endParaRPr>
          </a:p>
        </p:txBody>
      </p:sp>
      <p:sp>
        <p:nvSpPr>
          <p:cNvPr id="4096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2788" name="Group 164"/>
          <p:cNvGraphicFramePr>
            <a:graphicFrameLocks noGrp="1"/>
          </p:cNvGraphicFramePr>
          <p:nvPr>
            <p:extLst>
              <p:ext uri="{D42A27DB-BD31-4B8C-83A1-F6EECF244321}">
                <p14:modId xmlns:p14="http://schemas.microsoft.com/office/powerpoint/2010/main" val="4281560193"/>
              </p:ext>
            </p:extLst>
          </p:nvPr>
        </p:nvGraphicFramePr>
        <p:xfrm>
          <a:off x="759707" y="764704"/>
          <a:ext cx="4676389" cy="5161037"/>
        </p:xfrm>
        <a:graphic>
          <a:graphicData uri="http://schemas.openxmlformats.org/drawingml/2006/table">
            <a:tbl>
              <a:tblPr/>
              <a:tblGrid>
                <a:gridCol w="1220005"/>
                <a:gridCol w="2016224"/>
                <a:gridCol w="428331"/>
                <a:gridCol w="1011829"/>
              </a:tblGrid>
              <a:tr h="518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12" marB="4571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ou II OU III</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59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96">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Cozinha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1200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36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kern="1200" cap="none" spc="0" normalizeH="0" baseline="0" noProof="0" dirty="0" smtClean="0">
                          <a:ln>
                            <a:noFill/>
                          </a:ln>
                          <a:solidFill>
                            <a:schemeClr val="tx2"/>
                          </a:solidFill>
                          <a:effectLst/>
                          <a:uLnTx/>
                          <a:uFillTx/>
                          <a:latin typeface="Comic Sans MS" pitchFamily="66" charset="0"/>
                          <a:ea typeface="+mn-ea"/>
                          <a:cs typeface="+mn-cs"/>
                        </a:rPr>
                        <a:t>Pastelaria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 e Controlo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Comunicar em Francês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650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2679" name="Text Box 55"/>
          <p:cNvSpPr txBox="1">
            <a:spLocks noChangeArrowheads="1"/>
          </p:cNvSpPr>
          <p:nvPr/>
        </p:nvSpPr>
        <p:spPr bwMode="auto">
          <a:xfrm>
            <a:off x="5580112" y="1331645"/>
            <a:ext cx="3024336" cy="4678204"/>
          </a:xfrm>
          <a:prstGeom prst="rect">
            <a:avLst/>
          </a:prstGeom>
          <a:noFill/>
          <a:ln w="9525">
            <a:noFill/>
            <a:miter lim="800000"/>
            <a:headEnd/>
            <a:tailEnd/>
          </a:ln>
          <a:effectLst/>
        </p:spPr>
        <p:txBody>
          <a:bodyPr wrap="square">
            <a:spAutoFit/>
          </a:bodyPr>
          <a:lstStyle/>
          <a:p>
            <a:pPr marL="457200" indent="-457200" algn="just">
              <a:spcBef>
                <a:spcPct val="50000"/>
              </a:spcBef>
              <a:defRPr/>
            </a:pPr>
            <a:r>
              <a:rPr lang="pt-PT" sz="1200" dirty="0">
                <a:latin typeface="Comic Sans MS" pitchFamily="66" charset="0"/>
              </a:rPr>
              <a:t>	</a:t>
            </a:r>
            <a:endParaRPr lang="pt-PT" sz="1200" dirty="0" smtClean="0">
              <a:latin typeface="Comic Sans MS" pitchFamily="66" charset="0"/>
            </a:endParaRPr>
          </a:p>
          <a:p>
            <a:pPr marL="457200" indent="-457200" algn="just">
              <a:spcBef>
                <a:spcPct val="50000"/>
              </a:spcBef>
              <a:defRPr/>
            </a:pPr>
            <a:r>
              <a:rPr lang="pt-PT" sz="1200" dirty="0">
                <a:solidFill>
                  <a:schemeClr val="tx2"/>
                </a:solidFill>
                <a:latin typeface="Comic Sans MS" pitchFamily="66" charset="0"/>
              </a:rPr>
              <a:t> </a:t>
            </a:r>
            <a:r>
              <a:rPr lang="pt-PT" sz="1200" dirty="0" smtClean="0">
                <a:solidFill>
                  <a:schemeClr val="tx2"/>
                </a:solidFill>
                <a:latin typeface="Comic Sans MS" pitchFamily="66" charset="0"/>
              </a:rPr>
              <a:t>          </a:t>
            </a:r>
            <a:r>
              <a:rPr lang="pt-PT" sz="1400" dirty="0" smtClean="0">
                <a:solidFill>
                  <a:schemeClr val="tx2"/>
                </a:solidFill>
                <a:latin typeface="+mj-lt"/>
              </a:rPr>
              <a:t>O </a:t>
            </a:r>
            <a:r>
              <a:rPr lang="pt-PT" sz="1400" b="1" dirty="0">
                <a:solidFill>
                  <a:schemeClr val="tx2"/>
                </a:solidFill>
                <a:latin typeface="+mj-lt"/>
              </a:rPr>
              <a:t>Técnico de Cozinha-Pastelaria </a:t>
            </a:r>
            <a:r>
              <a:rPr lang="pt-PT" sz="1400" dirty="0">
                <a:solidFill>
                  <a:schemeClr val="tx2"/>
                </a:solidFill>
                <a:latin typeface="+mj-lt"/>
              </a:rPr>
              <a:t>é o profissional que, no domínio das normas de higiene e segurança alimentar, planifica e dirige os trabalhos de cozinha, colabora na estruturação de ementas, bem como prepara e confeciona refeições num enquadramento de especialidade, nomeadamente gastronomia regional portuguesa e internacional</a:t>
            </a:r>
            <a:r>
              <a:rPr lang="pt-PT" sz="1200" dirty="0" smtClean="0">
                <a:solidFill>
                  <a:schemeClr val="tx2"/>
                </a:solidFill>
                <a:latin typeface="+mj-lt"/>
              </a:rPr>
              <a:t>.</a:t>
            </a:r>
          </a:p>
          <a:p>
            <a:pPr marL="457200" indent="-457200" algn="just">
              <a:spcBef>
                <a:spcPct val="50000"/>
              </a:spcBef>
              <a:defRPr/>
            </a:pPr>
            <a:endParaRPr lang="pt-PT" sz="1200" dirty="0">
              <a:solidFill>
                <a:schemeClr val="tx2"/>
              </a:solidFill>
              <a:latin typeface="+mj-lt"/>
            </a:endParaRPr>
          </a:p>
          <a:p>
            <a:pPr marL="457200" indent="-457200" algn="just">
              <a:spcBef>
                <a:spcPct val="50000"/>
              </a:spcBef>
              <a:defRPr/>
            </a:pPr>
            <a:r>
              <a:rPr lang="pt-PT" sz="1200" dirty="0">
                <a:solidFill>
                  <a:schemeClr val="tx2"/>
                </a:solidFill>
                <a:latin typeface="+mj-lt"/>
              </a:rPr>
              <a:t>	</a:t>
            </a:r>
            <a:r>
              <a:rPr lang="pt-PT" sz="1200" dirty="0">
                <a:latin typeface="Comic Sans MS" pitchFamily="66" charset="0"/>
              </a:rPr>
              <a:t>	</a:t>
            </a:r>
            <a:endParaRPr lang="pt-PT" sz="1200" dirty="0" smtClean="0">
              <a:latin typeface="Comic Sans MS" pitchFamily="66" charset="0"/>
            </a:endParaRPr>
          </a:p>
          <a:p>
            <a:pPr marL="457200" indent="-457200" algn="ctr">
              <a:spcBef>
                <a:spcPct val="50000"/>
              </a:spcBef>
              <a:defRPr/>
            </a:pPr>
            <a:r>
              <a:rPr lang="pt-PT" sz="1400" b="1" dirty="0" smtClean="0">
                <a:solidFill>
                  <a:schemeClr val="tx2"/>
                </a:solidFill>
                <a:latin typeface="Comic Sans MS" pitchFamily="66" charset="0"/>
              </a:rPr>
              <a:t>ESCO</a:t>
            </a:r>
          </a:p>
          <a:p>
            <a:pPr marL="457200" indent="-457200" algn="ctr">
              <a:spcBef>
                <a:spcPct val="50000"/>
              </a:spcBef>
              <a:defRPr/>
            </a:pPr>
            <a:r>
              <a:rPr lang="pt-PT" sz="1400" b="1" dirty="0" smtClean="0">
                <a:solidFill>
                  <a:schemeClr val="tx2"/>
                </a:solidFill>
                <a:latin typeface="Comic Sans MS" pitchFamily="66" charset="0"/>
              </a:rPr>
              <a:t>PENAFIRME</a:t>
            </a:r>
            <a:endParaRPr lang="pt-PT" sz="1400" b="1" dirty="0">
              <a:solidFill>
                <a:schemeClr val="tx2"/>
              </a:solidFill>
              <a:latin typeface="Comic Sans MS" pitchFamily="66" charset="0"/>
            </a:endParaRPr>
          </a:p>
          <a:p>
            <a:pPr marL="457200" indent="-457200">
              <a:spcBef>
                <a:spcPct val="50000"/>
              </a:spcBef>
              <a:defRPr/>
            </a:pPr>
            <a:endParaRPr lang="pt-PT" sz="1000" dirty="0">
              <a:latin typeface="Comic Sans MS" pitchFamily="66" charset="0"/>
            </a:endParaRPr>
          </a:p>
          <a:p>
            <a:pPr marL="457200" indent="-457200">
              <a:spcBef>
                <a:spcPct val="50000"/>
              </a:spcBef>
              <a:defRPr/>
            </a:pPr>
            <a:endParaRPr lang="pt-PT" sz="1200" b="1" dirty="0">
              <a:solidFill>
                <a:srgbClr val="0000FF"/>
              </a:solidFill>
              <a:latin typeface="Comic Sans MS" pitchFamily="66" charset="0"/>
            </a:endParaRPr>
          </a:p>
        </p:txBody>
      </p:sp>
    </p:spTree>
    <p:extLst>
      <p:ext uri="{BB962C8B-B14F-4D97-AF65-F5344CB8AC3E}">
        <p14:creationId xmlns:p14="http://schemas.microsoft.com/office/powerpoint/2010/main" val="284709058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ppt_x"/>
                                          </p:val>
                                        </p:tav>
                                        <p:tav tm="100000">
                                          <p:val>
                                            <p:strVal val="#ppt_x"/>
                                          </p:val>
                                        </p:tav>
                                      </p:tavLst>
                                    </p:anim>
                                    <p:anim calcmode="lin" valueType="num">
                                      <p:cBhvr additive="base">
                                        <p:cTn id="8" dur="500" fill="hold"/>
                                        <p:tgtEl>
                                          <p:spTgt spid="2826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WordArt 4"/>
          <p:cNvSpPr>
            <a:spLocks noChangeArrowheads="1" noChangeShapeType="1" noTextEdit="1"/>
          </p:cNvSpPr>
          <p:nvPr/>
        </p:nvSpPr>
        <p:spPr bwMode="auto">
          <a:xfrm>
            <a:off x="179388" y="73025"/>
            <a:ext cx="8604250" cy="547688"/>
          </a:xfrm>
          <a:prstGeom prst="rect">
            <a:avLst/>
          </a:prstGeom>
          <a:no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rgbClr val="7030A0"/>
                </a:solidFill>
                <a:latin typeface="Arial Black"/>
              </a:rPr>
              <a:t>TÉCNICO DE </a:t>
            </a:r>
            <a:r>
              <a:rPr lang="pt-PT" sz="3200" kern="10" dirty="0" smtClean="0">
                <a:ln w="9525">
                  <a:solidFill>
                    <a:schemeClr val="tx1"/>
                  </a:solidFill>
                  <a:round/>
                  <a:headEnd/>
                  <a:tailEnd/>
                </a:ln>
                <a:solidFill>
                  <a:srgbClr val="7030A0"/>
                </a:solidFill>
                <a:latin typeface="Arial Black"/>
              </a:rPr>
              <a:t>RESTAURANTE/BAR</a:t>
            </a:r>
            <a:endParaRPr lang="pt-PT" sz="3200" kern="10" dirty="0">
              <a:ln w="9525">
                <a:solidFill>
                  <a:schemeClr val="tx1"/>
                </a:solidFill>
                <a:round/>
                <a:headEnd/>
                <a:tailEnd/>
              </a:ln>
              <a:solidFill>
                <a:srgbClr val="7030A0"/>
              </a:solidFill>
              <a:latin typeface="Arial Black"/>
            </a:endParaRPr>
          </a:p>
        </p:txBody>
      </p:sp>
      <p:sp>
        <p:nvSpPr>
          <p:cNvPr id="4096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2788" name="Group 164"/>
          <p:cNvGraphicFramePr>
            <a:graphicFrameLocks noGrp="1"/>
          </p:cNvGraphicFramePr>
          <p:nvPr>
            <p:extLst>
              <p:ext uri="{D42A27DB-BD31-4B8C-83A1-F6EECF244321}">
                <p14:modId xmlns:p14="http://schemas.microsoft.com/office/powerpoint/2010/main" val="2192138057"/>
              </p:ext>
            </p:extLst>
          </p:nvPr>
        </p:nvGraphicFramePr>
        <p:xfrm>
          <a:off x="759707" y="764704"/>
          <a:ext cx="4676389" cy="5161037"/>
        </p:xfrm>
        <a:graphic>
          <a:graphicData uri="http://schemas.openxmlformats.org/drawingml/2006/table">
            <a:tbl>
              <a:tblPr/>
              <a:tblGrid>
                <a:gridCol w="1220005"/>
                <a:gridCol w="2016224"/>
                <a:gridCol w="428331"/>
                <a:gridCol w="1011829"/>
              </a:tblGrid>
              <a:tr h="518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12" marB="4571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ou II OU III</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59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96">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Serviços de Restauração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1225</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36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kern="1200" cap="none" spc="0" normalizeH="0" baseline="0" noProof="0" dirty="0" smtClean="0">
                          <a:ln>
                            <a:noFill/>
                          </a:ln>
                          <a:solidFill>
                            <a:schemeClr val="tx2"/>
                          </a:solidFill>
                          <a:effectLst/>
                          <a:uLnTx/>
                          <a:uFillTx/>
                          <a:latin typeface="Comic Sans MS" pitchFamily="66" charset="0"/>
                          <a:ea typeface="+mn-ea"/>
                          <a:cs typeface="+mn-cs"/>
                        </a:rPr>
                        <a:t>Serviços de Bebidas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 e Controlo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Comunicar em Francês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700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2679" name="Text Box 55"/>
          <p:cNvSpPr txBox="1">
            <a:spLocks noChangeArrowheads="1"/>
          </p:cNvSpPr>
          <p:nvPr/>
        </p:nvSpPr>
        <p:spPr bwMode="auto">
          <a:xfrm>
            <a:off x="5652120" y="1331645"/>
            <a:ext cx="2952328" cy="5001369"/>
          </a:xfrm>
          <a:prstGeom prst="rect">
            <a:avLst/>
          </a:prstGeom>
          <a:noFill/>
          <a:ln w="9525">
            <a:noFill/>
            <a:miter lim="800000"/>
            <a:headEnd/>
            <a:tailEnd/>
          </a:ln>
          <a:effectLst/>
        </p:spPr>
        <p:txBody>
          <a:bodyPr wrap="square">
            <a:spAutoFit/>
          </a:bodyPr>
          <a:lstStyle/>
          <a:p>
            <a:pPr marL="457200" indent="-457200" algn="just">
              <a:spcBef>
                <a:spcPct val="50000"/>
              </a:spcBef>
              <a:defRPr/>
            </a:pPr>
            <a:r>
              <a:rPr lang="pt-PT" sz="1200" dirty="0">
                <a:latin typeface="Comic Sans MS" pitchFamily="66" charset="0"/>
              </a:rPr>
              <a:t>	</a:t>
            </a:r>
            <a:endParaRPr lang="pt-PT" sz="1200" dirty="0" smtClean="0">
              <a:latin typeface="Comic Sans MS" pitchFamily="66" charset="0"/>
            </a:endParaRPr>
          </a:p>
          <a:p>
            <a:pPr marL="457200" indent="-457200" algn="just">
              <a:spcBef>
                <a:spcPct val="50000"/>
              </a:spcBef>
              <a:defRPr/>
            </a:pPr>
            <a:r>
              <a:rPr lang="pt-PT" sz="1200" dirty="0" smtClean="0">
                <a:solidFill>
                  <a:schemeClr val="tx2"/>
                </a:solidFill>
                <a:latin typeface="+mj-lt"/>
              </a:rPr>
              <a:t>             </a:t>
            </a:r>
            <a:r>
              <a:rPr lang="pt-PT" sz="1400" dirty="0">
                <a:solidFill>
                  <a:schemeClr val="tx2"/>
                </a:solidFill>
                <a:latin typeface="+mj-lt"/>
              </a:rPr>
              <a:t>O </a:t>
            </a:r>
            <a:r>
              <a:rPr lang="pt-PT" sz="1400" b="1" dirty="0">
                <a:solidFill>
                  <a:schemeClr val="tx2"/>
                </a:solidFill>
                <a:latin typeface="+mj-lt"/>
              </a:rPr>
              <a:t>Técnico de Restaurante/Bar </a:t>
            </a:r>
            <a:r>
              <a:rPr lang="pt-PT" sz="1400" dirty="0">
                <a:solidFill>
                  <a:schemeClr val="tx2"/>
                </a:solidFill>
                <a:latin typeface="+mj-lt"/>
              </a:rPr>
              <a:t>é o profissional qualificado apto a planear, coordenar e executar o serviço de restaurante e bar, respeitando as normas de higiene e segurança, em estabelecimentos de restauração e bebidas, integrados ou não em unidades hoteleiras, com vista a garantir um serviço de qualidade e satisfação do cliente.</a:t>
            </a:r>
            <a:endParaRPr lang="pt-PT" sz="1400" dirty="0" smtClean="0">
              <a:solidFill>
                <a:schemeClr val="tx2"/>
              </a:solidFill>
              <a:latin typeface="+mj-lt"/>
            </a:endParaRPr>
          </a:p>
          <a:p>
            <a:pPr marL="457200" indent="-457200" algn="just">
              <a:spcBef>
                <a:spcPct val="50000"/>
              </a:spcBef>
              <a:defRPr/>
            </a:pPr>
            <a:endParaRPr lang="pt-PT" sz="1200" dirty="0">
              <a:solidFill>
                <a:schemeClr val="tx2"/>
              </a:solidFill>
              <a:latin typeface="+mj-lt"/>
            </a:endParaRPr>
          </a:p>
          <a:p>
            <a:pPr marL="457200" indent="-457200" algn="just">
              <a:spcBef>
                <a:spcPct val="50000"/>
              </a:spcBef>
              <a:defRPr/>
            </a:pPr>
            <a:r>
              <a:rPr lang="pt-PT" sz="1200" dirty="0">
                <a:solidFill>
                  <a:schemeClr val="tx2"/>
                </a:solidFill>
                <a:latin typeface="+mj-lt"/>
              </a:rPr>
              <a:t>	</a:t>
            </a:r>
            <a:r>
              <a:rPr lang="pt-PT" sz="1200" dirty="0">
                <a:latin typeface="Comic Sans MS" pitchFamily="66" charset="0"/>
              </a:rPr>
              <a:t>	</a:t>
            </a:r>
            <a:endParaRPr lang="pt-PT" sz="1200" dirty="0" smtClean="0">
              <a:latin typeface="Comic Sans MS" pitchFamily="66" charset="0"/>
            </a:endParaRPr>
          </a:p>
          <a:p>
            <a:pPr marL="457200" indent="-457200" algn="ctr">
              <a:spcBef>
                <a:spcPct val="50000"/>
              </a:spcBef>
              <a:defRPr/>
            </a:pPr>
            <a:endParaRPr lang="pt-PT" sz="1400" b="1" dirty="0" smtClean="0">
              <a:solidFill>
                <a:schemeClr val="tx2"/>
              </a:solidFill>
              <a:latin typeface="Comic Sans MS" pitchFamily="66" charset="0"/>
            </a:endParaRPr>
          </a:p>
          <a:p>
            <a:pPr marL="457200" indent="-457200" algn="ctr">
              <a:spcBef>
                <a:spcPct val="50000"/>
              </a:spcBef>
              <a:defRPr/>
            </a:pPr>
            <a:r>
              <a:rPr lang="pt-PT" sz="1400" b="1" dirty="0" err="1" smtClean="0">
                <a:solidFill>
                  <a:schemeClr val="tx2"/>
                </a:solidFill>
                <a:latin typeface="Comic Sans MS" pitchFamily="66" charset="0"/>
              </a:rPr>
              <a:t>Penafirme</a:t>
            </a:r>
            <a:r>
              <a:rPr lang="pt-PT" sz="1400" b="1" dirty="0" smtClean="0">
                <a:solidFill>
                  <a:schemeClr val="tx2"/>
                </a:solidFill>
                <a:latin typeface="Comic Sans MS" pitchFamily="66" charset="0"/>
              </a:rPr>
              <a:t> </a:t>
            </a:r>
          </a:p>
          <a:p>
            <a:pPr marL="457200" indent="-457200" algn="ctr">
              <a:spcBef>
                <a:spcPct val="50000"/>
              </a:spcBef>
              <a:defRPr/>
            </a:pPr>
            <a:endParaRPr lang="pt-PT" sz="1400" b="1" dirty="0">
              <a:solidFill>
                <a:schemeClr val="tx2"/>
              </a:solidFill>
              <a:latin typeface="Comic Sans MS" pitchFamily="66" charset="0"/>
            </a:endParaRPr>
          </a:p>
          <a:p>
            <a:pPr marL="457200" indent="-457200">
              <a:spcBef>
                <a:spcPct val="50000"/>
              </a:spcBef>
              <a:defRPr/>
            </a:pPr>
            <a:endParaRPr lang="pt-PT" sz="1000" dirty="0">
              <a:latin typeface="Comic Sans MS" pitchFamily="66" charset="0"/>
            </a:endParaRPr>
          </a:p>
          <a:p>
            <a:pPr marL="457200" indent="-457200">
              <a:spcBef>
                <a:spcPct val="50000"/>
              </a:spcBef>
              <a:defRPr/>
            </a:pPr>
            <a:endParaRPr lang="pt-PT" sz="1200" b="1" dirty="0">
              <a:solidFill>
                <a:srgbClr val="0000FF"/>
              </a:solidFill>
              <a:latin typeface="Comic Sans MS" pitchFamily="66" charset="0"/>
            </a:endParaRPr>
          </a:p>
        </p:txBody>
      </p:sp>
    </p:spTree>
    <p:extLst>
      <p:ext uri="{BB962C8B-B14F-4D97-AF65-F5344CB8AC3E}">
        <p14:creationId xmlns:p14="http://schemas.microsoft.com/office/powerpoint/2010/main" val="60260391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ppt_x"/>
                                          </p:val>
                                        </p:tav>
                                        <p:tav tm="100000">
                                          <p:val>
                                            <p:strVal val="#ppt_x"/>
                                          </p:val>
                                        </p:tav>
                                      </p:tavLst>
                                    </p:anim>
                                    <p:anim calcmode="lin" valueType="num">
                                      <p:cBhvr additive="base">
                                        <p:cTn id="8" dur="500" fill="hold"/>
                                        <p:tgtEl>
                                          <p:spTgt spid="2826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524832" y="138578"/>
            <a:ext cx="7848784" cy="790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t"/>
          <a:lstStyle/>
          <a:p>
            <a:pPr algn="ctr"/>
            <a:r>
              <a:rPr lang="pt-PT" sz="2800" kern="10" dirty="0" smtClean="0">
                <a:ln w="9525">
                  <a:solidFill>
                    <a:srgbClr val="000000"/>
                  </a:solidFill>
                  <a:round/>
                  <a:headEnd/>
                  <a:tailEnd/>
                </a:ln>
                <a:solidFill>
                  <a:srgbClr val="7030A0"/>
                </a:solidFill>
                <a:latin typeface="Arial Black"/>
              </a:rPr>
              <a:t>TÉCNICO DE APOIO À GESTÃO DESPORTIVA</a:t>
            </a:r>
            <a:endParaRPr lang="pt-PT" sz="2800" dirty="0">
              <a:solidFill>
                <a:srgbClr val="7030A0"/>
              </a:solidFill>
            </a:endParaRPr>
          </a:p>
        </p:txBody>
      </p:sp>
      <p:sp>
        <p:nvSpPr>
          <p:cNvPr id="379" name="CustomShape 2"/>
          <p:cNvSpPr/>
          <p:nvPr/>
        </p:nvSpPr>
        <p:spPr>
          <a:xfrm>
            <a:off x="539640" y="3132000"/>
            <a:ext cx="491760" cy="366480"/>
          </a:xfrm>
          <a:prstGeom prst="rect">
            <a:avLst/>
          </a:prstGeom>
          <a:noFill/>
          <a:ln>
            <a:noFill/>
          </a:ln>
        </p:spPr>
        <p:style>
          <a:lnRef idx="0">
            <a:scrgbClr r="0" g="0" b="0"/>
          </a:lnRef>
          <a:fillRef idx="0">
            <a:scrgbClr r="0" g="0" b="0"/>
          </a:fillRef>
          <a:effectRef idx="0">
            <a:scrgbClr r="0" g="0" b="0"/>
          </a:effectRef>
          <a:fontRef idx="minor"/>
        </p:style>
      </p:sp>
      <p:graphicFrame>
        <p:nvGraphicFramePr>
          <p:cNvPr id="380" name="Table 3"/>
          <p:cNvGraphicFramePr/>
          <p:nvPr>
            <p:extLst>
              <p:ext uri="{D42A27DB-BD31-4B8C-83A1-F6EECF244321}">
                <p14:modId xmlns:p14="http://schemas.microsoft.com/office/powerpoint/2010/main" val="2816915069"/>
              </p:ext>
            </p:extLst>
          </p:nvPr>
        </p:nvGraphicFramePr>
        <p:xfrm>
          <a:off x="179280" y="1041480"/>
          <a:ext cx="5040360" cy="5854914"/>
        </p:xfrm>
        <a:graphic>
          <a:graphicData uri="http://schemas.openxmlformats.org/drawingml/2006/table">
            <a:tbl>
              <a:tblPr/>
              <a:tblGrid>
                <a:gridCol w="1256115">
                  <a:extLst>
                    <a:ext uri="{9D8B030D-6E8A-4147-A177-3AD203B41FA5}">
                      <a16:colId xmlns="" xmlns:a16="http://schemas.microsoft.com/office/drawing/2014/main" val="20000"/>
                    </a:ext>
                  </a:extLst>
                </a:gridCol>
                <a:gridCol w="2343885">
                  <a:extLst>
                    <a:ext uri="{9D8B030D-6E8A-4147-A177-3AD203B41FA5}">
                      <a16:colId xmlns="" xmlns:a16="http://schemas.microsoft.com/office/drawing/2014/main" val="20001"/>
                    </a:ext>
                  </a:extLst>
                </a:gridCol>
                <a:gridCol w="411120">
                  <a:extLst>
                    <a:ext uri="{9D8B030D-6E8A-4147-A177-3AD203B41FA5}">
                      <a16:colId xmlns="" xmlns:a16="http://schemas.microsoft.com/office/drawing/2014/main" val="20002"/>
                    </a:ext>
                  </a:extLst>
                </a:gridCol>
                <a:gridCol w="1029240">
                  <a:extLst>
                    <a:ext uri="{9D8B030D-6E8A-4147-A177-3AD203B41FA5}">
                      <a16:colId xmlns="" xmlns:a16="http://schemas.microsoft.com/office/drawing/2014/main" val="20003"/>
                    </a:ext>
                  </a:extLst>
                </a:gridCol>
              </a:tblGrid>
              <a:tr h="585000">
                <a:tc>
                  <a:txBody>
                    <a:bodyPr/>
                    <a:lstStyle/>
                    <a:p>
                      <a:pPr algn="ctr">
                        <a:lnSpc>
                          <a:spcPct val="100000"/>
                        </a:lnSpc>
                        <a:spcBef>
                          <a:spcPts val="281"/>
                        </a:spcBef>
                      </a:pPr>
                      <a:r>
                        <a:rPr lang="pt-PT" sz="1400" b="1" strike="noStrike" spc="-1" dirty="0">
                          <a:solidFill>
                            <a:schemeClr val="tx2"/>
                          </a:solidFill>
                          <a:uFill>
                            <a:solidFill>
                              <a:srgbClr val="FFFFFF"/>
                            </a:solidFill>
                          </a:uFill>
                          <a:latin typeface="Comic Sans MS"/>
                        </a:rPr>
                        <a:t>Componente Formação</a:t>
                      </a:r>
                      <a:endParaRPr lang="pt-PT" sz="1400" b="1" strike="noStrike" spc="-1" dirty="0">
                        <a:solidFill>
                          <a:schemeClr val="tx2"/>
                        </a:solidFill>
                        <a:uFill>
                          <a:solidFill>
                            <a:srgbClr val="FFFFFF"/>
                          </a:solidFill>
                        </a:uFill>
                        <a:latin typeface="Arial"/>
                      </a:endParaRPr>
                    </a:p>
                  </a:txBody>
                  <a:tcPr>
                    <a:lnL w="28080">
                      <a:solidFill>
                        <a:srgbClr val="000000"/>
                      </a:solidFill>
                    </a:lnL>
                    <a:lnR w="12240">
                      <a:solidFill>
                        <a:srgbClr val="000000"/>
                      </a:solidFill>
                    </a:lnR>
                    <a:lnT w="28080">
                      <a:solidFill>
                        <a:srgbClr val="000000"/>
                      </a:solidFill>
                    </a:lnT>
                    <a:lnB w="12240">
                      <a:solidFill>
                        <a:srgbClr val="000000"/>
                      </a:solidFill>
                    </a:lnB>
                    <a:noFill/>
                  </a:tcPr>
                </a:tc>
                <a:tc>
                  <a:txBody>
                    <a:bodyPr/>
                    <a:lstStyle/>
                    <a:p>
                      <a:pPr algn="ctr">
                        <a:lnSpc>
                          <a:spcPct val="100000"/>
                        </a:lnSpc>
                        <a:spcBef>
                          <a:spcPts val="281"/>
                        </a:spcBef>
                      </a:pPr>
                      <a:r>
                        <a:rPr lang="pt-PT" sz="1400" b="1" strike="noStrike" spc="-1" dirty="0">
                          <a:solidFill>
                            <a:schemeClr val="tx2"/>
                          </a:solidFill>
                          <a:uFill>
                            <a:solidFill>
                              <a:srgbClr val="FFFFFF"/>
                            </a:solidFill>
                          </a:uFill>
                          <a:latin typeface="Comic Sans MS"/>
                        </a:rPr>
                        <a:t>Disciplinas</a:t>
                      </a:r>
                      <a:endParaRPr lang="pt-PT" sz="14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28080">
                      <a:solidFill>
                        <a:srgbClr val="000000"/>
                      </a:solidFill>
                    </a:lnT>
                    <a:lnB w="12240">
                      <a:solidFill>
                        <a:srgbClr val="000000"/>
                      </a:solidFill>
                    </a:lnB>
                    <a:noFill/>
                  </a:tcPr>
                </a:tc>
                <a:tc>
                  <a:txBody>
                    <a:bodyPr/>
                    <a:lstStyle/>
                    <a:p>
                      <a:endParaRPr lang="pt-PT" b="1">
                        <a:solidFill>
                          <a:schemeClr val="tx2"/>
                        </a:solidFill>
                      </a:endParaRPr>
                    </a:p>
                  </a:txBody>
                  <a:tcPr>
                    <a:lnL w="12240">
                      <a:solidFill>
                        <a:srgbClr val="000000"/>
                      </a:solidFill>
                    </a:lnL>
                    <a:lnR w="12240">
                      <a:solidFill>
                        <a:srgbClr val="000000"/>
                      </a:solidFill>
                    </a:lnR>
                    <a:lnT w="28080">
                      <a:solidFill>
                        <a:srgbClr val="000000"/>
                      </a:solidFill>
                    </a:lnT>
                    <a:lnB w="12240">
                      <a:solidFill>
                        <a:srgbClr val="000000"/>
                      </a:solidFill>
                    </a:lnB>
                    <a:noFill/>
                  </a:tcPr>
                </a:tc>
                <a:tc>
                  <a:txBody>
                    <a:bodyPr/>
                    <a:lstStyle/>
                    <a:p>
                      <a:pPr algn="ctr">
                        <a:lnSpc>
                          <a:spcPct val="100000"/>
                        </a:lnSpc>
                        <a:spcBef>
                          <a:spcPts val="281"/>
                        </a:spcBef>
                      </a:pPr>
                      <a:r>
                        <a:rPr lang="pt-PT" sz="1400" b="1" strike="noStrike" spc="-1" dirty="0">
                          <a:solidFill>
                            <a:schemeClr val="tx2"/>
                          </a:solidFill>
                          <a:uFill>
                            <a:solidFill>
                              <a:srgbClr val="FFFFFF"/>
                            </a:solidFill>
                          </a:uFill>
                          <a:latin typeface="Comic Sans MS"/>
                        </a:rPr>
                        <a:t>Horas de Formação</a:t>
                      </a:r>
                      <a:endParaRPr lang="pt-PT" sz="14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28080">
                      <a:solidFill>
                        <a:srgbClr val="000000"/>
                      </a:solidFill>
                    </a:lnT>
                    <a:lnB w="12240">
                      <a:solidFill>
                        <a:srgbClr val="000000"/>
                      </a:solidFill>
                    </a:lnB>
                    <a:noFill/>
                  </a:tcPr>
                </a:tc>
                <a:extLst>
                  <a:ext uri="{0D108BD9-81ED-4DB2-BD59-A6C34878D82A}">
                    <a16:rowId xmlns="" xmlns:a16="http://schemas.microsoft.com/office/drawing/2014/main" val="10000"/>
                  </a:ext>
                </a:extLst>
              </a:tr>
              <a:tr h="303120">
                <a:tc rowSpan="5">
                  <a:txBody>
                    <a:bodyPr/>
                    <a:lstStyle/>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81"/>
                        </a:spcBef>
                      </a:pPr>
                      <a:r>
                        <a:rPr lang="pt-PT" sz="1400" b="1" strike="noStrike" spc="-1" dirty="0">
                          <a:solidFill>
                            <a:schemeClr val="tx2"/>
                          </a:solidFill>
                          <a:uFill>
                            <a:solidFill>
                              <a:srgbClr val="FFFFFF"/>
                            </a:solidFill>
                          </a:uFill>
                          <a:latin typeface="Comic Sans MS"/>
                        </a:rPr>
                        <a:t>Sócio Cultural</a:t>
                      </a:r>
                      <a:endParaRPr lang="pt-PT" sz="1400" b="1" strike="noStrike" spc="-1" dirty="0">
                        <a:solidFill>
                          <a:schemeClr val="tx2"/>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Português</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rowSpan="14">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Cidadania e Desenvolvimento</a:t>
                      </a:r>
                      <a:endParaRPr lang="pt-PT" sz="1200" b="1" strike="noStrike" spc="-1" dirty="0">
                        <a:solidFill>
                          <a:schemeClr val="tx2"/>
                        </a:solidFill>
                        <a:uFill>
                          <a:solidFill>
                            <a:srgbClr val="FFFFFF"/>
                          </a:solidFill>
                        </a:uFill>
                        <a:latin typeface="Arial"/>
                      </a:endParaRPr>
                    </a:p>
                  </a:txBody>
                  <a:tcPr vert="vert270">
                    <a:lnL w="12240">
                      <a:solidFill>
                        <a:srgbClr val="000000"/>
                      </a:solidFill>
                    </a:lnL>
                    <a:lnR w="12240">
                      <a:solidFill>
                        <a:srgbClr val="000000"/>
                      </a:solidFill>
                    </a:lnR>
                    <a:lnT w="12240">
                      <a:solidFill>
                        <a:srgbClr val="000000"/>
                      </a:solidFill>
                    </a:lnT>
                    <a:lnB w="28080">
                      <a:solidFill>
                        <a:srgbClr val="000000"/>
                      </a:solidFill>
                    </a:lnB>
                    <a:noFill/>
                  </a:tcPr>
                </a:tc>
                <a:tc>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320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1"/>
                  </a:ext>
                </a:extLst>
              </a:tr>
              <a:tr h="313870">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Inglês</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220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2"/>
                  </a:ext>
                </a:extLst>
              </a:tr>
              <a:tr h="201290">
                <a:tc vMerge="1">
                  <a:txBody>
                    <a:bodyPr/>
                    <a:lstStyle/>
                    <a:p>
                      <a:endParaRPr lang="pt-PT"/>
                    </a:p>
                  </a:txBody>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Área de Integração</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tc>
                <a:tc>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220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963788183"/>
                  </a:ext>
                </a:extLst>
              </a:tr>
              <a:tr h="533754">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Tecnologias de Informação e Comunicação (TIC)</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endParaRPr lang="pt-PT" sz="1800" b="1" strike="noStrike" spc="-1" dirty="0">
                        <a:solidFill>
                          <a:schemeClr val="tx2"/>
                        </a:solidFill>
                        <a:uFill>
                          <a:solidFill>
                            <a:srgbClr val="FFFFFF"/>
                          </a:solidFill>
                        </a:uFill>
                        <a:latin typeface="Arial"/>
                      </a:endParaRPr>
                    </a:p>
                    <a:p>
                      <a:pPr algn="ctr">
                        <a:lnSpc>
                          <a:spcPct val="100000"/>
                        </a:lnSpc>
                        <a:spcBef>
                          <a:spcPts val="241"/>
                        </a:spcBef>
                      </a:pPr>
                      <a:r>
                        <a:rPr lang="pt-PT" sz="1200" b="1" strike="noStrike" spc="-1" dirty="0">
                          <a:solidFill>
                            <a:schemeClr val="tx2"/>
                          </a:solidFill>
                          <a:uFill>
                            <a:solidFill>
                              <a:srgbClr val="FFFFFF"/>
                            </a:solidFill>
                          </a:uFill>
                          <a:latin typeface="Comic Sans MS"/>
                        </a:rPr>
                        <a:t>100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3"/>
                  </a:ext>
                </a:extLst>
              </a:tr>
              <a:tr h="343406">
                <a:tc vMerge="1">
                  <a:txBody>
                    <a:bodyPr/>
                    <a:lstStyle/>
                    <a:p>
                      <a:endParaRPr lang="pt-PT"/>
                    </a:p>
                  </a:txBody>
                  <a:tcPr>
                    <a:lnT w="12240" cap="flat" cmpd="sng" algn="ctr">
                      <a:solidFill>
                        <a:srgbClr val="000000"/>
                      </a:solidFill>
                      <a:prstDash val="solid"/>
                      <a:round/>
                      <a:headEnd type="none" w="med" len="med"/>
                      <a:tailEnd type="none" w="med" len="med"/>
                    </a:lnT>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Educação Física</a:t>
                      </a:r>
                      <a:endParaRPr lang="pt-PT" sz="1200" b="1" strike="noStrike" spc="-1" dirty="0">
                        <a:solidFill>
                          <a:schemeClr val="tx2"/>
                        </a:solidFill>
                        <a:uFill>
                          <a:solidFill>
                            <a:srgbClr val="FFFFFF"/>
                          </a:solidFill>
                        </a:uFill>
                        <a:latin typeface="Arial"/>
                      </a:endParaRPr>
                    </a:p>
                  </a:txBody>
                  <a:tcPr>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lnL w="12240" cap="flat" cmpd="sng" algn="ctr">
                      <a:solidFill>
                        <a:srgbClr val="000000"/>
                      </a:solidFill>
                      <a:prstDash val="solid"/>
                      <a:round/>
                      <a:headEnd type="none" w="med" len="med"/>
                      <a:tailEnd type="none" w="med" len="med"/>
                    </a:lnL>
                    <a:lnT w="28080" cap="flat" cmpd="sng" algn="ctr">
                      <a:solidFill>
                        <a:srgbClr val="000000"/>
                      </a:solidFill>
                      <a:prstDash val="solid"/>
                      <a:round/>
                      <a:headEnd type="none" w="med" len="med"/>
                      <a:tailEnd type="none" w="med" len="med"/>
                    </a:lnT>
                  </a:tcPr>
                </a:tc>
                <a:tc>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140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770324651"/>
                  </a:ext>
                </a:extLst>
              </a:tr>
              <a:tr h="303120">
                <a:tc rowSpan="5">
                  <a:txBody>
                    <a:bodyPr/>
                    <a:lstStyle/>
                    <a:p>
                      <a:pPr algn="ctr">
                        <a:lnSpc>
                          <a:spcPct val="100000"/>
                        </a:lnSpc>
                        <a:spcBef>
                          <a:spcPts val="281"/>
                        </a:spcBef>
                      </a:pPr>
                      <a:endParaRPr lang="pt-PT" sz="1800" b="1" strike="noStrike" spc="-1">
                        <a:solidFill>
                          <a:schemeClr val="tx2"/>
                        </a:solidFill>
                        <a:uFill>
                          <a:solidFill>
                            <a:srgbClr val="FFFFFF"/>
                          </a:solidFill>
                        </a:uFill>
                        <a:latin typeface="Arial"/>
                      </a:endParaRPr>
                    </a:p>
                    <a:p>
                      <a:pPr algn="ctr">
                        <a:lnSpc>
                          <a:spcPct val="100000"/>
                        </a:lnSpc>
                        <a:spcBef>
                          <a:spcPts val="281"/>
                        </a:spcBef>
                      </a:pPr>
                      <a:r>
                        <a:rPr lang="pt-PT" sz="1400" b="1" strike="noStrike" spc="-1" dirty="0">
                          <a:solidFill>
                            <a:schemeClr val="tx2"/>
                          </a:solidFill>
                          <a:uFill>
                            <a:solidFill>
                              <a:srgbClr val="FFFFFF"/>
                            </a:solidFill>
                          </a:uFill>
                          <a:latin typeface="Comic Sans MS"/>
                        </a:rPr>
                        <a:t>Científica</a:t>
                      </a:r>
                      <a:endParaRPr lang="pt-PT" b="1" dirty="0">
                        <a:solidFill>
                          <a:schemeClr val="tx2"/>
                        </a:solidFil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Psicologia</a:t>
                      </a: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rowSpan="2">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200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5"/>
                  </a:ext>
                </a:extLst>
              </a:tr>
              <a:tr h="270118">
                <a:tc vMerge="1">
                  <a:txBody>
                    <a:bodyPr/>
                    <a:lstStyle/>
                    <a:p>
                      <a:pPr algn="ctr">
                        <a:lnSpc>
                          <a:spcPct val="100000"/>
                        </a:lnSpc>
                        <a:spcBef>
                          <a:spcPts val="281"/>
                        </a:spcBef>
                      </a:pPr>
                      <a:endParaRPr lang="pt-PT" sz="1800" b="0" strike="noStrike" spc="-1">
                        <a:solidFill>
                          <a:srgbClr val="000000"/>
                        </a:solidFill>
                        <a:uFill>
                          <a:solidFill>
                            <a:srgbClr val="FFFFFF"/>
                          </a:solidFill>
                        </a:uFill>
                        <a:latin typeface="Arial"/>
                      </a:endParaRPr>
                    </a:p>
                    <a:p>
                      <a:pPr algn="ctr">
                        <a:lnSpc>
                          <a:spcPct val="100000"/>
                        </a:lnSpc>
                        <a:spcBef>
                          <a:spcPts val="281"/>
                        </a:spcBef>
                      </a:pPr>
                      <a:r>
                        <a:rPr lang="pt-PT" sz="1400" b="1" strike="noStrike" spc="-1">
                          <a:solidFill>
                            <a:srgbClr val="000099"/>
                          </a:solidFill>
                          <a:uFill>
                            <a:solidFill>
                              <a:srgbClr val="FFFFFF"/>
                            </a:solidFill>
                          </a:uFill>
                          <a:latin typeface="Comic Sans MS"/>
                        </a:rPr>
                        <a:t>Científica</a:t>
                      </a:r>
                      <a:endParaRPr lang="pt-PT" sz="1400" b="0" strike="noStrike" spc="-1">
                        <a:solidFill>
                          <a:srgbClr val="000000"/>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rowSpan="2">
                  <a:txBody>
                    <a:bodyPr/>
                    <a:lstStyle/>
                    <a:p>
                      <a:pPr>
                        <a:lnSpc>
                          <a:spcPct val="100000"/>
                        </a:lnSpc>
                        <a:spcBef>
                          <a:spcPts val="241"/>
                        </a:spcBef>
                      </a:pPr>
                      <a:r>
                        <a:rPr lang="pt-PT" sz="1200" b="1" strike="noStrike" spc="-1" dirty="0" smtClean="0">
                          <a:solidFill>
                            <a:schemeClr val="tx2"/>
                          </a:solidFill>
                          <a:uFill>
                            <a:solidFill>
                              <a:srgbClr val="FFFFFF"/>
                            </a:solidFill>
                          </a:uFill>
                          <a:latin typeface="Comic Sans MS"/>
                        </a:rPr>
                        <a:t>Estudo</a:t>
                      </a:r>
                      <a:r>
                        <a:rPr lang="pt-PT" sz="1200" b="1" strike="noStrike" spc="-1" baseline="0" dirty="0" smtClean="0">
                          <a:solidFill>
                            <a:schemeClr val="tx2"/>
                          </a:solidFill>
                          <a:uFill>
                            <a:solidFill>
                              <a:srgbClr val="FFFFFF"/>
                            </a:solidFill>
                          </a:uFill>
                          <a:latin typeface="Comic Sans MS"/>
                        </a:rPr>
                        <a:t> do movimento </a:t>
                      </a:r>
                      <a:endParaRPr lang="pt-PT" sz="1200" b="1" strike="noStrike" spc="-1" dirty="0">
                        <a:solidFill>
                          <a:schemeClr val="tx2"/>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vMerge="1">
                  <a:txBody>
                    <a:bodyPr/>
                    <a:lstStyle/>
                    <a:p>
                      <a:pPr algn="ctr">
                        <a:lnSpc>
                          <a:spcPct val="100000"/>
                        </a:lnSpc>
                        <a:spcBef>
                          <a:spcPts val="241"/>
                        </a:spcBef>
                      </a:pPr>
                      <a:r>
                        <a:rPr lang="pt-PT" sz="1200" b="0" strike="noStrike" spc="-1">
                          <a:solidFill>
                            <a:srgbClr val="000099"/>
                          </a:solidFill>
                          <a:uFill>
                            <a:solidFill>
                              <a:srgbClr val="FFFFFF"/>
                            </a:solidFill>
                          </a:uFill>
                          <a:latin typeface="Comic Sans MS"/>
                        </a:rPr>
                        <a:t>200</a:t>
                      </a:r>
                      <a:endParaRPr lang="pt-PT" sz="12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6"/>
                  </a:ext>
                </a:extLst>
              </a:tr>
              <a:tr h="187082">
                <a:tc vMerge="1">
                  <a:txBody>
                    <a:bodyPr/>
                    <a:lstStyle/>
                    <a:p>
                      <a:endParaRPr lang="pt-PT"/>
                    </a:p>
                  </a:txBody>
                  <a:tcPr/>
                </a:tc>
                <a:tc vMerge="1">
                  <a:txBody>
                    <a:bodyPr/>
                    <a:lstStyle/>
                    <a:p>
                      <a:pPr>
                        <a:lnSpc>
                          <a:spcPct val="100000"/>
                        </a:lnSpc>
                        <a:spcBef>
                          <a:spcPts val="241"/>
                        </a:spcBef>
                      </a:pPr>
                      <a:endParaRPr lang="pt-PT" sz="1200" b="0" strike="noStrike" spc="-1" dirty="0">
                        <a:solidFill>
                          <a:srgbClr val="000000"/>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tc>
                <a:tc rowSpan="2">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200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519087962"/>
                  </a:ext>
                </a:extLst>
              </a:tr>
              <a:tr h="0">
                <a:tc vMerge="1">
                  <a:txBody>
                    <a:bodyPr/>
                    <a:lstStyle/>
                    <a:p>
                      <a:endParaRPr lang="pt-PT"/>
                    </a:p>
                  </a:txBody>
                  <a:tcPr>
                    <a:solidFill>
                      <a:srgbClr val="729FCF"/>
                    </a:solidFill>
                  </a:tcPr>
                </a:tc>
                <a:tc rowSpan="2">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Matemática</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vMerge="1">
                  <a:txBody>
                    <a:bodyPr/>
                    <a:lstStyle/>
                    <a:p>
                      <a:pPr algn="ctr">
                        <a:lnSpc>
                          <a:spcPct val="100000"/>
                        </a:lnSpc>
                        <a:spcBef>
                          <a:spcPts val="241"/>
                        </a:spcBef>
                      </a:pPr>
                      <a:r>
                        <a:rPr lang="pt-PT" sz="1200" b="0" strike="noStrike" spc="-1">
                          <a:solidFill>
                            <a:srgbClr val="000099"/>
                          </a:solidFill>
                          <a:uFill>
                            <a:solidFill>
                              <a:srgbClr val="FFFFFF"/>
                            </a:solidFill>
                          </a:uFill>
                          <a:latin typeface="Comic Sans MS"/>
                        </a:rPr>
                        <a:t>200</a:t>
                      </a:r>
                      <a:endParaRPr lang="pt-PT" sz="12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7"/>
                  </a:ext>
                </a:extLst>
              </a:tr>
              <a:tr h="303120">
                <a:tc vMerge="1">
                  <a:txBody>
                    <a:bodyPr/>
                    <a:lstStyle/>
                    <a:p>
                      <a:endParaRPr lang="pt-PT"/>
                    </a:p>
                  </a:txBody>
                  <a:tcPr>
                    <a:solidFill>
                      <a:srgbClr val="729FCF"/>
                    </a:solidFill>
                  </a:tcPr>
                </a:tc>
                <a:tc vMerge="1">
                  <a:txBody>
                    <a:bodyPr/>
                    <a:lstStyle/>
                    <a:p>
                      <a:pPr>
                        <a:lnSpc>
                          <a:spcPct val="100000"/>
                        </a:lnSpc>
                        <a:spcBef>
                          <a:spcPts val="241"/>
                        </a:spcBef>
                      </a:pPr>
                      <a:r>
                        <a:rPr lang="pt-PT" sz="1200" b="0" strike="noStrike" spc="-1">
                          <a:solidFill>
                            <a:srgbClr val="000099"/>
                          </a:solidFill>
                          <a:uFill>
                            <a:solidFill>
                              <a:srgbClr val="FFFFFF"/>
                            </a:solidFill>
                          </a:uFill>
                          <a:latin typeface="Comic Sans MS"/>
                        </a:rPr>
                        <a:t>Matemática</a:t>
                      </a:r>
                      <a:endParaRPr lang="pt-PT" sz="12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100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8"/>
                  </a:ext>
                </a:extLst>
              </a:tr>
              <a:tr h="303120">
                <a:tc rowSpan="4">
                  <a:txBody>
                    <a:bodyPr/>
                    <a:lstStyle/>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81"/>
                        </a:spcBef>
                      </a:pPr>
                      <a:r>
                        <a:rPr lang="pt-PT" sz="1400" b="1" strike="noStrike" spc="-1" dirty="0">
                          <a:solidFill>
                            <a:schemeClr val="tx2"/>
                          </a:solidFill>
                          <a:uFill>
                            <a:solidFill>
                              <a:srgbClr val="FFFFFF"/>
                            </a:solidFill>
                          </a:uFill>
                          <a:latin typeface="Comic Sans MS"/>
                        </a:rPr>
                        <a:t>Técnica</a:t>
                      </a:r>
                      <a:endParaRPr lang="pt-PT" sz="1400" b="1" strike="noStrike" spc="-1" dirty="0">
                        <a:solidFill>
                          <a:schemeClr val="tx2"/>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28080">
                      <a:solidFill>
                        <a:srgbClr val="000000"/>
                      </a:solidFill>
                    </a:lnB>
                    <a:noFill/>
                  </a:tcPr>
                </a:tc>
                <a:tc>
                  <a:txBody>
                    <a:bodyPr/>
                    <a:lstStyle/>
                    <a:p>
                      <a:pPr>
                        <a:lnSpc>
                          <a:spcPct val="100000"/>
                        </a:lnSpc>
                        <a:spcBef>
                          <a:spcPts val="241"/>
                        </a:spcBef>
                      </a:pPr>
                      <a:r>
                        <a:rPr lang="pt-PT" sz="1200" b="1" strike="noStrike" spc="-1" dirty="0" smtClean="0">
                          <a:solidFill>
                            <a:schemeClr val="tx2"/>
                          </a:solidFill>
                          <a:uFill>
                            <a:solidFill>
                              <a:srgbClr val="FFFFFF"/>
                            </a:solidFill>
                          </a:uFill>
                          <a:latin typeface="Comic Sans MS"/>
                        </a:rPr>
                        <a:t>Práticas de Atividades Físicas e Desportivas / Organização e Gestão do Desporto</a:t>
                      </a:r>
                      <a:endParaRPr lang="pt-PT" sz="1200" b="1" strike="noStrike" spc="-1" dirty="0">
                        <a:solidFill>
                          <a:schemeClr val="tx2"/>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rowSpan="3">
                  <a:txBody>
                    <a:bodyPr/>
                    <a:lstStyle/>
                    <a:p>
                      <a:pPr algn="ctr">
                        <a:lnSpc>
                          <a:spcPct val="100000"/>
                        </a:lnSpc>
                        <a:spcBef>
                          <a:spcPts val="241"/>
                        </a:spcBef>
                      </a:pPr>
                      <a:endParaRPr lang="pt-PT" sz="1800" b="1" strike="noStrike" spc="-1" dirty="0">
                        <a:solidFill>
                          <a:schemeClr val="tx2"/>
                        </a:solidFill>
                        <a:uFill>
                          <a:solidFill>
                            <a:srgbClr val="FFFFFF"/>
                          </a:solidFill>
                        </a:uFill>
                        <a:latin typeface="Arial"/>
                      </a:endParaRPr>
                    </a:p>
                    <a:p>
                      <a:pPr algn="ctr">
                        <a:lnSpc>
                          <a:spcPct val="100000"/>
                        </a:lnSpc>
                        <a:spcBef>
                          <a:spcPts val="241"/>
                        </a:spcBef>
                      </a:pPr>
                      <a:endParaRPr lang="pt-PT" sz="1800" b="1" strike="noStrike" spc="-1" dirty="0">
                        <a:solidFill>
                          <a:schemeClr val="tx2"/>
                        </a:solidFill>
                        <a:uFill>
                          <a:solidFill>
                            <a:srgbClr val="FFFFFF"/>
                          </a:solidFill>
                        </a:uFill>
                        <a:latin typeface="Arial"/>
                      </a:endParaRPr>
                    </a:p>
                    <a:p>
                      <a:pPr algn="ctr">
                        <a:lnSpc>
                          <a:spcPct val="100000"/>
                        </a:lnSpc>
                        <a:spcBef>
                          <a:spcPts val="241"/>
                        </a:spcBef>
                      </a:pPr>
                      <a:r>
                        <a:rPr lang="pt-PT" sz="1200" b="1" strike="noStrike" spc="-1" dirty="0" smtClean="0">
                          <a:solidFill>
                            <a:schemeClr val="tx2"/>
                          </a:solidFill>
                          <a:uFill>
                            <a:solidFill>
                              <a:srgbClr val="FFFFFF"/>
                            </a:solidFill>
                          </a:uFill>
                          <a:latin typeface="Comic Sans MS"/>
                        </a:rPr>
                        <a:t>1840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9"/>
                  </a:ext>
                </a:extLst>
              </a:tr>
              <a:tr h="515160">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smtClean="0">
                          <a:solidFill>
                            <a:schemeClr val="tx2"/>
                          </a:solidFill>
                          <a:uFill>
                            <a:solidFill>
                              <a:srgbClr val="FFFFFF"/>
                            </a:solidFill>
                          </a:uFill>
                          <a:latin typeface="Comic Sans MS"/>
                        </a:rPr>
                        <a:t>Gestão de Programas e Projetos Desportivos </a:t>
                      </a:r>
                      <a:endParaRPr lang="pt-PT" sz="1200" b="1" strike="noStrike" spc="-1" dirty="0">
                        <a:solidFill>
                          <a:schemeClr val="tx2"/>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vMerge="1">
                  <a:txBody>
                    <a:bodyPr/>
                    <a:lstStyle/>
                    <a:p>
                      <a:endParaRPr lang="pt-PT"/>
                    </a:p>
                  </a:txBody>
                  <a:tcPr>
                    <a:solidFill>
                      <a:srgbClr val="729FCF"/>
                    </a:solidFill>
                  </a:tcPr>
                </a:tc>
                <a:extLst>
                  <a:ext uri="{0D108BD9-81ED-4DB2-BD59-A6C34878D82A}">
                    <a16:rowId xmlns="" xmlns:a16="http://schemas.microsoft.com/office/drawing/2014/main" val="10010"/>
                  </a:ext>
                </a:extLst>
              </a:tr>
              <a:tr h="303120">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smtClean="0">
                          <a:solidFill>
                            <a:schemeClr val="tx2"/>
                          </a:solidFill>
                          <a:uFill>
                            <a:solidFill>
                              <a:srgbClr val="FFFFFF"/>
                            </a:solidFill>
                          </a:uFill>
                          <a:latin typeface="Comic Sans MS"/>
                        </a:rPr>
                        <a:t>Gestão de Instalações Desportivas</a:t>
                      </a:r>
                      <a:endParaRPr lang="pt-PT" sz="1200" b="1" strike="noStrike" spc="-1" dirty="0">
                        <a:solidFill>
                          <a:schemeClr val="tx2"/>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vMerge="1">
                  <a:txBody>
                    <a:bodyPr/>
                    <a:lstStyle/>
                    <a:p>
                      <a:endParaRPr lang="pt-PT"/>
                    </a:p>
                  </a:txBody>
                  <a:tcPr>
                    <a:solidFill>
                      <a:srgbClr val="729FCF"/>
                    </a:solidFill>
                  </a:tcPr>
                </a:tc>
                <a:extLst>
                  <a:ext uri="{0D108BD9-81ED-4DB2-BD59-A6C34878D82A}">
                    <a16:rowId xmlns="" xmlns:a16="http://schemas.microsoft.com/office/drawing/2014/main" val="10011"/>
                  </a:ext>
                </a:extLst>
              </a:tr>
              <a:tr h="515160">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Formação em Contexto de Trabalho</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2808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smtClean="0">
                          <a:solidFill>
                            <a:schemeClr val="tx2"/>
                          </a:solidFill>
                          <a:uFill>
                            <a:solidFill>
                              <a:srgbClr val="FFFFFF"/>
                            </a:solidFill>
                          </a:uFill>
                          <a:latin typeface="Comic Sans MS"/>
                        </a:rPr>
                        <a:t>600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28080">
                      <a:solidFill>
                        <a:srgbClr val="000000"/>
                      </a:solidFill>
                    </a:lnB>
                    <a:noFill/>
                  </a:tcPr>
                </a:tc>
                <a:extLst>
                  <a:ext uri="{0D108BD9-81ED-4DB2-BD59-A6C34878D82A}">
                    <a16:rowId xmlns="" xmlns:a16="http://schemas.microsoft.com/office/drawing/2014/main" val="10012"/>
                  </a:ext>
                </a:extLst>
              </a:tr>
            </a:tbl>
          </a:graphicData>
        </a:graphic>
      </p:graphicFrame>
      <p:sp>
        <p:nvSpPr>
          <p:cNvPr id="381" name="CustomShape 4"/>
          <p:cNvSpPr/>
          <p:nvPr/>
        </p:nvSpPr>
        <p:spPr>
          <a:xfrm>
            <a:off x="5508000" y="1604880"/>
            <a:ext cx="3168000" cy="455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marL="457200" indent="-456565" algn="just">
              <a:spcBef>
                <a:spcPts val="700"/>
              </a:spcBef>
            </a:pPr>
            <a:endParaRPr lang="pt-PT" sz="1200" b="0" strike="noStrike" spc="-1" dirty="0" smtClean="0">
              <a:solidFill>
                <a:srgbClr val="000000"/>
              </a:solidFill>
              <a:uFill>
                <a:solidFill>
                  <a:srgbClr val="FFFFFF"/>
                </a:solidFill>
              </a:uFill>
              <a:latin typeface="Comic Sans MS"/>
            </a:endParaRPr>
          </a:p>
          <a:p>
            <a:pPr marL="457200" indent="-456565" algn="just">
              <a:spcBef>
                <a:spcPts val="700"/>
              </a:spcBef>
            </a:pPr>
            <a:r>
              <a:rPr lang="pt-PT" sz="1200" b="0" strike="noStrike" spc="-1" dirty="0">
                <a:solidFill>
                  <a:srgbClr val="000000"/>
                </a:solidFill>
                <a:uFill>
                  <a:solidFill>
                    <a:srgbClr val="FFFFFF"/>
                  </a:solidFill>
                </a:uFill>
                <a:latin typeface="Comic Sans MS"/>
              </a:rPr>
              <a:t>	</a:t>
            </a:r>
            <a:r>
              <a:rPr lang="pt-PT" sz="1400" b="1" spc="-1" dirty="0" smtClean="0">
                <a:solidFill>
                  <a:srgbClr val="1F497D"/>
                </a:solidFill>
                <a:uFill>
                  <a:solidFill>
                    <a:srgbClr val="FFFFFF"/>
                  </a:solidFill>
                </a:uFill>
              </a:rPr>
              <a:t>O(A</a:t>
            </a:r>
            <a:r>
              <a:rPr lang="pt-PT" sz="1400" b="1" spc="-1" dirty="0">
                <a:solidFill>
                  <a:srgbClr val="1F497D"/>
                </a:solidFill>
                <a:uFill>
                  <a:solidFill>
                    <a:srgbClr val="FFFFFF"/>
                  </a:solidFill>
                </a:uFill>
              </a:rPr>
              <a:t>) Técnico(a) de Apoio à Gestão Desportiva é o profissional qualificado apto a colaborar na gestão e manutenção de instalações e de equipamentos desportivos e participar na conceção, desenvolvimento e avaliação de programas, atividades e eventos desportivos em diversos contextos organizacionais</a:t>
            </a:r>
            <a:r>
              <a:rPr lang="pt-PT" sz="1400" b="1" spc="-1" dirty="0" smtClean="0">
                <a:solidFill>
                  <a:srgbClr val="1F497D"/>
                </a:solidFill>
                <a:uFill>
                  <a:solidFill>
                    <a:srgbClr val="FFFFFF"/>
                  </a:solidFill>
                </a:uFill>
              </a:rPr>
              <a:t>.</a:t>
            </a:r>
            <a:endParaRPr lang="pt-PT" sz="1400" b="0" strike="noStrike" spc="-1" dirty="0">
              <a:solidFill>
                <a:srgbClr val="000000"/>
              </a:solidFill>
              <a:uFill>
                <a:solidFill>
                  <a:srgbClr val="FFFFFF"/>
                </a:solidFill>
              </a:uFill>
              <a:latin typeface="Arial"/>
            </a:endParaRPr>
          </a:p>
          <a:p>
            <a:pPr marL="457200" indent="-456565" algn="ctr">
              <a:lnSpc>
                <a:spcPct val="100000"/>
              </a:lnSpc>
              <a:spcBef>
                <a:spcPts val="601"/>
              </a:spcBef>
            </a:pPr>
            <a:r>
              <a:rPr lang="pt-PT" sz="1400" spc="-1" dirty="0" smtClean="0">
                <a:solidFill>
                  <a:srgbClr val="000000"/>
                </a:solidFill>
                <a:uFill>
                  <a:solidFill>
                    <a:srgbClr val="FFFFFF"/>
                  </a:solidFill>
                </a:uFill>
                <a:latin typeface="Arial"/>
              </a:rPr>
              <a:t>.</a:t>
            </a:r>
            <a:endParaRPr lang="pt-PT" sz="1400" b="0" strike="noStrike" spc="-1" dirty="0">
              <a:solidFill>
                <a:srgbClr val="000000"/>
              </a:solidFill>
              <a:uFill>
                <a:solidFill>
                  <a:srgbClr val="FFFFFF"/>
                </a:solidFill>
              </a:uFill>
              <a:latin typeface="Arial"/>
            </a:endParaRPr>
          </a:p>
          <a:p>
            <a:pPr marL="457200" indent="-456565" algn="ctr">
              <a:spcBef>
                <a:spcPts val="700"/>
              </a:spcBef>
            </a:pPr>
            <a:endParaRPr lang="pt-PT" sz="1400" spc="-1" dirty="0">
              <a:solidFill>
                <a:srgbClr val="000000"/>
              </a:solidFill>
              <a:uFill>
                <a:solidFill>
                  <a:srgbClr val="FFFFFF"/>
                </a:solidFill>
              </a:uFill>
              <a:latin typeface="Arial"/>
            </a:endParaRPr>
          </a:p>
          <a:p>
            <a:pPr marL="457200" indent="-456565" algn="ctr">
              <a:lnSpc>
                <a:spcPct val="100000"/>
              </a:lnSpc>
              <a:spcBef>
                <a:spcPts val="700"/>
              </a:spcBef>
            </a:pPr>
            <a:r>
              <a:rPr lang="pt-PT" sz="1400" b="1" strike="noStrike" spc="-1" dirty="0">
                <a:solidFill>
                  <a:schemeClr val="tx2"/>
                </a:solidFill>
                <a:uFill>
                  <a:solidFill>
                    <a:srgbClr val="FFFFFF"/>
                  </a:solidFill>
                </a:uFill>
                <a:latin typeface="Comic Sans MS"/>
              </a:rPr>
              <a:t>ESCO</a:t>
            </a:r>
          </a:p>
          <a:p>
            <a:pPr marL="457200" indent="-456565" algn="ctr">
              <a:lnSpc>
                <a:spcPct val="100000"/>
              </a:lnSpc>
              <a:spcBef>
                <a:spcPts val="700"/>
              </a:spcBef>
            </a:pPr>
            <a:endParaRPr lang="pt-PT" sz="1400" b="0" strike="noStrike" spc="-1" dirty="0">
              <a:solidFill>
                <a:srgbClr val="000000"/>
              </a:solidFill>
              <a:uFill>
                <a:solidFill>
                  <a:srgbClr val="FFFFFF"/>
                </a:solidFill>
              </a:uFill>
              <a:latin typeface="Arial"/>
            </a:endParaRPr>
          </a:p>
          <a:p>
            <a:pPr algn="ctr">
              <a:lnSpc>
                <a:spcPct val="100000"/>
              </a:lnSpc>
              <a:spcBef>
                <a:spcPts val="700"/>
              </a:spcBef>
            </a:pPr>
            <a:endParaRPr lang="pt-PT" sz="1400" b="0" strike="noStrike" spc="-1" dirty="0">
              <a:solidFill>
                <a:srgbClr val="000000"/>
              </a:solidFill>
              <a:uFill>
                <a:solidFill>
                  <a:srgbClr val="FFFFFF"/>
                </a:solidFill>
              </a:uFill>
              <a:latin typeface="Arial"/>
            </a:endParaRPr>
          </a:p>
          <a:p>
            <a:pPr marL="457200" indent="-456565">
              <a:lnSpc>
                <a:spcPct val="100000"/>
              </a:lnSpc>
              <a:spcBef>
                <a:spcPts val="499"/>
              </a:spcBef>
            </a:pPr>
            <a:endParaRPr lang="pt-PT" sz="1400" b="0" strike="noStrike" spc="-1" dirty="0">
              <a:solidFill>
                <a:srgbClr val="000000"/>
              </a:solidFill>
              <a:uFill>
                <a:solidFill>
                  <a:srgbClr val="FFFFFF"/>
                </a:solidFill>
              </a:uFill>
              <a:latin typeface="Arial"/>
            </a:endParaRPr>
          </a:p>
          <a:p>
            <a:pPr marL="457200" indent="-456565">
              <a:lnSpc>
                <a:spcPct val="100000"/>
              </a:lnSpc>
              <a:spcBef>
                <a:spcPts val="499"/>
              </a:spcBef>
            </a:pPr>
            <a:endParaRPr lang="pt-PT" sz="1400" b="0" strike="noStrike" spc="-1" dirty="0">
              <a:solidFill>
                <a:srgbClr val="000000"/>
              </a:solidFill>
              <a:uFill>
                <a:solidFill>
                  <a:srgbClr val="FFFFFF"/>
                </a:solidFill>
              </a:uFill>
              <a:latin typeface="Arial"/>
            </a:endParaRPr>
          </a:p>
          <a:p>
            <a:pPr marL="457200" indent="-456565">
              <a:lnSpc>
                <a:spcPct val="100000"/>
              </a:lnSpc>
              <a:spcBef>
                <a:spcPts val="499"/>
              </a:spcBef>
            </a:pPr>
            <a:endParaRPr lang="pt-PT" sz="1400" b="0" strike="noStrike" spc="-1" dirty="0">
              <a:solidFill>
                <a:srgbClr val="000000"/>
              </a:solidFill>
              <a:uFill>
                <a:solidFill>
                  <a:srgbClr val="FFFFFF"/>
                </a:solidFill>
              </a:uFill>
              <a:latin typeface="Arial"/>
            </a:endParaRPr>
          </a:p>
          <a:p>
            <a:pPr marL="457200" indent="-456565">
              <a:lnSpc>
                <a:spcPct val="100000"/>
              </a:lnSpc>
              <a:spcBef>
                <a:spcPts val="499"/>
              </a:spcBef>
            </a:pPr>
            <a:endParaRPr lang="pt-PT" sz="1400" b="0" strike="noStrike" spc="-1" dirty="0">
              <a:solidFill>
                <a:srgbClr val="000000"/>
              </a:solidFill>
              <a:uFill>
                <a:solidFill>
                  <a:srgbClr val="FFFFFF"/>
                </a:solidFill>
              </a:uFill>
              <a:latin typeface="Arial"/>
            </a:endParaRPr>
          </a:p>
          <a:p>
            <a:pPr marL="457200" indent="-456565">
              <a:lnSpc>
                <a:spcPct val="100000"/>
              </a:lnSpc>
              <a:spcBef>
                <a:spcPts val="601"/>
              </a:spcBef>
            </a:pPr>
            <a:endParaRPr lang="pt-PT" sz="14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08065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
                                        </p:tgtEl>
                                        <p:attrNameLst>
                                          <p:attrName>style.visibility</p:attrName>
                                        </p:attrNameLst>
                                      </p:cBhvr>
                                      <p:to>
                                        <p:strVal val="visible"/>
                                      </p:to>
                                    </p:set>
                                    <p:anim calcmode="lin" valueType="num">
                                      <p:cBhvr additive="base">
                                        <p:cTn id="7" dur="500" fill="hold"/>
                                        <p:tgtEl>
                                          <p:spTgt spid="378"/>
                                        </p:tgtEl>
                                        <p:attrNameLst>
                                          <p:attrName>ppt_x</p:attrName>
                                        </p:attrNameLst>
                                      </p:cBhvr>
                                      <p:tavLst>
                                        <p:tav tm="0">
                                          <p:val>
                                            <p:strVal val="#ppt_x"/>
                                          </p:val>
                                        </p:tav>
                                        <p:tav tm="100000">
                                          <p:val>
                                            <p:strVal val="#ppt_x"/>
                                          </p:val>
                                        </p:tav>
                                      </p:tavLst>
                                    </p:anim>
                                    <p:anim calcmode="lin" valueType="num">
                                      <p:cBhvr additive="base">
                                        <p:cTn id="8" dur="500" fill="hold"/>
                                        <p:tgtEl>
                                          <p:spTgt spid="3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179388" y="71438"/>
            <a:ext cx="8713787" cy="765175"/>
          </a:xfrm>
          <a:prstGeom prst="rect">
            <a:avLst/>
          </a:prstGeom>
        </p:spPr>
        <p:txBody>
          <a:bodyPr wrap="none" fromWordArt="1">
            <a:prstTxWarp prst="textPlain">
              <a:avLst>
                <a:gd name="adj" fmla="val 50523"/>
              </a:avLst>
            </a:prstTxWarp>
          </a:bodyPr>
          <a:lstStyle/>
          <a:p>
            <a:pPr algn="ctr"/>
            <a:r>
              <a:rPr lang="pt-PT" sz="3200" i="1" kern="10" dirty="0" smtClean="0">
                <a:ln w="9525">
                  <a:solidFill>
                    <a:srgbClr val="000000"/>
                  </a:solidFill>
                  <a:round/>
                  <a:headEnd/>
                  <a:tailEnd/>
                </a:ln>
                <a:solidFill>
                  <a:srgbClr val="7030A0"/>
                </a:solidFill>
                <a:latin typeface="Arial Black"/>
              </a:rPr>
              <a:t>TÉCNICO de COMUNICAÇÃO E SERVIÇO DIGITAL</a:t>
            </a:r>
            <a:endParaRPr lang="pt-PT" sz="3200" i="1" kern="10" dirty="0">
              <a:ln w="9525">
                <a:solidFill>
                  <a:srgbClr val="000000"/>
                </a:solidFill>
                <a:round/>
                <a:headEnd/>
                <a:tailEnd/>
              </a:ln>
              <a:solidFill>
                <a:srgbClr val="7030A0"/>
              </a:solidFill>
              <a:latin typeface="Arial Black"/>
            </a:endParaRPr>
          </a:p>
        </p:txBody>
      </p:sp>
      <p:sp>
        <p:nvSpPr>
          <p:cNvPr id="4710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296613439"/>
              </p:ext>
            </p:extLst>
          </p:nvPr>
        </p:nvGraphicFramePr>
        <p:xfrm>
          <a:off x="785811" y="1042162"/>
          <a:ext cx="4794301" cy="4968473"/>
        </p:xfrm>
        <a:graphic>
          <a:graphicData uri="http://schemas.openxmlformats.org/drawingml/2006/table">
            <a:tbl>
              <a:tblPr/>
              <a:tblGrid>
                <a:gridCol w="1162634"/>
                <a:gridCol w="2324267"/>
                <a:gridCol w="435800"/>
                <a:gridCol w="871600"/>
              </a:tblGrid>
              <a:tr h="6863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Componente Formação</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5" marB="45725"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45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Sócio Cultural</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16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45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28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45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964">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Científica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4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4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5765">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Tecnológica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pt-PT" sz="1200" dirty="0" smtClean="0">
                          <a:solidFill>
                            <a:schemeClr val="tx2"/>
                          </a:solidFill>
                        </a:rPr>
                        <a:t>Comunicação / Atendimento e Venda nos canais digitais </a:t>
                      </a:r>
                      <a:endParaRPr lang="pt-PT" sz="1200" dirty="0">
                        <a:solidFill>
                          <a:schemeClr val="tx2"/>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sz="1200" dirty="0">
                        <a:solidFill>
                          <a:srgbClr val="000099"/>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1800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573">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Marketing Digital</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966">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Gestão de Conteúdos Digitais</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975">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Formação em Contexto de Trabalho</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51" name="Text Box 55"/>
          <p:cNvSpPr txBox="1">
            <a:spLocks noChangeArrowheads="1"/>
          </p:cNvSpPr>
          <p:nvPr/>
        </p:nvSpPr>
        <p:spPr bwMode="auto">
          <a:xfrm>
            <a:off x="5868143" y="1987551"/>
            <a:ext cx="302503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pt-PT" altLang="pt-PT" sz="1200" b="1" dirty="0">
                <a:solidFill>
                  <a:schemeClr val="accent1">
                    <a:lumMod val="75000"/>
                  </a:schemeClr>
                </a:solidFill>
                <a:latin typeface="Calibri" panose="020F0502020204030204" pitchFamily="34" charset="0"/>
              </a:rPr>
              <a:t>O Técnico/a de Comunicação e Serviço Digital é o profissional qualificado, apto a assegurar a comunicação comercial e o serviço ao cliente, em entidades de diferentes tipologias, através de meios interativos ou digitais</a:t>
            </a:r>
            <a:r>
              <a:rPr lang="pt-PT" altLang="pt-PT" sz="1200" b="1" dirty="0" smtClean="0">
                <a:solidFill>
                  <a:schemeClr val="accent1">
                    <a:lumMod val="75000"/>
                  </a:schemeClr>
                </a:solidFill>
                <a:latin typeface="Calibri" panose="020F0502020204030204" pitchFamily="34" charset="0"/>
              </a:rPr>
              <a:t>.</a:t>
            </a:r>
          </a:p>
          <a:p>
            <a:pPr algn="just">
              <a:spcBef>
                <a:spcPct val="50000"/>
              </a:spcBef>
            </a:pPr>
            <a:r>
              <a:rPr lang="pt-PT" altLang="pt-PT" sz="1200" b="1" dirty="0" smtClean="0">
                <a:solidFill>
                  <a:schemeClr val="accent1">
                    <a:lumMod val="75000"/>
                  </a:schemeClr>
                </a:solidFill>
                <a:latin typeface="Calibri" panose="020F0502020204030204" pitchFamily="34" charset="0"/>
              </a:rPr>
              <a:t>Inclui </a:t>
            </a:r>
            <a:r>
              <a:rPr lang="pt-PT" altLang="pt-PT" sz="1200" b="1" dirty="0">
                <a:solidFill>
                  <a:schemeClr val="accent1">
                    <a:lumMod val="75000"/>
                  </a:schemeClr>
                </a:solidFill>
                <a:latin typeface="Calibri" panose="020F0502020204030204" pitchFamily="34" charset="0"/>
              </a:rPr>
              <a:t>Workshop de Design Gráfico</a:t>
            </a:r>
            <a:endParaRPr lang="pt-PT" altLang="pt-PT" sz="1200" b="1" dirty="0" smtClean="0">
              <a:solidFill>
                <a:schemeClr val="accent1">
                  <a:lumMod val="75000"/>
                </a:schemeClr>
              </a:solidFill>
              <a:latin typeface="Calibri" panose="020F0502020204030204" pitchFamily="34" charset="0"/>
            </a:endParaRPr>
          </a:p>
          <a:p>
            <a:pPr algn="just">
              <a:spcBef>
                <a:spcPct val="50000"/>
              </a:spcBef>
            </a:pPr>
            <a:endParaRPr lang="pt-PT" altLang="pt-PT" sz="1200" b="1" dirty="0">
              <a:solidFill>
                <a:schemeClr val="accent1">
                  <a:lumMod val="75000"/>
                </a:schemeClr>
              </a:solidFill>
              <a:latin typeface="Calibri" panose="020F0502020204030204" pitchFamily="34" charset="0"/>
            </a:endParaRPr>
          </a:p>
          <a:p>
            <a:pPr algn="just">
              <a:spcBef>
                <a:spcPct val="50000"/>
              </a:spcBef>
            </a:pPr>
            <a:endParaRPr lang="pt-PT" altLang="pt-PT" sz="1200" b="1" dirty="0" smtClean="0">
              <a:solidFill>
                <a:schemeClr val="accent1">
                  <a:lumMod val="75000"/>
                </a:schemeClr>
              </a:solidFill>
              <a:latin typeface="Calibri" panose="020F0502020204030204" pitchFamily="34" charset="0"/>
            </a:endParaRPr>
          </a:p>
          <a:p>
            <a:pPr algn="ctr">
              <a:spcBef>
                <a:spcPct val="50000"/>
              </a:spcBef>
            </a:pPr>
            <a:r>
              <a:rPr lang="pt-PT" altLang="pt-PT" sz="1200" b="1" dirty="0" smtClean="0">
                <a:solidFill>
                  <a:schemeClr val="accent1">
                    <a:lumMod val="75000"/>
                  </a:schemeClr>
                </a:solidFill>
                <a:latin typeface="Calibri" panose="020F0502020204030204" pitchFamily="34" charset="0"/>
              </a:rPr>
              <a:t>ESCO</a:t>
            </a:r>
            <a:endParaRPr lang="pt-PT" altLang="pt-PT" sz="1400" b="1" dirty="0">
              <a:solidFill>
                <a:schemeClr val="accent1">
                  <a:lumMod val="75000"/>
                </a:schemeClr>
              </a:solidFill>
              <a:latin typeface="Calibri" panose="020F0502020204030204" pitchFamily="34" charset="0"/>
            </a:endParaRPr>
          </a:p>
        </p:txBody>
      </p:sp>
      <p:sp>
        <p:nvSpPr>
          <p:cNvPr id="47152"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spTree>
    <p:extLst>
      <p:ext uri="{BB962C8B-B14F-4D97-AF65-F5344CB8AC3E}">
        <p14:creationId xmlns:p14="http://schemas.microsoft.com/office/powerpoint/2010/main" val="106602829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WordArt 4"/>
          <p:cNvSpPr>
            <a:spLocks noChangeArrowheads="1" noChangeShapeType="1" noTextEdit="1"/>
          </p:cNvSpPr>
          <p:nvPr/>
        </p:nvSpPr>
        <p:spPr bwMode="auto">
          <a:xfrm>
            <a:off x="683568" y="188640"/>
            <a:ext cx="8209607" cy="504056"/>
          </a:xfrm>
          <a:prstGeom prst="rect">
            <a:avLst/>
          </a:prstGeom>
          <a:noFill/>
        </p:spPr>
        <p:txBody>
          <a:bodyPr wrap="none" fromWordArt="1">
            <a:prstTxWarp prst="textPlain">
              <a:avLst>
                <a:gd name="adj" fmla="val 50023"/>
              </a:avLst>
            </a:prstTxWarp>
          </a:bodyPr>
          <a:lstStyle/>
          <a:p>
            <a:pPr algn="ctr"/>
            <a:r>
              <a:rPr lang="pt-PT" sz="3200" kern="10" dirty="0" smtClean="0">
                <a:ln w="9525">
                  <a:solidFill>
                    <a:srgbClr val="000000"/>
                  </a:solidFill>
                  <a:round/>
                  <a:headEnd/>
                  <a:tailEnd/>
                </a:ln>
                <a:solidFill>
                  <a:srgbClr val="7030A0"/>
                </a:solidFill>
                <a:latin typeface="Arial Black"/>
              </a:rPr>
              <a:t>TECNICO DE GESTÃO DO AMBIENTE</a:t>
            </a:r>
            <a:endParaRPr lang="pt-PT" sz="3200" kern="10" dirty="0">
              <a:ln w="9525">
                <a:solidFill>
                  <a:srgbClr val="000000"/>
                </a:solidFill>
                <a:round/>
                <a:headEnd/>
                <a:tailEnd/>
              </a:ln>
              <a:solidFill>
                <a:srgbClr val="7030A0"/>
              </a:solidFill>
              <a:latin typeface="Arial Black"/>
            </a:endParaRPr>
          </a:p>
        </p:txBody>
      </p:sp>
      <p:sp>
        <p:nvSpPr>
          <p:cNvPr id="38915"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8596" name="Group 68"/>
          <p:cNvGraphicFramePr>
            <a:graphicFrameLocks noGrp="1"/>
          </p:cNvGraphicFramePr>
          <p:nvPr>
            <p:extLst>
              <p:ext uri="{D42A27DB-BD31-4B8C-83A1-F6EECF244321}">
                <p14:modId xmlns:p14="http://schemas.microsoft.com/office/powerpoint/2010/main" val="2681894170"/>
              </p:ext>
            </p:extLst>
          </p:nvPr>
        </p:nvGraphicFramePr>
        <p:xfrm>
          <a:off x="341277" y="764703"/>
          <a:ext cx="4752528" cy="5981345"/>
        </p:xfrm>
        <a:graphic>
          <a:graphicData uri="http://schemas.openxmlformats.org/drawingml/2006/table">
            <a:tbl>
              <a:tblPr/>
              <a:tblGrid>
                <a:gridCol w="1224136"/>
                <a:gridCol w="2070483"/>
                <a:gridCol w="395524"/>
                <a:gridCol w="1062385"/>
              </a:tblGrid>
              <a:tr h="45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Horas de Formação</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085">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Português</a:t>
                      </a:r>
                      <a:endParaRPr kumimoji="0" lang="pt-PT" sz="10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1"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2"/>
                          </a:solidFill>
                          <a:effectLst/>
                          <a:latin typeface="Comic Sans MS" pitchFamily="66" charset="0"/>
                        </a:rPr>
                        <a:t>320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59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Língua Estrangeira I ou II</a:t>
                      </a:r>
                      <a:endParaRPr kumimoji="0" lang="pt-PT" sz="10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2"/>
                          </a:solidFill>
                          <a:effectLst/>
                          <a:latin typeface="Comic Sans MS" pitchFamily="66" charset="0"/>
                        </a:rPr>
                        <a:t>220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08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2"/>
                          </a:solidFill>
                          <a:effectLst/>
                          <a:latin typeface="Comic Sans MS" pitchFamily="66" charset="0"/>
                        </a:rPr>
                        <a:t>220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62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2"/>
                          </a:solidFill>
                          <a:effectLst/>
                          <a:latin typeface="Comic Sans MS" pitchFamily="66" charset="0"/>
                        </a:rPr>
                        <a:t>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08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140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555">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Biologia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200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55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Matemática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300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59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Física e Química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endParaRPr lang="pt-PT"/>
                    </a:p>
                  </a:txBody>
                  <a:tcPr/>
                </a:tc>
              </a:tr>
              <a:tr h="411831">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Ordenamento do Território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1100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59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Conservação da Natureza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79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Qualidade Ambiental</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 Educação Ambiental</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endParaRPr lang="pt-PT"/>
                    </a:p>
                  </a:txBody>
                  <a:tcPr/>
                </a:tc>
              </a:tr>
              <a:tr h="50968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600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62" name="Text Box 58"/>
          <p:cNvSpPr txBox="1">
            <a:spLocks noChangeArrowheads="1"/>
          </p:cNvSpPr>
          <p:nvPr/>
        </p:nvSpPr>
        <p:spPr bwMode="auto">
          <a:xfrm>
            <a:off x="5453063" y="2695575"/>
            <a:ext cx="3440112"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b="1" dirty="0" smtClean="0">
                <a:solidFill>
                  <a:schemeClr val="tx2"/>
                </a:solidFill>
                <a:latin typeface="+mj-lt"/>
              </a:rPr>
              <a:t>O </a:t>
            </a:r>
            <a:r>
              <a:rPr lang="pt-PT" altLang="pt-PT" sz="1400" b="1" dirty="0">
                <a:solidFill>
                  <a:schemeClr val="tx2"/>
                </a:solidFill>
                <a:latin typeface="+mj-lt"/>
              </a:rPr>
              <a:t>Técnico/a de Gestão do Ambiente é o profissional qualificado que: executa operações relativas à gestão do ambiente e do desenvolvimento sustentável, respeitando as normas e regulamentos de qualidade, segurança e saúde no trabalho e proteção ambiental.</a:t>
            </a:r>
            <a:endParaRPr lang="pt-PT" altLang="pt-PT" sz="1200" dirty="0">
              <a:latin typeface="Comic Sans MS" pitchFamily="66" charset="0"/>
            </a:endParaRPr>
          </a:p>
          <a:p>
            <a:pPr>
              <a:spcBef>
                <a:spcPct val="50000"/>
              </a:spcBef>
            </a:pPr>
            <a:r>
              <a:rPr lang="pt-PT" altLang="pt-PT" sz="1200" b="1" dirty="0">
                <a:solidFill>
                  <a:srgbClr val="0000FF"/>
                </a:solidFill>
                <a:latin typeface="Comic Sans MS" pitchFamily="66" charset="0"/>
              </a:rPr>
              <a:t>   </a:t>
            </a:r>
          </a:p>
          <a:p>
            <a:pPr algn="ctr">
              <a:spcBef>
                <a:spcPct val="50000"/>
              </a:spcBef>
            </a:pPr>
            <a:r>
              <a:rPr lang="pt-PT" altLang="pt-PT" sz="1200" b="1" dirty="0">
                <a:solidFill>
                  <a:schemeClr val="tx2"/>
                </a:solidFill>
                <a:latin typeface="Comic Sans MS" pitchFamily="66" charset="0"/>
              </a:rPr>
              <a:t>ESCO</a:t>
            </a:r>
          </a:p>
          <a:p>
            <a:pPr>
              <a:spcBef>
                <a:spcPct val="50000"/>
              </a:spcBef>
            </a:pPr>
            <a:endParaRPr lang="pt-PT" altLang="pt-PT" sz="1200" dirty="0">
              <a:latin typeface="Comic Sans MS" pitchFamily="66" charset="0"/>
            </a:endParaRPr>
          </a:p>
        </p:txBody>
      </p:sp>
      <p:sp>
        <p:nvSpPr>
          <p:cNvPr id="38963"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411023875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8532"/>
                                        </p:tgtEl>
                                        <p:attrNameLst>
                                          <p:attrName>style.visibility</p:attrName>
                                        </p:attrNameLst>
                                      </p:cBhvr>
                                      <p:to>
                                        <p:strVal val="visible"/>
                                      </p:to>
                                    </p:set>
                                    <p:anim calcmode="lin" valueType="num">
                                      <p:cBhvr additive="base">
                                        <p:cTn id="7" dur="500" fill="hold"/>
                                        <p:tgtEl>
                                          <p:spTgt spid="278532"/>
                                        </p:tgtEl>
                                        <p:attrNameLst>
                                          <p:attrName>ppt_x</p:attrName>
                                        </p:attrNameLst>
                                      </p:cBhvr>
                                      <p:tavLst>
                                        <p:tav tm="0">
                                          <p:val>
                                            <p:strVal val="#ppt_x"/>
                                          </p:val>
                                        </p:tav>
                                        <p:tav tm="100000">
                                          <p:val>
                                            <p:strVal val="#ppt_x"/>
                                          </p:val>
                                        </p:tav>
                                      </p:tavLst>
                                    </p:anim>
                                    <p:anim calcmode="lin" valueType="num">
                                      <p:cBhvr additive="base">
                                        <p:cTn id="8" dur="500" fill="hold"/>
                                        <p:tgtEl>
                                          <p:spTgt spid="2785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179388" y="71438"/>
            <a:ext cx="8713787" cy="765175"/>
          </a:xfrm>
          <a:prstGeom prst="rect">
            <a:avLst/>
          </a:prstGeom>
        </p:spPr>
        <p:txBody>
          <a:bodyPr wrap="none" fromWordArt="1">
            <a:prstTxWarp prst="textPlain">
              <a:avLst>
                <a:gd name="adj" fmla="val 50523"/>
              </a:avLst>
            </a:prstTxWarp>
          </a:bodyPr>
          <a:lstStyle/>
          <a:p>
            <a:pPr algn="ctr"/>
            <a:r>
              <a:rPr lang="pt-PT" sz="3200" kern="10" dirty="0" smtClean="0">
                <a:ln w="9525">
                  <a:solidFill>
                    <a:srgbClr val="000000"/>
                  </a:solidFill>
                  <a:round/>
                  <a:headEnd/>
                  <a:tailEnd/>
                </a:ln>
                <a:solidFill>
                  <a:srgbClr val="7030A0"/>
                </a:solidFill>
                <a:latin typeface="Arial Black"/>
              </a:rPr>
              <a:t>TÉCNICO de MASSAGEM DE ESTÈTICA E BEM ESTAR</a:t>
            </a:r>
            <a:endParaRPr lang="pt-PT" sz="3200" kern="10" dirty="0">
              <a:ln w="9525">
                <a:solidFill>
                  <a:srgbClr val="000000"/>
                </a:solidFill>
                <a:round/>
                <a:headEnd/>
                <a:tailEnd/>
              </a:ln>
              <a:solidFill>
                <a:srgbClr val="7030A0"/>
              </a:solidFill>
              <a:latin typeface="Arial Black"/>
            </a:endParaRPr>
          </a:p>
        </p:txBody>
      </p:sp>
      <p:sp>
        <p:nvSpPr>
          <p:cNvPr id="4710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3665234113"/>
              </p:ext>
            </p:extLst>
          </p:nvPr>
        </p:nvGraphicFramePr>
        <p:xfrm>
          <a:off x="785811" y="1042162"/>
          <a:ext cx="4794301" cy="5105925"/>
        </p:xfrm>
        <a:graphic>
          <a:graphicData uri="http://schemas.openxmlformats.org/drawingml/2006/table">
            <a:tbl>
              <a:tblPr/>
              <a:tblGrid>
                <a:gridCol w="1162634"/>
                <a:gridCol w="2324267"/>
                <a:gridCol w="435800"/>
                <a:gridCol w="871600"/>
              </a:tblGrid>
              <a:tr h="6863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Componente Formação</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5" marB="45725"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45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Sócio Cultural</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16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45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28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45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964">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Científica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4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Química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4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5765">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Tecnológica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pt-PT" sz="1200" dirty="0" smtClean="0">
                          <a:solidFill>
                            <a:schemeClr val="tx2"/>
                          </a:solidFill>
                        </a:rPr>
                        <a:t>Técnicas e Terapia de Massagem</a:t>
                      </a:r>
                      <a:endParaRPr lang="pt-PT" sz="1200" dirty="0">
                        <a:solidFill>
                          <a:schemeClr val="tx2"/>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sz="1200" dirty="0">
                        <a:solidFill>
                          <a:srgbClr val="000099"/>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1800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573">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Técnicas de Apoio ao Cuidado e Bem-Estar</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966">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Saúde e Cuidados de Beleza</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975">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Formação em Contexto de Trabalho</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51" name="Text Box 55"/>
          <p:cNvSpPr txBox="1">
            <a:spLocks noChangeArrowheads="1"/>
          </p:cNvSpPr>
          <p:nvPr/>
        </p:nvSpPr>
        <p:spPr bwMode="auto">
          <a:xfrm>
            <a:off x="5868143" y="1987551"/>
            <a:ext cx="302503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endParaRPr lang="pt-PT" altLang="pt-PT" sz="1200" dirty="0">
              <a:latin typeface="Comic Sans MS" pitchFamily="66" charset="0"/>
            </a:endParaRPr>
          </a:p>
          <a:p>
            <a:pPr algn="just">
              <a:spcBef>
                <a:spcPct val="50000"/>
              </a:spcBef>
            </a:pPr>
            <a:r>
              <a:rPr lang="pt-PT" altLang="pt-PT" sz="1400" dirty="0" smtClean="0">
                <a:solidFill>
                  <a:schemeClr val="tx2"/>
                </a:solidFill>
                <a:latin typeface="Calibri Light" panose="020F0302020204030204" pitchFamily="34" charset="0"/>
              </a:rPr>
              <a:t>O </a:t>
            </a:r>
            <a:r>
              <a:rPr lang="pt-PT" altLang="pt-PT" sz="1400" dirty="0">
                <a:solidFill>
                  <a:schemeClr val="tx2"/>
                </a:solidFill>
                <a:latin typeface="Calibri Light" panose="020F0302020204030204" pitchFamily="34" charset="0"/>
              </a:rPr>
              <a:t>Técnico/a de Massagem de Estética e Bem-Estar é o profissional qualificado a executar os cuidados ao nível do bem-estar corporal, tendo em conta os princípios anatómicos e cosméticos, bem como os de segurança e saúde e contribuir para os cuidados estéticos do corpo recorrendo às diversas formas de massagens, tais como massagens de relaxamento, drenantes, holísticas e complementares a tratamentos cirúrgicos. Inclui formação em massagem </a:t>
            </a:r>
            <a:r>
              <a:rPr lang="pt-PT" altLang="pt-PT" sz="1400" dirty="0" err="1">
                <a:solidFill>
                  <a:schemeClr val="tx2"/>
                </a:solidFill>
                <a:latin typeface="Calibri Light" panose="020F0302020204030204" pitchFamily="34" charset="0"/>
              </a:rPr>
              <a:t>Shantala</a:t>
            </a:r>
            <a:endParaRPr lang="pt-PT" altLang="pt-PT" sz="1400" dirty="0">
              <a:solidFill>
                <a:schemeClr val="tx2"/>
              </a:solidFill>
              <a:latin typeface="Calibri Light" panose="020F0302020204030204" pitchFamily="34" charset="0"/>
            </a:endParaRPr>
          </a:p>
          <a:p>
            <a:pPr algn="just">
              <a:spcBef>
                <a:spcPct val="50000"/>
              </a:spcBef>
            </a:pPr>
            <a:r>
              <a:rPr lang="pt-PT" altLang="pt-PT" sz="1200" b="1" dirty="0">
                <a:solidFill>
                  <a:srgbClr val="0000FF"/>
                </a:solidFill>
                <a:latin typeface="Comic Sans MS" pitchFamily="66" charset="0"/>
              </a:rPr>
              <a:t> </a:t>
            </a:r>
            <a:r>
              <a:rPr lang="pt-PT" altLang="pt-PT" sz="1200" b="1" dirty="0" smtClean="0">
                <a:solidFill>
                  <a:srgbClr val="0000FF"/>
                </a:solidFill>
                <a:latin typeface="Comic Sans MS" pitchFamily="66" charset="0"/>
              </a:rPr>
              <a:t>                   </a:t>
            </a:r>
          </a:p>
          <a:p>
            <a:pPr algn="ctr">
              <a:spcBef>
                <a:spcPct val="50000"/>
              </a:spcBef>
            </a:pPr>
            <a:r>
              <a:rPr lang="pt-PT" altLang="pt-PT" sz="1400" b="1" dirty="0" err="1" smtClean="0">
                <a:solidFill>
                  <a:schemeClr val="tx2"/>
                </a:solidFill>
                <a:latin typeface="Comic Sans MS" pitchFamily="66" charset="0"/>
              </a:rPr>
              <a:t>Esco</a:t>
            </a:r>
            <a:endParaRPr lang="pt-PT" altLang="pt-PT" sz="1400" b="1" dirty="0">
              <a:solidFill>
                <a:schemeClr val="tx2"/>
              </a:solidFill>
              <a:latin typeface="Comic Sans MS" pitchFamily="66" charset="0"/>
            </a:endParaRPr>
          </a:p>
        </p:txBody>
      </p:sp>
      <p:sp>
        <p:nvSpPr>
          <p:cNvPr id="47152"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spTree>
    <p:extLst>
      <p:ext uri="{BB962C8B-B14F-4D97-AF65-F5344CB8AC3E}">
        <p14:creationId xmlns:p14="http://schemas.microsoft.com/office/powerpoint/2010/main" val="246495822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8229600" cy="1008112"/>
          </a:xfrm>
          <a:solidFill>
            <a:schemeClr val="bg1">
              <a:lumMod val="75000"/>
            </a:schemeClr>
          </a:solidFill>
        </p:spPr>
        <p:txBody>
          <a:bodyPr>
            <a:normAutofit fontScale="90000"/>
          </a:bodyPr>
          <a:lstStyle/>
          <a:p>
            <a:r>
              <a:rPr lang="pt-PT" sz="3100" dirty="0" smtClean="0">
                <a:solidFill>
                  <a:schemeClr val="accent6">
                    <a:lumMod val="75000"/>
                  </a:schemeClr>
                </a:solidFill>
                <a:latin typeface="Arial Black" panose="020B0A04020102020204" pitchFamily="34" charset="0"/>
              </a:rPr>
              <a:t/>
            </a:r>
            <a:br>
              <a:rPr lang="pt-PT" sz="3100" dirty="0" smtClean="0">
                <a:solidFill>
                  <a:schemeClr val="accent6">
                    <a:lumMod val="75000"/>
                  </a:schemeClr>
                </a:solidFill>
                <a:latin typeface="Arial Black" panose="020B0A04020102020204" pitchFamily="34" charset="0"/>
              </a:rPr>
            </a:br>
            <a:r>
              <a:rPr lang="pt-PT" sz="3100" dirty="0" smtClean="0">
                <a:solidFill>
                  <a:srgbClr val="7030A0"/>
                </a:solidFill>
                <a:latin typeface="Arial Black" panose="020B0A04020102020204" pitchFamily="34" charset="0"/>
              </a:rPr>
              <a:t>CURSOS CIENTIFICO-HUMANÍSTICOS</a:t>
            </a:r>
            <a:r>
              <a:rPr lang="pt-PT" sz="2500" dirty="0">
                <a:solidFill>
                  <a:srgbClr val="CCDDEA">
                    <a:lumMod val="25000"/>
                  </a:srgbClr>
                </a:solidFill>
                <a:latin typeface="Arial Black" panose="020B0A04020102020204" pitchFamily="34" charset="0"/>
              </a:rPr>
              <a:t/>
            </a:r>
            <a:br>
              <a:rPr lang="pt-PT" sz="2500" dirty="0">
                <a:solidFill>
                  <a:srgbClr val="CCDDEA">
                    <a:lumMod val="25000"/>
                  </a:srgbClr>
                </a:solidFill>
                <a:latin typeface="Arial Black" panose="020B0A04020102020204" pitchFamily="34" charset="0"/>
              </a:rPr>
            </a:br>
            <a:endParaRPr lang="pt-PT" dirty="0"/>
          </a:p>
        </p:txBody>
      </p:sp>
      <p:sp>
        <p:nvSpPr>
          <p:cNvPr id="3" name="Marcador de Posição de Conteúdo 2"/>
          <p:cNvSpPr>
            <a:spLocks noGrp="1"/>
          </p:cNvSpPr>
          <p:nvPr>
            <p:ph idx="1"/>
          </p:nvPr>
        </p:nvSpPr>
        <p:spPr>
          <a:xfrm>
            <a:off x="1403648" y="2123941"/>
            <a:ext cx="6984776" cy="3459796"/>
          </a:xfrm>
        </p:spPr>
        <p:txBody>
          <a:bodyPr>
            <a:normAutofit/>
          </a:bodyPr>
          <a:lstStyle/>
          <a:p>
            <a:r>
              <a:rPr lang="pt-PT" altLang="pt-PT" sz="2800" b="1" dirty="0">
                <a:solidFill>
                  <a:schemeClr val="tx2"/>
                </a:solidFill>
                <a:latin typeface="Comic Sans MS" pitchFamily="66" charset="0"/>
              </a:rPr>
              <a:t>CIÊNCIAS E TECNOLOGIAS</a:t>
            </a:r>
          </a:p>
          <a:p>
            <a:r>
              <a:rPr lang="pt-PT" altLang="pt-PT" sz="2800" b="1" dirty="0" smtClean="0">
                <a:solidFill>
                  <a:schemeClr val="tx2"/>
                </a:solidFill>
                <a:latin typeface="Comic Sans MS" pitchFamily="66" charset="0"/>
              </a:rPr>
              <a:t>CIÊNCIAS </a:t>
            </a:r>
            <a:r>
              <a:rPr lang="pt-PT" altLang="pt-PT" sz="2800" b="1" dirty="0">
                <a:solidFill>
                  <a:schemeClr val="tx2"/>
                </a:solidFill>
                <a:latin typeface="Comic Sans MS" pitchFamily="66" charset="0"/>
              </a:rPr>
              <a:t>SOCIOECONÓMICAS</a:t>
            </a:r>
          </a:p>
          <a:p>
            <a:r>
              <a:rPr lang="pt-PT" altLang="pt-PT" sz="2800" b="1" dirty="0" smtClean="0">
                <a:solidFill>
                  <a:schemeClr val="tx2"/>
                </a:solidFill>
                <a:latin typeface="Comic Sans MS" pitchFamily="66" charset="0"/>
              </a:rPr>
              <a:t>LÍNGUAS </a:t>
            </a:r>
            <a:r>
              <a:rPr lang="pt-PT" altLang="pt-PT" sz="2800" b="1" dirty="0">
                <a:solidFill>
                  <a:schemeClr val="tx2"/>
                </a:solidFill>
                <a:latin typeface="Comic Sans MS" pitchFamily="66" charset="0"/>
              </a:rPr>
              <a:t>E HUMANIDADES</a:t>
            </a:r>
          </a:p>
          <a:p>
            <a:r>
              <a:rPr lang="pt-PT" altLang="pt-PT" sz="2800" b="1" dirty="0" smtClean="0">
                <a:solidFill>
                  <a:schemeClr val="tx2"/>
                </a:solidFill>
                <a:latin typeface="Comic Sans MS" pitchFamily="66" charset="0"/>
              </a:rPr>
              <a:t>ARTES </a:t>
            </a:r>
            <a:r>
              <a:rPr lang="pt-PT" altLang="pt-PT" sz="2800" b="1" dirty="0">
                <a:solidFill>
                  <a:schemeClr val="tx2"/>
                </a:solidFill>
                <a:latin typeface="Comic Sans MS" pitchFamily="66" charset="0"/>
              </a:rPr>
              <a:t>VISUAIS</a:t>
            </a:r>
          </a:p>
          <a:p>
            <a:endParaRPr lang="pt-PT" sz="1400" dirty="0"/>
          </a:p>
        </p:txBody>
      </p:sp>
      <p:grpSp>
        <p:nvGrpSpPr>
          <p:cNvPr id="4" name="Group 126"/>
          <p:cNvGrpSpPr>
            <a:grpSpLocks/>
          </p:cNvGrpSpPr>
          <p:nvPr/>
        </p:nvGrpSpPr>
        <p:grpSpPr bwMode="auto">
          <a:xfrm rot="21298102">
            <a:off x="693512" y="3169477"/>
            <a:ext cx="479482" cy="2547390"/>
            <a:chOff x="193" y="401"/>
            <a:chExt cx="675" cy="1646"/>
          </a:xfrm>
        </p:grpSpPr>
        <p:sp>
          <p:nvSpPr>
            <p:cNvPr id="5"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6"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7"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8"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9"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spTree>
    <p:extLst>
      <p:ext uri="{BB962C8B-B14F-4D97-AF65-F5344CB8AC3E}">
        <p14:creationId xmlns:p14="http://schemas.microsoft.com/office/powerpoint/2010/main" val="1186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smtClean="0">
                <a:ln w="9525">
                  <a:solidFill>
                    <a:srgbClr val="000000"/>
                  </a:solidFill>
                  <a:round/>
                  <a:headEnd/>
                  <a:tailEnd/>
                </a:ln>
                <a:solidFill>
                  <a:srgbClr val="7030A0"/>
                </a:solidFill>
                <a:latin typeface="Arial Black"/>
              </a:rPr>
              <a:t>TÉCNICO DE MANUTENÇÃO INDUSTRIAL DE METALURGIA E METALOMECÂNICA</a:t>
            </a:r>
            <a:endParaRPr lang="pt-PT" sz="3200" kern="10" dirty="0">
              <a:ln w="9525">
                <a:solidFill>
                  <a:srgbClr val="000000"/>
                </a:solidFill>
                <a:round/>
                <a:headEnd/>
                <a:tailEnd/>
              </a:ln>
              <a:solidFill>
                <a:srgbClr val="7030A0"/>
              </a:solidFill>
              <a:latin typeface="Arial Black"/>
            </a:endParaRPr>
          </a:p>
        </p:txBody>
      </p:sp>
      <p:sp>
        <p:nvSpPr>
          <p:cNvPr id="4608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6084" name="Text Box 6"/>
          <p:cNvSpPr txBox="1">
            <a:spLocks noChangeArrowheads="1"/>
          </p:cNvSpPr>
          <p:nvPr/>
        </p:nvSpPr>
        <p:spPr bwMode="auto">
          <a:xfrm>
            <a:off x="539750" y="5072063"/>
            <a:ext cx="757237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n-lt"/>
              </a:rPr>
              <a:t>O </a:t>
            </a:r>
            <a:r>
              <a:rPr lang="pt-PT" altLang="pt-PT" sz="1400" b="1" dirty="0">
                <a:solidFill>
                  <a:schemeClr val="tx2"/>
                </a:solidFill>
                <a:latin typeface="+mn-lt"/>
              </a:rPr>
              <a:t>Técnico de Manutenção Industrial de Metalurgia e Metalomecânica </a:t>
            </a:r>
            <a:r>
              <a:rPr lang="pt-PT" altLang="pt-PT" sz="1400" dirty="0">
                <a:solidFill>
                  <a:schemeClr val="tx2"/>
                </a:solidFill>
                <a:latin typeface="+mn-lt"/>
              </a:rPr>
              <a:t>é o/a profissional que orienta e desenvolve os trabalhos na área da manutenção, relacionados com a análise e o diagnóstico das condições de funcionamento dos equipamentos eletromecânicos, preparação da intervenção em manutenção preventiva, sistemática ou corretiva, sua execução, ensaios, reposição em marcha e execução de ficha de intervenção, de acordo com as especificações técnicas e qualidade definidas.</a:t>
            </a:r>
          </a:p>
          <a:p>
            <a:pPr>
              <a:spcBef>
                <a:spcPct val="50000"/>
              </a:spcBef>
            </a:pPr>
            <a:r>
              <a:rPr lang="pt-PT" altLang="pt-PT" sz="1400" dirty="0">
                <a:latin typeface="Comic Sans MS" pitchFamily="66" charset="0"/>
              </a:rPr>
              <a:t/>
            </a:r>
            <a:br>
              <a:rPr lang="pt-PT" altLang="pt-PT" sz="1400" dirty="0">
                <a:latin typeface="Comic Sans MS" pitchFamily="66" charset="0"/>
              </a:rPr>
            </a:b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CENFIM</a:t>
            </a:r>
          </a:p>
        </p:txBody>
      </p:sp>
      <p:sp>
        <p:nvSpPr>
          <p:cNvPr id="46085"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extLst>
              <p:ext uri="{D42A27DB-BD31-4B8C-83A1-F6EECF244321}">
                <p14:modId xmlns:p14="http://schemas.microsoft.com/office/powerpoint/2010/main" val="1045396957"/>
              </p:ext>
            </p:extLst>
          </p:nvPr>
        </p:nvGraphicFramePr>
        <p:xfrm>
          <a:off x="107950" y="1196975"/>
          <a:ext cx="2879725" cy="3243266"/>
        </p:xfrm>
        <a:graphic>
          <a:graphicData uri="http://schemas.openxmlformats.org/drawingml/2006/table">
            <a:tbl>
              <a:tblPr/>
              <a:tblGrid>
                <a:gridCol w="2376488"/>
                <a:gridCol w="503237"/>
              </a:tblGrid>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1º Ano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400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extLst>
              <p:ext uri="{D42A27DB-BD31-4B8C-83A1-F6EECF244321}">
                <p14:modId xmlns:p14="http://schemas.microsoft.com/office/powerpoint/2010/main" val="3421767503"/>
              </p:ext>
            </p:extLst>
          </p:nvPr>
        </p:nvGraphicFramePr>
        <p:xfrm>
          <a:off x="2987675" y="1066800"/>
          <a:ext cx="2879725" cy="3365500"/>
        </p:xfrm>
        <a:graphic>
          <a:graphicData uri="http://schemas.openxmlformats.org/drawingml/2006/table">
            <a:tbl>
              <a:tblPr/>
              <a:tblGrid>
                <a:gridCol w="2376487"/>
                <a:gridCol w="503238"/>
              </a:tblGrid>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2º Ano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Viver em Português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Comunicar em Inglês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extLst>
              <p:ext uri="{D42A27DB-BD31-4B8C-83A1-F6EECF244321}">
                <p14:modId xmlns:p14="http://schemas.microsoft.com/office/powerpoint/2010/main" val="43220948"/>
              </p:ext>
            </p:extLst>
          </p:nvPr>
        </p:nvGraphicFramePr>
        <p:xfrm>
          <a:off x="5867400" y="1196975"/>
          <a:ext cx="2808288" cy="2987676"/>
        </p:xfrm>
        <a:graphic>
          <a:graphicData uri="http://schemas.openxmlformats.org/drawingml/2006/table">
            <a:tbl>
              <a:tblPr/>
              <a:tblGrid>
                <a:gridCol w="2303463"/>
                <a:gridCol w="504825"/>
              </a:tblGrid>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de Informação e Comunicação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650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9641428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a:t>
            </a:r>
            <a:r>
              <a:rPr lang="pt-PT" sz="3200" kern="10" dirty="0" smtClean="0">
                <a:ln w="9525">
                  <a:solidFill>
                    <a:srgbClr val="000000"/>
                  </a:solidFill>
                  <a:round/>
                  <a:headEnd/>
                  <a:tailEnd/>
                </a:ln>
                <a:solidFill>
                  <a:srgbClr val="7030A0"/>
                </a:solidFill>
                <a:latin typeface="Arial Black"/>
              </a:rPr>
              <a:t>DESENHO DE CONSTRUÇÕES MECÂNICAS</a:t>
            </a:r>
            <a:endParaRPr lang="pt-PT" sz="3200" kern="10" dirty="0">
              <a:ln w="9525">
                <a:solidFill>
                  <a:srgbClr val="000000"/>
                </a:solidFill>
                <a:round/>
                <a:headEnd/>
                <a:tailEnd/>
              </a:ln>
              <a:solidFill>
                <a:srgbClr val="7030A0"/>
              </a:solidFill>
              <a:latin typeface="Arial Black"/>
            </a:endParaRPr>
          </a:p>
        </p:txBody>
      </p:sp>
      <p:sp>
        <p:nvSpPr>
          <p:cNvPr id="4813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8132" name="Text Box 6"/>
          <p:cNvSpPr txBox="1">
            <a:spLocks noChangeArrowheads="1"/>
          </p:cNvSpPr>
          <p:nvPr/>
        </p:nvSpPr>
        <p:spPr bwMode="auto">
          <a:xfrm>
            <a:off x="569341" y="4581128"/>
            <a:ext cx="757237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a:t>
            </a:r>
            <a:r>
              <a:rPr lang="pt-PT" altLang="pt-PT" sz="1400" b="1" dirty="0" smtClean="0">
                <a:solidFill>
                  <a:schemeClr val="tx2"/>
                </a:solidFill>
                <a:latin typeface="Calibri" panose="020F0502020204030204" pitchFamily="34" charset="0"/>
              </a:rPr>
              <a:t>Desenho de Construções Mecânicas </a:t>
            </a:r>
            <a:r>
              <a:rPr lang="pt-PT" altLang="pt-PT" sz="1400" dirty="0">
                <a:solidFill>
                  <a:schemeClr val="tx2"/>
                </a:solidFill>
                <a:latin typeface="Calibri" panose="020F0502020204030204" pitchFamily="34" charset="0"/>
              </a:rPr>
              <a:t>é o/a profissional que, com base nos procedimentos e técnicas adequadas bem como nas normas de higiene, segurança e ambiente, está apto a proceder </a:t>
            </a:r>
            <a:r>
              <a:rPr lang="pt-PT" altLang="pt-PT" sz="1400" dirty="0" smtClean="0">
                <a:solidFill>
                  <a:schemeClr val="tx2"/>
                </a:solidFill>
                <a:latin typeface="Calibri" panose="020F0502020204030204" pitchFamily="34" charset="0"/>
              </a:rPr>
              <a:t>à preparação de projetos relativos a peças e equipamentos a fabricar, executar ou orientar a execução de  desenhos de peças de equipamentos a fabricar e testar a sua exequibilidade; avaliar os custos de produção e a viabilidade  técnica e comercial da peça ou equipamento, elaborar ou colaborar na execução do orçamento; acompanhar a execução das  peças ou equipamento, em colaboração com os responsáveis  pela  sua fabricação.</a:t>
            </a:r>
            <a:endParaRPr lang="pt-PT" altLang="pt-PT" sz="1400" dirty="0">
              <a:solidFill>
                <a:schemeClr val="tx2"/>
              </a:solidFill>
              <a:latin typeface="Calibri" panose="020F0502020204030204" pitchFamily="34" charset="0"/>
            </a:endParaRPr>
          </a:p>
          <a:p>
            <a:pPr algn="ctr">
              <a:spcBef>
                <a:spcPct val="50000"/>
              </a:spcBef>
            </a:pPr>
            <a:r>
              <a:rPr lang="pt-PT" altLang="pt-PT" sz="1200" dirty="0">
                <a:latin typeface="Comic Sans MS" pitchFamily="66" charset="0"/>
              </a:rPr>
              <a:t> </a:t>
            </a:r>
            <a:r>
              <a:rPr lang="pt-PT" altLang="pt-PT" sz="1400" dirty="0">
                <a:latin typeface="Comic Sans MS" pitchFamily="66" charset="0"/>
              </a:rPr>
              <a:t/>
            </a:r>
            <a:br>
              <a:rPr lang="pt-PT" altLang="pt-PT" sz="1400" dirty="0">
                <a:latin typeface="Comic Sans MS" pitchFamily="66" charset="0"/>
              </a:rPr>
            </a:br>
            <a:r>
              <a:rPr lang="pt-PT" altLang="pt-PT" sz="1400" dirty="0">
                <a:latin typeface="Comic Sans MS" pitchFamily="66" charset="0"/>
              </a:rPr>
              <a:t>                   </a:t>
            </a:r>
            <a:r>
              <a:rPr lang="pt-PT" altLang="pt-PT" sz="1400" b="1" dirty="0">
                <a:solidFill>
                  <a:schemeClr val="tx2"/>
                </a:solidFill>
                <a:latin typeface="Comic Sans MS" pitchFamily="66" charset="0"/>
              </a:rPr>
              <a:t>CENFIM </a:t>
            </a:r>
            <a:r>
              <a:rPr lang="pt-PT" altLang="pt-PT" sz="1400" b="1" dirty="0">
                <a:solidFill>
                  <a:srgbClr val="0000FF"/>
                </a:solidFill>
                <a:latin typeface="Comic Sans MS" pitchFamily="66" charset="0"/>
              </a:rPr>
              <a:t>                         </a:t>
            </a:r>
          </a:p>
        </p:txBody>
      </p:sp>
      <p:sp>
        <p:nvSpPr>
          <p:cNvPr id="48133"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extLst>
              <p:ext uri="{D42A27DB-BD31-4B8C-83A1-F6EECF244321}">
                <p14:modId xmlns:p14="http://schemas.microsoft.com/office/powerpoint/2010/main" val="623335237"/>
              </p:ext>
            </p:extLst>
          </p:nvPr>
        </p:nvGraphicFramePr>
        <p:xfrm>
          <a:off x="107950" y="1196975"/>
          <a:ext cx="2879725" cy="3242628"/>
        </p:xfrm>
        <a:graphic>
          <a:graphicData uri="http://schemas.openxmlformats.org/drawingml/2006/table">
            <a:tbl>
              <a:tblPr/>
              <a:tblGrid>
                <a:gridCol w="2376488"/>
                <a:gridCol w="503237"/>
              </a:tblGrid>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1º 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extLst>
              <p:ext uri="{D42A27DB-BD31-4B8C-83A1-F6EECF244321}">
                <p14:modId xmlns:p14="http://schemas.microsoft.com/office/powerpoint/2010/main" val="73313925"/>
              </p:ext>
            </p:extLst>
          </p:nvPr>
        </p:nvGraphicFramePr>
        <p:xfrm>
          <a:off x="2982913" y="1196975"/>
          <a:ext cx="2879725" cy="3231568"/>
        </p:xfrm>
        <a:graphic>
          <a:graphicData uri="http://schemas.openxmlformats.org/drawingml/2006/table">
            <a:tbl>
              <a:tblPr/>
              <a:tblGrid>
                <a:gridCol w="2376487"/>
                <a:gridCol w="503238"/>
              </a:tblGrid>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2º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extLst>
              <p:ext uri="{D42A27DB-BD31-4B8C-83A1-F6EECF244321}">
                <p14:modId xmlns:p14="http://schemas.microsoft.com/office/powerpoint/2010/main" val="2774354888"/>
              </p:ext>
            </p:extLst>
          </p:nvPr>
        </p:nvGraphicFramePr>
        <p:xfrm>
          <a:off x="5867400" y="1187450"/>
          <a:ext cx="2808288" cy="3253826"/>
        </p:xfrm>
        <a:graphic>
          <a:graphicData uri="http://schemas.openxmlformats.org/drawingml/2006/table">
            <a:tbl>
              <a:tblPr/>
              <a:tblGrid>
                <a:gridCol w="2303463"/>
                <a:gridCol w="504825"/>
              </a:tblGrid>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3º Ano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75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de Informação e Comunicação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650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5889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a:t>
            </a:r>
            <a:r>
              <a:rPr lang="pt-PT" sz="3200" kern="10" dirty="0" smtClean="0">
                <a:ln w="9525">
                  <a:solidFill>
                    <a:srgbClr val="000000"/>
                  </a:solidFill>
                  <a:round/>
                  <a:headEnd/>
                  <a:tailEnd/>
                </a:ln>
                <a:solidFill>
                  <a:srgbClr val="7030A0"/>
                </a:solidFill>
                <a:latin typeface="Arial Black"/>
              </a:rPr>
              <a:t>MAQUINAÇÃO E PROGRAMAÇÃO CNC</a:t>
            </a:r>
            <a:endParaRPr lang="pt-PT" sz="3200" kern="10" dirty="0">
              <a:ln w="9525">
                <a:solidFill>
                  <a:srgbClr val="000000"/>
                </a:solidFill>
                <a:round/>
                <a:headEnd/>
                <a:tailEnd/>
              </a:ln>
              <a:solidFill>
                <a:srgbClr val="7030A0"/>
              </a:solidFill>
              <a:latin typeface="Arial Black"/>
            </a:endParaRPr>
          </a:p>
        </p:txBody>
      </p:sp>
      <p:sp>
        <p:nvSpPr>
          <p:cNvPr id="4813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8132" name="Text Box 6"/>
          <p:cNvSpPr txBox="1">
            <a:spLocks noChangeArrowheads="1"/>
          </p:cNvSpPr>
          <p:nvPr/>
        </p:nvSpPr>
        <p:spPr bwMode="auto">
          <a:xfrm>
            <a:off x="569341" y="4581128"/>
            <a:ext cx="75723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a:t>
            </a:r>
            <a:r>
              <a:rPr lang="pt-PT" altLang="pt-PT" sz="1400" b="1" dirty="0" smtClean="0">
                <a:solidFill>
                  <a:schemeClr val="tx2"/>
                </a:solidFill>
                <a:latin typeface="Calibri" panose="020F0502020204030204" pitchFamily="34" charset="0"/>
              </a:rPr>
              <a:t>Maquinação e Programação CNC </a:t>
            </a:r>
            <a:r>
              <a:rPr lang="pt-PT" altLang="pt-PT" sz="1400" dirty="0">
                <a:solidFill>
                  <a:schemeClr val="tx2"/>
                </a:solidFill>
                <a:latin typeface="Calibri" panose="020F0502020204030204" pitchFamily="34" charset="0"/>
              </a:rPr>
              <a:t>é o/a profissional que, com base nos procedimentos e técnicas adequadas bem como nas normas de higiene, segurança e ambiente, está apto a proceder </a:t>
            </a:r>
            <a:r>
              <a:rPr lang="pt-PT" altLang="pt-PT" sz="1400" dirty="0" smtClean="0">
                <a:solidFill>
                  <a:schemeClr val="tx2"/>
                </a:solidFill>
                <a:latin typeface="Calibri" panose="020F0502020204030204" pitchFamily="34" charset="0"/>
              </a:rPr>
              <a:t>à programação de máquinas-ferramentas com comando numérico computorizado (C.N.C.), destinadas a trabalhar  peças metálicas.</a:t>
            </a:r>
            <a:endParaRPr lang="pt-PT" altLang="pt-PT" sz="1400" dirty="0">
              <a:solidFill>
                <a:schemeClr val="tx2"/>
              </a:solidFill>
              <a:latin typeface="Calibri" panose="020F0502020204030204" pitchFamily="34" charset="0"/>
            </a:endParaRPr>
          </a:p>
          <a:p>
            <a:pPr algn="ctr">
              <a:spcBef>
                <a:spcPct val="50000"/>
              </a:spcBef>
            </a:pPr>
            <a:r>
              <a:rPr lang="pt-PT" altLang="pt-PT" sz="1200" dirty="0">
                <a:latin typeface="Comic Sans MS" pitchFamily="66" charset="0"/>
              </a:rPr>
              <a:t> </a:t>
            </a:r>
            <a:r>
              <a:rPr lang="pt-PT" altLang="pt-PT" sz="1400" dirty="0">
                <a:latin typeface="Comic Sans MS" pitchFamily="66" charset="0"/>
              </a:rPr>
              <a:t/>
            </a:r>
            <a:br>
              <a:rPr lang="pt-PT" altLang="pt-PT" sz="1400" dirty="0">
                <a:latin typeface="Comic Sans MS" pitchFamily="66" charset="0"/>
              </a:rPr>
            </a:br>
            <a:r>
              <a:rPr lang="pt-PT" altLang="pt-PT" sz="1400" dirty="0">
                <a:latin typeface="Comic Sans MS" pitchFamily="66" charset="0"/>
              </a:rPr>
              <a:t>                   </a:t>
            </a:r>
            <a:r>
              <a:rPr lang="pt-PT" altLang="pt-PT" sz="1400" b="1" dirty="0">
                <a:solidFill>
                  <a:schemeClr val="tx2"/>
                </a:solidFill>
                <a:latin typeface="Comic Sans MS" pitchFamily="66" charset="0"/>
              </a:rPr>
              <a:t>CENFIM </a:t>
            </a:r>
            <a:r>
              <a:rPr lang="pt-PT" altLang="pt-PT" sz="1400" b="1" dirty="0">
                <a:solidFill>
                  <a:srgbClr val="0000FF"/>
                </a:solidFill>
                <a:latin typeface="Comic Sans MS" pitchFamily="66" charset="0"/>
              </a:rPr>
              <a:t>                         </a:t>
            </a:r>
          </a:p>
        </p:txBody>
      </p:sp>
      <p:sp>
        <p:nvSpPr>
          <p:cNvPr id="48133"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extLst>
              <p:ext uri="{D42A27DB-BD31-4B8C-83A1-F6EECF244321}">
                <p14:modId xmlns:p14="http://schemas.microsoft.com/office/powerpoint/2010/main" val="873817439"/>
              </p:ext>
            </p:extLst>
          </p:nvPr>
        </p:nvGraphicFramePr>
        <p:xfrm>
          <a:off x="107950" y="1196975"/>
          <a:ext cx="2879725" cy="3242628"/>
        </p:xfrm>
        <a:graphic>
          <a:graphicData uri="http://schemas.openxmlformats.org/drawingml/2006/table">
            <a:tbl>
              <a:tblPr/>
              <a:tblGrid>
                <a:gridCol w="2376488"/>
                <a:gridCol w="503237"/>
              </a:tblGrid>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1º 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extLst>
              <p:ext uri="{D42A27DB-BD31-4B8C-83A1-F6EECF244321}">
                <p14:modId xmlns:p14="http://schemas.microsoft.com/office/powerpoint/2010/main" val="636867630"/>
              </p:ext>
            </p:extLst>
          </p:nvPr>
        </p:nvGraphicFramePr>
        <p:xfrm>
          <a:off x="2982913" y="1196975"/>
          <a:ext cx="2879725" cy="3231568"/>
        </p:xfrm>
        <a:graphic>
          <a:graphicData uri="http://schemas.openxmlformats.org/drawingml/2006/table">
            <a:tbl>
              <a:tblPr/>
              <a:tblGrid>
                <a:gridCol w="2376487"/>
                <a:gridCol w="503238"/>
              </a:tblGrid>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2º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extLst>
              <p:ext uri="{D42A27DB-BD31-4B8C-83A1-F6EECF244321}">
                <p14:modId xmlns:p14="http://schemas.microsoft.com/office/powerpoint/2010/main" val="385809593"/>
              </p:ext>
            </p:extLst>
          </p:nvPr>
        </p:nvGraphicFramePr>
        <p:xfrm>
          <a:off x="5867400" y="1187450"/>
          <a:ext cx="2808288" cy="3253826"/>
        </p:xfrm>
        <a:graphic>
          <a:graphicData uri="http://schemas.openxmlformats.org/drawingml/2006/table">
            <a:tbl>
              <a:tblPr/>
              <a:tblGrid>
                <a:gridCol w="2303463"/>
                <a:gridCol w="504825"/>
              </a:tblGrid>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3º Ano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75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de Informação e Comunicação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650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633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smtClean="0">
                <a:ln w="9525">
                  <a:solidFill>
                    <a:srgbClr val="000000"/>
                  </a:solidFill>
                  <a:round/>
                  <a:headEnd/>
                  <a:tailEnd/>
                </a:ln>
                <a:solidFill>
                  <a:srgbClr val="7030A0"/>
                </a:solidFill>
                <a:latin typeface="Arial Black"/>
              </a:rPr>
              <a:t>TÉCNICO DE MECATRÓNICA</a:t>
            </a:r>
            <a:endParaRPr lang="pt-PT" sz="3200" kern="10" dirty="0">
              <a:ln w="9525">
                <a:solidFill>
                  <a:srgbClr val="000000"/>
                </a:solidFill>
                <a:round/>
                <a:headEnd/>
                <a:tailEnd/>
              </a:ln>
              <a:solidFill>
                <a:srgbClr val="7030A0"/>
              </a:solidFill>
              <a:latin typeface="Arial Black"/>
            </a:endParaRPr>
          </a:p>
        </p:txBody>
      </p:sp>
      <p:sp>
        <p:nvSpPr>
          <p:cNvPr id="4608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6084" name="Text Box 6"/>
          <p:cNvSpPr txBox="1">
            <a:spLocks noChangeArrowheads="1"/>
          </p:cNvSpPr>
          <p:nvPr/>
        </p:nvSpPr>
        <p:spPr bwMode="auto">
          <a:xfrm>
            <a:off x="539750" y="4889384"/>
            <a:ext cx="7572375"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n-lt"/>
              </a:rPr>
              <a:t>O </a:t>
            </a:r>
            <a:r>
              <a:rPr lang="pt-PT" altLang="pt-PT" sz="1600" b="1" dirty="0">
                <a:solidFill>
                  <a:schemeClr val="tx2"/>
                </a:solidFill>
                <a:latin typeface="+mn-lt"/>
              </a:rPr>
              <a:t>Técnico de </a:t>
            </a:r>
            <a:r>
              <a:rPr lang="pt-PT" altLang="pt-PT" sz="1600" b="1" dirty="0" smtClean="0">
                <a:solidFill>
                  <a:schemeClr val="tx2"/>
                </a:solidFill>
                <a:latin typeface="+mn-lt"/>
              </a:rPr>
              <a:t>Mecatrónica </a:t>
            </a:r>
            <a:r>
              <a:rPr lang="pt-PT" sz="1400" dirty="0" smtClean="0">
                <a:solidFill>
                  <a:schemeClr val="tx2"/>
                </a:solidFill>
              </a:rPr>
              <a:t>efetua </a:t>
            </a:r>
            <a:r>
              <a:rPr lang="pt-PT" sz="1400" dirty="0">
                <a:solidFill>
                  <a:schemeClr val="tx2"/>
                </a:solidFill>
              </a:rPr>
              <a:t>a instalação, manutenção, reparação e adaptação de equipamentos diversos, nas áreas de e eletricidade, eletrónica, controlo automático, robótica e mecânica assegurando a otimização do seu funcionamento, respeitando as normas de segurança de pessoas e equipamentos.</a:t>
            </a:r>
            <a:endParaRPr lang="pt-PT" altLang="pt-PT" sz="1400" dirty="0">
              <a:solidFill>
                <a:schemeClr val="tx2"/>
              </a:solidFill>
              <a:latin typeface="+mn-lt"/>
            </a:endParaRPr>
          </a:p>
          <a:p>
            <a:pPr>
              <a:spcBef>
                <a:spcPct val="50000"/>
              </a:spcBef>
            </a:pPr>
            <a:r>
              <a:rPr lang="pt-PT" altLang="pt-PT" sz="1400" dirty="0">
                <a:latin typeface="Comic Sans MS" pitchFamily="66" charset="0"/>
              </a:rPr>
              <a:t/>
            </a:r>
            <a:br>
              <a:rPr lang="pt-PT" altLang="pt-PT" sz="1400" dirty="0">
                <a:latin typeface="Comic Sans MS" pitchFamily="66" charset="0"/>
              </a:rPr>
            </a:b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CENFIM</a:t>
            </a:r>
          </a:p>
        </p:txBody>
      </p:sp>
      <p:sp>
        <p:nvSpPr>
          <p:cNvPr id="46085"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extLst>
              <p:ext uri="{D42A27DB-BD31-4B8C-83A1-F6EECF244321}">
                <p14:modId xmlns:p14="http://schemas.microsoft.com/office/powerpoint/2010/main" val="484723287"/>
              </p:ext>
            </p:extLst>
          </p:nvPr>
        </p:nvGraphicFramePr>
        <p:xfrm>
          <a:off x="107950" y="1196975"/>
          <a:ext cx="2879725" cy="3140265"/>
        </p:xfrm>
        <a:graphic>
          <a:graphicData uri="http://schemas.openxmlformats.org/drawingml/2006/table">
            <a:tbl>
              <a:tblPr/>
              <a:tblGrid>
                <a:gridCol w="2376488"/>
                <a:gridCol w="503237"/>
              </a:tblGrid>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1º Ano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chemeClr val="tx2"/>
                          </a:solidFill>
                          <a:effectLst/>
                          <a:latin typeface="Comic Sans MS" pitchFamily="66" charset="0"/>
                        </a:rPr>
                        <a:t>Horas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Viver em Português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chemeClr val="tx2"/>
                          </a:solidFill>
                          <a:effectLst/>
                          <a:latin typeface="Comic Sans MS" pitchFamily="66" charset="0"/>
                        </a:rPr>
                        <a:t>Comunicar em Inglês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chemeClr val="tx2"/>
                          </a:solidFill>
                          <a:effectLst/>
                          <a:latin typeface="Comic Sans MS" pitchFamily="66" charset="0"/>
                        </a:rPr>
                        <a:t>Mundo Actual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Desenvolvimento Pessoal e Social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da Informação e Comunicação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Matemática e a Realidade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75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Física e Química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Específicas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400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Contexto de Trabalho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7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Actividades Extracurriculares de Apoio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90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extLst>
              <p:ext uri="{D42A27DB-BD31-4B8C-83A1-F6EECF244321}">
                <p14:modId xmlns:p14="http://schemas.microsoft.com/office/powerpoint/2010/main" val="850305771"/>
              </p:ext>
            </p:extLst>
          </p:nvPr>
        </p:nvGraphicFramePr>
        <p:xfrm>
          <a:off x="2987824" y="1196752"/>
          <a:ext cx="2879725" cy="2987604"/>
        </p:xfrm>
        <a:graphic>
          <a:graphicData uri="http://schemas.openxmlformats.org/drawingml/2006/table">
            <a:tbl>
              <a:tblPr/>
              <a:tblGrid>
                <a:gridCol w="2376487"/>
                <a:gridCol w="503238"/>
              </a:tblGrid>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2º Ano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dirty="0" smtClean="0">
                          <a:ln>
                            <a:noFill/>
                          </a:ln>
                          <a:solidFill>
                            <a:schemeClr val="tx2"/>
                          </a:solidFill>
                          <a:effectLst/>
                          <a:latin typeface="Comic Sans MS" pitchFamily="66" charset="0"/>
                        </a:rPr>
                        <a:t>Horas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Viver em Português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Comunicar em Inglês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Mundo </a:t>
                      </a:r>
                      <a:r>
                        <a:rPr kumimoji="0" lang="pt-PT" sz="1000" b="0" i="0" u="none" strike="noStrike" cap="none" normalizeH="0" baseline="0" dirty="0" err="1" smtClean="0">
                          <a:ln>
                            <a:noFill/>
                          </a:ln>
                          <a:solidFill>
                            <a:schemeClr val="tx2"/>
                          </a:solidFill>
                          <a:effectLst/>
                          <a:latin typeface="Comic Sans MS" pitchFamily="66" charset="0"/>
                        </a:rPr>
                        <a:t>Actual</a:t>
                      </a:r>
                      <a:endParaRPr kumimoji="0" lang="pt-PT" sz="1000" b="0" i="0" u="none" strike="noStrike" cap="none" normalizeH="0" baseline="0" dirty="0" smtClean="0">
                        <a:ln>
                          <a:noFill/>
                        </a:ln>
                        <a:solidFill>
                          <a:schemeClr val="tx2"/>
                        </a:solidFill>
                        <a:effectLst/>
                        <a:latin typeface="Comic Sans MS" pitchFamily="66"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Desenvolvimento Pessoal e Social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da Informação e Comunicação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Matemática e a Realidade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75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Física e Química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Específicas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Contexto de Trabalho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Actividades Extracurriculares de Apoio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90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extLst>
              <p:ext uri="{D42A27DB-BD31-4B8C-83A1-F6EECF244321}">
                <p14:modId xmlns:p14="http://schemas.microsoft.com/office/powerpoint/2010/main" val="4083855718"/>
              </p:ext>
            </p:extLst>
          </p:nvPr>
        </p:nvGraphicFramePr>
        <p:xfrm>
          <a:off x="5867400" y="1196978"/>
          <a:ext cx="2808288" cy="3107892"/>
        </p:xfrm>
        <a:graphic>
          <a:graphicData uri="http://schemas.openxmlformats.org/drawingml/2006/table">
            <a:tbl>
              <a:tblPr/>
              <a:tblGrid>
                <a:gridCol w="2303463"/>
                <a:gridCol w="504825"/>
              </a:tblGrid>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chemeClr val="tx2"/>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Mundo </a:t>
                      </a:r>
                      <a:r>
                        <a:rPr kumimoji="0" lang="pt-PT" sz="1000" b="0" i="0" u="none" strike="noStrike" cap="none" normalizeH="0" baseline="0" dirty="0" err="1" smtClean="0">
                          <a:ln>
                            <a:noFill/>
                          </a:ln>
                          <a:solidFill>
                            <a:schemeClr val="tx2"/>
                          </a:solidFill>
                          <a:effectLst/>
                          <a:latin typeface="Comic Sans MS" pitchFamily="66" charset="0"/>
                        </a:rPr>
                        <a:t>Actual</a:t>
                      </a:r>
                      <a:endParaRPr kumimoji="0" lang="pt-PT" sz="1000" b="0" i="0" u="none" strike="noStrike" cap="none" normalizeH="0" baseline="0" dirty="0" smtClean="0">
                        <a:ln>
                          <a:noFill/>
                        </a:ln>
                        <a:solidFill>
                          <a:schemeClr val="tx2"/>
                        </a:solidFill>
                        <a:effectLst/>
                        <a:latin typeface="Comic Sans MS" pitchFamily="66"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9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de Informação e Comunicação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650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9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4351572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REFRIGERAÇÃO E CLIMATIZAÇÃO</a:t>
            </a:r>
          </a:p>
        </p:txBody>
      </p:sp>
      <p:sp>
        <p:nvSpPr>
          <p:cNvPr id="4813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8132" name="Text Box 6"/>
          <p:cNvSpPr txBox="1">
            <a:spLocks noChangeArrowheads="1"/>
          </p:cNvSpPr>
          <p:nvPr/>
        </p:nvSpPr>
        <p:spPr bwMode="auto">
          <a:xfrm>
            <a:off x="569341" y="4581128"/>
            <a:ext cx="757237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Refrigeração e Climatização </a:t>
            </a:r>
            <a:r>
              <a:rPr lang="pt-PT" altLang="pt-PT" sz="1400" dirty="0">
                <a:solidFill>
                  <a:schemeClr val="tx2"/>
                </a:solidFill>
                <a:latin typeface="Calibri" panose="020F0502020204030204" pitchFamily="34" charset="0"/>
              </a:rPr>
              <a:t>é o/a profissional que, com base nos procedimentos e técnicas adequadas bem como nas normas de higiene, segurança e ambiente, está apto a proceder à gestão do plano de fabrico, gestão da montagem dos sistemas de refrigeração e climatização (aquecimento, ventilação, ar condicionado e refrigeração), gestão dos recursos afetos às atividades de instalação e montagem desses sistemas, gestão da conservação e assistência técnica dos mesmos, ao cálculo e seleção dos seus elementos, destinados à reconversão ou à melhoria da condição funcional e à organização dos subsectores produtivos.</a:t>
            </a:r>
          </a:p>
          <a:p>
            <a:pPr algn="ctr">
              <a:spcBef>
                <a:spcPct val="50000"/>
              </a:spcBef>
            </a:pPr>
            <a:r>
              <a:rPr lang="pt-PT" altLang="pt-PT" sz="1200" dirty="0">
                <a:latin typeface="Comic Sans MS" pitchFamily="66" charset="0"/>
              </a:rPr>
              <a:t> </a:t>
            </a:r>
            <a:r>
              <a:rPr lang="pt-PT" altLang="pt-PT" sz="1400" dirty="0">
                <a:latin typeface="Comic Sans MS" pitchFamily="66" charset="0"/>
              </a:rPr>
              <a:t/>
            </a:r>
            <a:br>
              <a:rPr lang="pt-PT" altLang="pt-PT" sz="1400" dirty="0">
                <a:latin typeface="Comic Sans MS" pitchFamily="66" charset="0"/>
              </a:rPr>
            </a:br>
            <a:r>
              <a:rPr lang="pt-PT" altLang="pt-PT" sz="1400" dirty="0">
                <a:latin typeface="Comic Sans MS" pitchFamily="66" charset="0"/>
              </a:rPr>
              <a:t>                   </a:t>
            </a:r>
            <a:r>
              <a:rPr lang="pt-PT" altLang="pt-PT" sz="1400" b="1" dirty="0">
                <a:solidFill>
                  <a:schemeClr val="tx2"/>
                </a:solidFill>
                <a:latin typeface="Comic Sans MS" pitchFamily="66" charset="0"/>
              </a:rPr>
              <a:t>CENFIM </a:t>
            </a:r>
            <a:r>
              <a:rPr lang="pt-PT" altLang="pt-PT" sz="1400" b="1" dirty="0">
                <a:solidFill>
                  <a:srgbClr val="0000FF"/>
                </a:solidFill>
                <a:latin typeface="Comic Sans MS" pitchFamily="66" charset="0"/>
              </a:rPr>
              <a:t>                         </a:t>
            </a:r>
          </a:p>
        </p:txBody>
      </p:sp>
      <p:sp>
        <p:nvSpPr>
          <p:cNvPr id="48133"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nvGraphicFramePr>
        <p:xfrm>
          <a:off x="107950" y="1196975"/>
          <a:ext cx="2879725" cy="2998788"/>
        </p:xfrm>
        <a:graphic>
          <a:graphicData uri="http://schemas.openxmlformats.org/drawingml/2006/table">
            <a:tbl>
              <a:tblPr/>
              <a:tblGrid>
                <a:gridCol w="2376488"/>
                <a:gridCol w="503237"/>
              </a:tblGrid>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1º 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nvGraphicFramePr>
        <p:xfrm>
          <a:off x="2982913" y="1196975"/>
          <a:ext cx="2879725" cy="2987676"/>
        </p:xfrm>
        <a:graphic>
          <a:graphicData uri="http://schemas.openxmlformats.org/drawingml/2006/table">
            <a:tbl>
              <a:tblPr/>
              <a:tblGrid>
                <a:gridCol w="2376487"/>
                <a:gridCol w="503238"/>
              </a:tblGrid>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2º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nvGraphicFramePr>
        <p:xfrm>
          <a:off x="5867400" y="1187450"/>
          <a:ext cx="2808288" cy="3009902"/>
        </p:xfrm>
        <a:graphic>
          <a:graphicData uri="http://schemas.openxmlformats.org/drawingml/2006/table">
            <a:tbl>
              <a:tblPr/>
              <a:tblGrid>
                <a:gridCol w="2303463"/>
                <a:gridCol w="504825"/>
              </a:tblGrid>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3º Ano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75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de Informação e Comunicação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650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67044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323850" y="188913"/>
            <a:ext cx="8569325" cy="647700"/>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PRODUÇÃO AGROPECUÁRIA</a:t>
            </a:r>
          </a:p>
        </p:txBody>
      </p:sp>
      <p:sp>
        <p:nvSpPr>
          <p:cNvPr id="5017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1644760579"/>
              </p:ext>
            </p:extLst>
          </p:nvPr>
        </p:nvGraphicFramePr>
        <p:xfrm>
          <a:off x="827088" y="969963"/>
          <a:ext cx="4535486" cy="5203826"/>
        </p:xfrm>
        <a:graphic>
          <a:graphicData uri="http://schemas.openxmlformats.org/drawingml/2006/table">
            <a:tbl>
              <a:tblPr/>
              <a:tblGrid>
                <a:gridCol w="1224632"/>
                <a:gridCol w="1944216"/>
                <a:gridCol w="448652"/>
                <a:gridCol w="917986"/>
              </a:tblGrid>
              <a:tr h="5182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6" marB="45726"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8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Química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Mecanização Agrícola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1600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787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 e Gestão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Produção Agrícola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Transformação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3" name="Text Box 55"/>
          <p:cNvSpPr txBox="1">
            <a:spLocks noChangeArrowheads="1"/>
          </p:cNvSpPr>
          <p:nvPr/>
        </p:nvSpPr>
        <p:spPr bwMode="auto">
          <a:xfrm>
            <a:off x="5453063" y="969963"/>
            <a:ext cx="3295650"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solidFill>
                  <a:schemeClr val="tx2"/>
                </a:solidFill>
                <a:latin typeface="+mj-lt"/>
              </a:rPr>
              <a:t>O </a:t>
            </a:r>
            <a:r>
              <a:rPr lang="pt-PT" altLang="pt-PT" sz="1200" b="1" dirty="0">
                <a:solidFill>
                  <a:schemeClr val="tx2"/>
                </a:solidFill>
                <a:latin typeface="+mj-lt"/>
              </a:rPr>
              <a:t>Técnico de Técnico de Produção Agrária </a:t>
            </a:r>
            <a:r>
              <a:rPr lang="pt-PT" altLang="pt-PT" sz="1200" dirty="0">
                <a:solidFill>
                  <a:schemeClr val="tx2"/>
                </a:solidFill>
                <a:latin typeface="+mj-lt"/>
              </a:rPr>
              <a:t>é o profissional qualificado para construir uma empresa agropecuária, coordenar, organizar e executar as atividades de uma exploração agrícola, assegurando a quantidade e qualidade da produção, a saúde e segurança no trabalho, a preservação do meio ambiente e a segurança alimentar dos consumidores. As atividades fundamentais a desempenhar por este técnico são:</a:t>
            </a:r>
          </a:p>
          <a:p>
            <a:pPr algn="just">
              <a:spcBef>
                <a:spcPct val="50000"/>
              </a:spcBef>
            </a:pPr>
            <a:r>
              <a:rPr lang="pt-PT" altLang="pt-PT" sz="1200" b="1" dirty="0">
                <a:solidFill>
                  <a:schemeClr val="tx2"/>
                </a:solidFill>
                <a:latin typeface="+mj-lt"/>
              </a:rPr>
              <a:t>Variante de Produção Animal:</a:t>
            </a:r>
            <a:r>
              <a:rPr lang="pt-PT" altLang="pt-PT" sz="1200" dirty="0">
                <a:solidFill>
                  <a:schemeClr val="tx2"/>
                </a:solidFill>
                <a:latin typeface="+mj-lt"/>
              </a:rPr>
              <a:t> programar e garantir a execução das tarefas inerentes à alimentação, higiene, sanidade e maneio reprodutivo das espécies pecuárias, assim como a obtenção de produtos de origem animal utilizando os meios técnicos, humanos e materiais necessários.</a:t>
            </a:r>
          </a:p>
          <a:p>
            <a:pPr algn="just">
              <a:spcBef>
                <a:spcPct val="50000"/>
              </a:spcBef>
            </a:pPr>
            <a:r>
              <a:rPr lang="pt-PT" altLang="pt-PT" sz="1200" b="1" dirty="0">
                <a:solidFill>
                  <a:schemeClr val="tx2"/>
                </a:solidFill>
                <a:latin typeface="+mj-lt"/>
              </a:rPr>
              <a:t>Variante de Produção Vegetal: </a:t>
            </a:r>
            <a:r>
              <a:rPr lang="pt-PT" altLang="pt-PT" sz="1200" dirty="0">
                <a:solidFill>
                  <a:schemeClr val="tx2"/>
                </a:solidFill>
                <a:latin typeface="+mj-lt"/>
              </a:rPr>
              <a:t>programar e garantir a execução das tarefas inerentes à instalação, colheita e acondicionamento/conservação dos produtos agrícolas em culturas hortícolas, frutícolas e arvenses, utilizando os meios técnicos, humanos e materiais necessários.</a:t>
            </a:r>
          </a:p>
          <a:p>
            <a:pPr algn="ctr">
              <a:spcBef>
                <a:spcPct val="50000"/>
              </a:spcBef>
            </a:pPr>
            <a:r>
              <a:rPr lang="pt-PT" altLang="pt-PT" sz="1400" b="1" dirty="0">
                <a:solidFill>
                  <a:schemeClr val="tx2"/>
                </a:solidFill>
                <a:latin typeface="Comic Sans MS" pitchFamily="66" charset="0"/>
              </a:rPr>
              <a:t>Escola Profissional Agrícola Fernando Barros Leal</a:t>
            </a:r>
          </a:p>
          <a:p>
            <a:pPr algn="ctr">
              <a:spcBef>
                <a:spcPct val="50000"/>
              </a:spcBef>
            </a:pP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(Runa)</a:t>
            </a:r>
            <a:endParaRPr lang="pt-PT" altLang="pt-PT" sz="1200" dirty="0">
              <a:solidFill>
                <a:schemeClr val="tx2"/>
              </a:solidFill>
              <a:latin typeface="Comic Sans MS" pitchFamily="66" charset="0"/>
            </a:endParaRPr>
          </a:p>
        </p:txBody>
      </p:sp>
      <p:sp>
        <p:nvSpPr>
          <p:cNvPr id="50224"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402392597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611188" y="260350"/>
            <a:ext cx="8281987" cy="50482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smtClean="0">
                <a:ln w="9525">
                  <a:solidFill>
                    <a:srgbClr val="000000"/>
                  </a:solidFill>
                  <a:round/>
                  <a:headEnd/>
                  <a:tailEnd/>
                </a:ln>
                <a:solidFill>
                  <a:srgbClr val="7030A0"/>
                </a:solidFill>
                <a:latin typeface="Arial Black"/>
              </a:rPr>
              <a:t>TÉCNICO VITIVINÍCOLA</a:t>
            </a:r>
            <a:endParaRPr lang="pt-PT" sz="3200" kern="10" dirty="0">
              <a:ln w="9525">
                <a:solidFill>
                  <a:srgbClr val="000000"/>
                </a:solidFill>
                <a:round/>
                <a:headEnd/>
                <a:tailEnd/>
              </a:ln>
              <a:solidFill>
                <a:srgbClr val="7030A0"/>
              </a:solidFill>
              <a:latin typeface="Arial Black"/>
            </a:endParaRPr>
          </a:p>
        </p:txBody>
      </p:sp>
      <p:sp>
        <p:nvSpPr>
          <p:cNvPr id="4608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3027545727"/>
              </p:ext>
            </p:extLst>
          </p:nvPr>
        </p:nvGraphicFramePr>
        <p:xfrm>
          <a:off x="827088" y="969963"/>
          <a:ext cx="4535487" cy="5417135"/>
        </p:xfrm>
        <a:graphic>
          <a:graphicData uri="http://schemas.openxmlformats.org/drawingml/2006/table">
            <a:tbl>
              <a:tblPr/>
              <a:tblGrid>
                <a:gridCol w="1224632"/>
                <a:gridCol w="2088232"/>
                <a:gridCol w="417277"/>
                <a:gridCol w="805346"/>
              </a:tblGrid>
              <a:tr h="5182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kern="1200" cap="none" spc="0" normalizeH="0" baseline="0" noProof="0" dirty="0" smtClean="0">
                          <a:ln>
                            <a:noFill/>
                          </a:ln>
                          <a:solidFill>
                            <a:schemeClr val="tx2"/>
                          </a:solidFill>
                          <a:effectLst/>
                          <a:uLnTx/>
                          <a:uFillTx/>
                          <a:latin typeface="Comic Sans MS" pitchFamily="66" charset="0"/>
                          <a:ea typeface="+mn-ea"/>
                          <a:cs typeface="+mn-cs"/>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200" b="0" i="0" u="none" strike="noStrike" kern="1200" cap="none" spc="0" normalizeH="0" baseline="0" noProof="0" dirty="0" smtClean="0">
                        <a:ln>
                          <a:noFill/>
                        </a:ln>
                        <a:solidFill>
                          <a:schemeClr val="tx2"/>
                        </a:solidFill>
                        <a:effectLst/>
                        <a:uLnTx/>
                        <a:uFillTx/>
                        <a:latin typeface="Comic Sans MS" pitchFamily="66"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6" marB="45726"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Sócio Cultural</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8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Científica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e Química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Viticultura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7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Enologia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Química Analítica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 e Marketing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127" name="Text Box 55"/>
          <p:cNvSpPr txBox="1">
            <a:spLocks noChangeArrowheads="1"/>
          </p:cNvSpPr>
          <p:nvPr/>
        </p:nvSpPr>
        <p:spPr bwMode="auto">
          <a:xfrm>
            <a:off x="5597525" y="1844824"/>
            <a:ext cx="3295650"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endParaRPr lang="pt-PT" altLang="pt-PT" sz="1200" dirty="0">
              <a:latin typeface="Comic Sans MS" pitchFamily="66" charset="0"/>
            </a:endParaRPr>
          </a:p>
          <a:p>
            <a:pPr algn="just">
              <a:spcBef>
                <a:spcPct val="50000"/>
              </a:spcBef>
            </a:pPr>
            <a:r>
              <a:rPr lang="pt-PT" altLang="pt-PT" sz="1400" dirty="0">
                <a:solidFill>
                  <a:schemeClr val="tx2"/>
                </a:solidFill>
                <a:latin typeface="+mj-lt"/>
              </a:rPr>
              <a:t>O </a:t>
            </a:r>
            <a:r>
              <a:rPr lang="pt-PT" altLang="pt-PT" sz="1400" b="1" dirty="0">
                <a:solidFill>
                  <a:schemeClr val="tx2"/>
                </a:solidFill>
                <a:latin typeface="+mj-lt"/>
              </a:rPr>
              <a:t>Técnico de Viticultura e Enologia </a:t>
            </a:r>
            <a:r>
              <a:rPr lang="pt-PT" altLang="pt-PT" sz="1400" dirty="0">
                <a:solidFill>
                  <a:schemeClr val="tx2"/>
                </a:solidFill>
                <a:latin typeface="+mj-lt"/>
              </a:rPr>
              <a:t>é o profissional qualificado apto a orientar e executar tarefas relativas às tecnologias de produção vitícola, enologia e de comercialização dos vinhos de acordo com a organização comum de mercados (OCM) especifica, preservando o ambiente e respeitando as normas de qualidade e de segurança, higiene e saúde no trabalho (SHST).</a:t>
            </a:r>
          </a:p>
          <a:p>
            <a:pPr algn="just">
              <a:spcBef>
                <a:spcPct val="50000"/>
              </a:spcBef>
            </a:pPr>
            <a:endParaRPr lang="pt-PT" altLang="pt-PT" sz="1200" dirty="0">
              <a:latin typeface="Comic Sans MS" pitchFamily="66" charset="0"/>
            </a:endParaRPr>
          </a:p>
          <a:p>
            <a:pPr algn="ctr">
              <a:spcBef>
                <a:spcPct val="50000"/>
              </a:spcBef>
            </a:pPr>
            <a:r>
              <a:rPr lang="pt-PT" altLang="pt-PT" sz="1400" b="1" dirty="0">
                <a:solidFill>
                  <a:schemeClr val="tx2"/>
                </a:solidFill>
                <a:latin typeface="Comic Sans MS" pitchFamily="66" charset="0"/>
              </a:rPr>
              <a:t>Escola Profissional Agrícola Fernando Barros Leal</a:t>
            </a:r>
          </a:p>
          <a:p>
            <a:pPr algn="ctr">
              <a:spcBef>
                <a:spcPct val="50000"/>
              </a:spcBef>
            </a:pP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(Runa)</a:t>
            </a:r>
            <a:endParaRPr lang="pt-PT" altLang="pt-PT" sz="1200" dirty="0">
              <a:solidFill>
                <a:schemeClr val="tx2"/>
              </a:solidFill>
              <a:latin typeface="Comic Sans MS" pitchFamily="66" charset="0"/>
            </a:endParaRPr>
          </a:p>
        </p:txBody>
      </p:sp>
      <p:sp>
        <p:nvSpPr>
          <p:cNvPr id="46128"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spTree>
    <p:extLst>
      <p:ext uri="{BB962C8B-B14F-4D97-AF65-F5344CB8AC3E}">
        <p14:creationId xmlns:p14="http://schemas.microsoft.com/office/powerpoint/2010/main" val="11066042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323850" y="188913"/>
            <a:ext cx="8569325" cy="647700"/>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a:t>
            </a:r>
            <a:r>
              <a:rPr lang="pt-PT" sz="3200" kern="10" dirty="0" smtClean="0">
                <a:ln w="9525">
                  <a:solidFill>
                    <a:srgbClr val="000000"/>
                  </a:solidFill>
                  <a:round/>
                  <a:headEnd/>
                  <a:tailEnd/>
                </a:ln>
                <a:solidFill>
                  <a:srgbClr val="7030A0"/>
                </a:solidFill>
                <a:latin typeface="Arial Black"/>
              </a:rPr>
              <a:t>RECURSOS FLORESTAIS E AMBIENTAIS</a:t>
            </a:r>
            <a:endParaRPr lang="pt-PT" sz="3200" kern="10" dirty="0">
              <a:ln w="9525">
                <a:solidFill>
                  <a:srgbClr val="000000"/>
                </a:solidFill>
                <a:round/>
                <a:headEnd/>
                <a:tailEnd/>
              </a:ln>
              <a:solidFill>
                <a:srgbClr val="7030A0"/>
              </a:solidFill>
              <a:latin typeface="Arial Black"/>
            </a:endParaRPr>
          </a:p>
        </p:txBody>
      </p:sp>
      <p:sp>
        <p:nvSpPr>
          <p:cNvPr id="5017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3991332150"/>
              </p:ext>
            </p:extLst>
          </p:nvPr>
        </p:nvGraphicFramePr>
        <p:xfrm>
          <a:off x="827088" y="969963"/>
          <a:ext cx="4535486" cy="5348262"/>
        </p:xfrm>
        <a:graphic>
          <a:graphicData uri="http://schemas.openxmlformats.org/drawingml/2006/table">
            <a:tbl>
              <a:tblPr/>
              <a:tblGrid>
                <a:gridCol w="1224632"/>
                <a:gridCol w="1944216"/>
                <a:gridCol w="448652"/>
                <a:gridCol w="917986"/>
              </a:tblGrid>
              <a:tr h="5182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Disciplinas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Sócio Cultural</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Português</a:t>
                      </a:r>
                      <a:endParaRPr kumimoji="0" lang="pt-PT" sz="1000" b="0" i="0" u="none" strike="noStrike" cap="none" normalizeH="0" baseline="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6" marB="45726"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8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Química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Ordenamento Florestal</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1600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787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Silvicultura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Operações Florestais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Ecologia e Recursos Naturais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3" name="Text Box 55"/>
          <p:cNvSpPr txBox="1">
            <a:spLocks noChangeArrowheads="1"/>
          </p:cNvSpPr>
          <p:nvPr/>
        </p:nvSpPr>
        <p:spPr bwMode="auto">
          <a:xfrm>
            <a:off x="5453063" y="969963"/>
            <a:ext cx="329565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endParaRPr lang="pt-PT" altLang="pt-PT" sz="1200" dirty="0">
              <a:solidFill>
                <a:schemeClr val="tx2"/>
              </a:solidFill>
              <a:latin typeface="+mj-lt"/>
            </a:endParaRPr>
          </a:p>
          <a:p>
            <a:pPr algn="just">
              <a:spcBef>
                <a:spcPct val="50000"/>
              </a:spcBef>
            </a:pPr>
            <a:r>
              <a:rPr lang="pt-PT" altLang="pt-PT" sz="1400" dirty="0" smtClean="0">
                <a:solidFill>
                  <a:schemeClr val="tx2"/>
                </a:solidFill>
                <a:latin typeface="+mj-lt"/>
              </a:rPr>
              <a:t>O </a:t>
            </a:r>
            <a:r>
              <a:rPr lang="pt-PT" altLang="pt-PT" sz="1400" b="1" dirty="0" smtClean="0">
                <a:solidFill>
                  <a:schemeClr val="tx2"/>
                </a:solidFill>
                <a:latin typeface="+mj-lt"/>
              </a:rPr>
              <a:t>Técnico </a:t>
            </a:r>
            <a:r>
              <a:rPr lang="pt-PT" altLang="pt-PT" sz="1400" b="1" dirty="0">
                <a:solidFill>
                  <a:schemeClr val="tx2"/>
                </a:solidFill>
                <a:latin typeface="+mj-lt"/>
              </a:rPr>
              <a:t>de Recursos Florestais e Ambientais </a:t>
            </a:r>
            <a:r>
              <a:rPr lang="pt-PT" altLang="pt-PT" sz="1400" dirty="0">
                <a:solidFill>
                  <a:schemeClr val="tx2"/>
                </a:solidFill>
                <a:latin typeface="+mj-lt"/>
              </a:rPr>
              <a:t>é o profissional qualificado apto a intervir na construção e gestão no setor florestal, no respeito pelas regras de segurança e saúde no trabalho, além de, exercer atividades como autônomo ou em empresas públicas e privadas auxiliando o Engenheiro Florestal, o Agrônomo, orientando tecnicamente Silvicultores (Equipas de Sapadores Florestais) e Viveiristas.</a:t>
            </a:r>
            <a:endParaRPr lang="pt-PT" altLang="pt-PT" sz="1400" dirty="0" smtClean="0">
              <a:solidFill>
                <a:schemeClr val="tx2"/>
              </a:solidFill>
              <a:latin typeface="+mj-lt"/>
            </a:endParaRPr>
          </a:p>
          <a:p>
            <a:pPr algn="ctr">
              <a:spcBef>
                <a:spcPct val="50000"/>
              </a:spcBef>
            </a:pPr>
            <a:endParaRPr lang="pt-PT" altLang="pt-PT" sz="1400" b="1" dirty="0" smtClean="0">
              <a:solidFill>
                <a:srgbClr val="0000FF"/>
              </a:solidFill>
              <a:latin typeface="Comic Sans MS" pitchFamily="66" charset="0"/>
            </a:endParaRPr>
          </a:p>
          <a:p>
            <a:pPr algn="ctr">
              <a:spcBef>
                <a:spcPct val="50000"/>
              </a:spcBef>
            </a:pPr>
            <a:endParaRPr lang="pt-PT" altLang="pt-PT" sz="1400" b="1" dirty="0">
              <a:solidFill>
                <a:srgbClr val="0000FF"/>
              </a:solidFill>
              <a:latin typeface="Comic Sans MS" pitchFamily="66" charset="0"/>
            </a:endParaRPr>
          </a:p>
          <a:p>
            <a:pPr algn="ctr">
              <a:spcBef>
                <a:spcPct val="50000"/>
              </a:spcBef>
            </a:pPr>
            <a:endParaRPr lang="pt-PT" altLang="pt-PT" sz="1400" b="1" dirty="0" smtClean="0">
              <a:solidFill>
                <a:srgbClr val="0000FF"/>
              </a:solidFill>
              <a:latin typeface="Comic Sans MS" pitchFamily="66" charset="0"/>
            </a:endParaRPr>
          </a:p>
          <a:p>
            <a:pPr algn="ctr">
              <a:spcBef>
                <a:spcPct val="50000"/>
              </a:spcBef>
            </a:pPr>
            <a:endParaRPr lang="pt-PT" altLang="pt-PT" sz="1400" b="1" dirty="0">
              <a:solidFill>
                <a:srgbClr val="0000FF"/>
              </a:solidFill>
              <a:latin typeface="Comic Sans MS" pitchFamily="66" charset="0"/>
            </a:endParaRPr>
          </a:p>
          <a:p>
            <a:pPr algn="ctr">
              <a:spcBef>
                <a:spcPct val="50000"/>
              </a:spcBef>
            </a:pPr>
            <a:endParaRPr lang="pt-PT" altLang="pt-PT" sz="1400" b="1" dirty="0" smtClean="0">
              <a:solidFill>
                <a:srgbClr val="0000FF"/>
              </a:solidFill>
              <a:latin typeface="Comic Sans MS" pitchFamily="66" charset="0"/>
            </a:endParaRPr>
          </a:p>
          <a:p>
            <a:pPr algn="ctr">
              <a:spcBef>
                <a:spcPct val="50000"/>
              </a:spcBef>
            </a:pPr>
            <a:r>
              <a:rPr lang="pt-PT" altLang="pt-PT" sz="1400" b="1" dirty="0" smtClean="0">
                <a:solidFill>
                  <a:schemeClr val="tx2"/>
                </a:solidFill>
                <a:latin typeface="Comic Sans MS" pitchFamily="66" charset="0"/>
              </a:rPr>
              <a:t>Escola </a:t>
            </a:r>
            <a:r>
              <a:rPr lang="pt-PT" altLang="pt-PT" sz="1400" b="1" dirty="0">
                <a:solidFill>
                  <a:schemeClr val="tx2"/>
                </a:solidFill>
                <a:latin typeface="Comic Sans MS" pitchFamily="66" charset="0"/>
              </a:rPr>
              <a:t>Profissional Agrícola Fernando Barros Leal</a:t>
            </a:r>
          </a:p>
          <a:p>
            <a:pPr algn="ctr">
              <a:spcBef>
                <a:spcPct val="50000"/>
              </a:spcBef>
            </a:pP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(Runa)</a:t>
            </a:r>
            <a:endParaRPr lang="pt-PT" altLang="pt-PT" sz="1200" dirty="0">
              <a:solidFill>
                <a:schemeClr val="tx2"/>
              </a:solidFill>
              <a:latin typeface="Comic Sans MS" pitchFamily="66" charset="0"/>
            </a:endParaRPr>
          </a:p>
        </p:txBody>
      </p:sp>
      <p:sp>
        <p:nvSpPr>
          <p:cNvPr id="50224"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223888359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CustomShape 1"/>
          <p:cNvSpPr/>
          <p:nvPr/>
        </p:nvSpPr>
        <p:spPr>
          <a:xfrm>
            <a:off x="179280" y="102078"/>
            <a:ext cx="8713440" cy="764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t"/>
          <a:lstStyle/>
          <a:p>
            <a:pPr algn="ctr"/>
            <a:r>
              <a:rPr lang="pt-PT" sz="2400" kern="10" dirty="0" smtClean="0">
                <a:ln w="9525">
                  <a:solidFill>
                    <a:srgbClr val="000000"/>
                  </a:solidFill>
                  <a:round/>
                  <a:headEnd/>
                  <a:tailEnd/>
                </a:ln>
                <a:solidFill>
                  <a:srgbClr val="7030A0"/>
                </a:solidFill>
                <a:latin typeface="Arial Black"/>
              </a:rPr>
              <a:t>MECÂNICO DE AERONAVES E MATERIAL DE VOO </a:t>
            </a:r>
            <a:endParaRPr lang="pt-PT" sz="2400" dirty="0">
              <a:solidFill>
                <a:srgbClr val="7030A0"/>
              </a:solidFill>
            </a:endParaRPr>
          </a:p>
        </p:txBody>
      </p:sp>
      <p:sp>
        <p:nvSpPr>
          <p:cNvPr id="383" name="CustomShape 2"/>
          <p:cNvSpPr/>
          <p:nvPr/>
        </p:nvSpPr>
        <p:spPr>
          <a:xfrm>
            <a:off x="539640" y="3132000"/>
            <a:ext cx="491760" cy="366480"/>
          </a:xfrm>
          <a:prstGeom prst="rect">
            <a:avLst/>
          </a:prstGeom>
          <a:noFill/>
          <a:ln>
            <a:noFill/>
          </a:ln>
        </p:spPr>
        <p:style>
          <a:lnRef idx="0">
            <a:scrgbClr r="0" g="0" b="0"/>
          </a:lnRef>
          <a:fillRef idx="0">
            <a:scrgbClr r="0" g="0" b="0"/>
          </a:fillRef>
          <a:effectRef idx="0">
            <a:scrgbClr r="0" g="0" b="0"/>
          </a:effectRef>
          <a:fontRef idx="minor"/>
        </p:style>
      </p:sp>
      <p:graphicFrame>
        <p:nvGraphicFramePr>
          <p:cNvPr id="384" name="Table 3"/>
          <p:cNvGraphicFramePr/>
          <p:nvPr>
            <p:extLst>
              <p:ext uri="{D42A27DB-BD31-4B8C-83A1-F6EECF244321}">
                <p14:modId xmlns:p14="http://schemas.microsoft.com/office/powerpoint/2010/main" val="3610395479"/>
              </p:ext>
            </p:extLst>
          </p:nvPr>
        </p:nvGraphicFramePr>
        <p:xfrm>
          <a:off x="467640" y="976290"/>
          <a:ext cx="4752000" cy="5342333"/>
        </p:xfrm>
        <a:graphic>
          <a:graphicData uri="http://schemas.openxmlformats.org/drawingml/2006/table">
            <a:tbl>
              <a:tblPr/>
              <a:tblGrid>
                <a:gridCol w="1297365">
                  <a:extLst>
                    <a:ext uri="{9D8B030D-6E8A-4147-A177-3AD203B41FA5}">
                      <a16:colId xmlns="" xmlns:a16="http://schemas.microsoft.com/office/drawing/2014/main" val="20000"/>
                    </a:ext>
                  </a:extLst>
                </a:gridCol>
                <a:gridCol w="1942899">
                  <a:extLst>
                    <a:ext uri="{9D8B030D-6E8A-4147-A177-3AD203B41FA5}">
                      <a16:colId xmlns="" xmlns:a16="http://schemas.microsoft.com/office/drawing/2014/main" val="20001"/>
                    </a:ext>
                  </a:extLst>
                </a:gridCol>
                <a:gridCol w="449376">
                  <a:extLst>
                    <a:ext uri="{9D8B030D-6E8A-4147-A177-3AD203B41FA5}">
                      <a16:colId xmlns="" xmlns:a16="http://schemas.microsoft.com/office/drawing/2014/main" val="20002"/>
                    </a:ext>
                  </a:extLst>
                </a:gridCol>
                <a:gridCol w="1062360">
                  <a:extLst>
                    <a:ext uri="{9D8B030D-6E8A-4147-A177-3AD203B41FA5}">
                      <a16:colId xmlns="" xmlns:a16="http://schemas.microsoft.com/office/drawing/2014/main" val="20003"/>
                    </a:ext>
                  </a:extLst>
                </a:gridCol>
              </a:tblGrid>
              <a:tr h="478619">
                <a:tc>
                  <a:txBody>
                    <a:bodyPr/>
                    <a:lstStyle/>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Componente Formação</a:t>
                      </a:r>
                      <a:endParaRPr lang="pt-PT" sz="1400" b="1" strike="noStrike" spc="-1" dirty="0">
                        <a:solidFill>
                          <a:schemeClr val="accent1">
                            <a:lumMod val="75000"/>
                          </a:schemeClr>
                        </a:solidFill>
                        <a:uFill>
                          <a:solidFill>
                            <a:srgbClr val="FFFFFF"/>
                          </a:solidFill>
                        </a:uFill>
                        <a:latin typeface="Arial"/>
                      </a:endParaRPr>
                    </a:p>
                  </a:txBody>
                  <a:tcPr>
                    <a:lnL w="28080">
                      <a:solidFill>
                        <a:srgbClr val="000000"/>
                      </a:solidFill>
                    </a:lnL>
                    <a:lnR w="12240">
                      <a:solidFill>
                        <a:srgbClr val="000000"/>
                      </a:solidFill>
                    </a:lnR>
                    <a:lnT w="28080">
                      <a:solidFill>
                        <a:srgbClr val="000000"/>
                      </a:solidFill>
                    </a:lnT>
                    <a:lnB w="12240">
                      <a:solidFill>
                        <a:srgbClr val="000000"/>
                      </a:solidFill>
                    </a:lnB>
                    <a:noFill/>
                  </a:tcPr>
                </a:tc>
                <a:tc>
                  <a:txBody>
                    <a:bodyPr/>
                    <a:lstStyle/>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Disciplinas</a:t>
                      </a:r>
                      <a:endParaRPr lang="pt-PT" sz="14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28080">
                      <a:solidFill>
                        <a:srgbClr val="000000"/>
                      </a:solidFill>
                    </a:lnT>
                    <a:lnB w="12240">
                      <a:solidFill>
                        <a:srgbClr val="000000"/>
                      </a:solidFill>
                    </a:lnB>
                    <a:noFill/>
                  </a:tcPr>
                </a:tc>
                <a:tc>
                  <a:txBody>
                    <a:bodyPr/>
                    <a:lstStyle/>
                    <a:p>
                      <a:endParaRPr lang="pt-PT" b="1">
                        <a:solidFill>
                          <a:schemeClr val="accent1">
                            <a:lumMod val="75000"/>
                          </a:schemeClr>
                        </a:solidFill>
                      </a:endParaRPr>
                    </a:p>
                  </a:txBody>
                  <a:tcPr>
                    <a:lnL w="12240">
                      <a:solidFill>
                        <a:srgbClr val="000000"/>
                      </a:solidFill>
                    </a:lnL>
                    <a:lnR w="12240">
                      <a:solidFill>
                        <a:srgbClr val="000000"/>
                      </a:solidFill>
                    </a:lnR>
                    <a:lnT w="28080">
                      <a:solidFill>
                        <a:srgbClr val="000000"/>
                      </a:solidFill>
                    </a:lnT>
                    <a:lnB w="12240">
                      <a:solidFill>
                        <a:srgbClr val="000000"/>
                      </a:solidFill>
                    </a:lnB>
                    <a:noFill/>
                  </a:tcPr>
                </a:tc>
                <a:tc>
                  <a:txBody>
                    <a:bodyPr/>
                    <a:lstStyle/>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Horas de Formação</a:t>
                      </a:r>
                      <a:endParaRPr lang="pt-PT" sz="14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28080">
                      <a:solidFill>
                        <a:srgbClr val="000000"/>
                      </a:solidFill>
                    </a:lnT>
                    <a:lnB w="12240">
                      <a:solidFill>
                        <a:srgbClr val="000000"/>
                      </a:solidFill>
                    </a:lnB>
                    <a:noFill/>
                  </a:tcPr>
                </a:tc>
                <a:extLst>
                  <a:ext uri="{0D108BD9-81ED-4DB2-BD59-A6C34878D82A}">
                    <a16:rowId xmlns="" xmlns:a16="http://schemas.microsoft.com/office/drawing/2014/main" val="10000"/>
                  </a:ext>
                </a:extLst>
              </a:tr>
              <a:tr h="253387">
                <a:tc rowSpan="5">
                  <a:txBody>
                    <a:bodyPr/>
                    <a:lstStyle/>
                    <a:p>
                      <a:pPr algn="ctr">
                        <a:lnSpc>
                          <a:spcPct val="100000"/>
                        </a:lnSpc>
                        <a:spcBef>
                          <a:spcPts val="241"/>
                        </a:spcBef>
                      </a:pPr>
                      <a:endParaRPr lang="pt-PT" sz="1800" b="1" strike="noStrike" spc="-1">
                        <a:solidFill>
                          <a:schemeClr val="accent1">
                            <a:lumMod val="75000"/>
                          </a:schemeClr>
                        </a:solidFill>
                        <a:uFill>
                          <a:solidFill>
                            <a:srgbClr val="FFFFFF"/>
                          </a:solidFill>
                        </a:uFill>
                        <a:latin typeface="Arial"/>
                      </a:endParaRPr>
                    </a:p>
                    <a:p>
                      <a:pPr algn="ctr">
                        <a:lnSpc>
                          <a:spcPct val="100000"/>
                        </a:lnSpc>
                        <a:spcBef>
                          <a:spcPts val="281"/>
                        </a:spcBef>
                      </a:pPr>
                      <a:endParaRPr lang="pt-PT" sz="1800" b="1" strike="noStrike" spc="-1">
                        <a:solidFill>
                          <a:schemeClr val="accent1">
                            <a:lumMod val="75000"/>
                          </a:schemeClr>
                        </a:solidFill>
                        <a:uFill>
                          <a:solidFill>
                            <a:srgbClr val="FFFFFF"/>
                          </a:solidFill>
                        </a:uFill>
                        <a:latin typeface="Arial"/>
                      </a:endParaRPr>
                    </a:p>
                    <a:p>
                      <a:pPr algn="ctr">
                        <a:lnSpc>
                          <a:spcPct val="100000"/>
                        </a:lnSpc>
                        <a:spcBef>
                          <a:spcPts val="281"/>
                        </a:spcBef>
                      </a:pPr>
                      <a:endParaRPr lang="pt-PT" sz="1800" b="1" strike="noStrike" spc="-1">
                        <a:solidFill>
                          <a:schemeClr val="accent1">
                            <a:lumMod val="75000"/>
                          </a:schemeClr>
                        </a:solidFill>
                        <a:uFill>
                          <a:solidFill>
                            <a:srgbClr val="FFFFFF"/>
                          </a:solidFill>
                        </a:uFill>
                        <a:latin typeface="Arial"/>
                      </a:endParaRPr>
                    </a:p>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Sócio Cultural</a:t>
                      </a:r>
                      <a:endParaRPr lang="pt-PT" sz="1400" b="1" strike="noStrike" spc="-1" dirty="0">
                        <a:solidFill>
                          <a:schemeClr val="accent1">
                            <a:lumMod val="75000"/>
                          </a:schemeClr>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Português</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rowSpan="13">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Cidadania e Desenvolvimento</a:t>
                      </a:r>
                      <a:endParaRPr lang="pt-PT" sz="1200" b="1" strike="noStrike" spc="-1" dirty="0">
                        <a:solidFill>
                          <a:schemeClr val="accent1">
                            <a:lumMod val="75000"/>
                          </a:schemeClr>
                        </a:solidFill>
                        <a:uFill>
                          <a:solidFill>
                            <a:srgbClr val="FFFFFF"/>
                          </a:solidFill>
                        </a:uFill>
                        <a:latin typeface="Arial"/>
                      </a:endParaRPr>
                    </a:p>
                    <a:p>
                      <a:pPr algn="ctr">
                        <a:lnSpc>
                          <a:spcPct val="100000"/>
                        </a:lnSpc>
                        <a:spcBef>
                          <a:spcPts val="241"/>
                        </a:spcBef>
                      </a:pPr>
                      <a:endParaRPr lang="pt-PT" sz="1200" b="1" strike="noStrike" spc="-1" dirty="0">
                        <a:solidFill>
                          <a:schemeClr val="accent1">
                            <a:lumMod val="75000"/>
                          </a:schemeClr>
                        </a:solidFill>
                        <a:uFill>
                          <a:solidFill>
                            <a:srgbClr val="FFFFFF"/>
                          </a:solidFill>
                        </a:uFill>
                        <a:latin typeface="Arial"/>
                      </a:endParaRPr>
                    </a:p>
                  </a:txBody>
                  <a:tcPr vert="vert270">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28080" cap="flat" cmpd="sng" algn="ctr">
                      <a:solidFill>
                        <a:srgbClr val="000000"/>
                      </a:solidFill>
                      <a:prstDash val="solid"/>
                      <a:round/>
                      <a:headEnd type="none" w="med" len="med"/>
                      <a:tailEnd type="none" w="med" len="med"/>
                    </a:lnB>
                    <a:no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320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1"/>
                  </a:ext>
                </a:extLst>
              </a:tr>
              <a:tr h="253387">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Inglês</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220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2"/>
                  </a:ext>
                </a:extLst>
              </a:tr>
              <a:tr h="253387">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Área de Integração</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220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3"/>
                  </a:ext>
                </a:extLst>
              </a:tr>
              <a:tr h="591236">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Tecnologias da Informação e Comunicação (TIC)</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100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4"/>
                  </a:ext>
                </a:extLst>
              </a:tr>
              <a:tr h="253387">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Educação Física</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140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5"/>
                  </a:ext>
                </a:extLst>
              </a:tr>
              <a:tr h="422311">
                <a:tc rowSpan="2">
                  <a:txBody>
                    <a:bodyPr/>
                    <a:lstStyle/>
                    <a:p>
                      <a:pPr algn="ctr">
                        <a:lnSpc>
                          <a:spcPct val="100000"/>
                        </a:lnSpc>
                        <a:spcBef>
                          <a:spcPts val="281"/>
                        </a:spcBef>
                      </a:pPr>
                      <a:endParaRPr lang="pt-PT" sz="1800" b="1" strike="noStrike" spc="-1" dirty="0">
                        <a:solidFill>
                          <a:schemeClr val="accent1">
                            <a:lumMod val="75000"/>
                          </a:schemeClr>
                        </a:solidFill>
                        <a:uFill>
                          <a:solidFill>
                            <a:srgbClr val="FFFFFF"/>
                          </a:solidFill>
                        </a:uFill>
                        <a:latin typeface="Arial"/>
                      </a:endParaRPr>
                    </a:p>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Científica</a:t>
                      </a:r>
                      <a:endParaRPr lang="pt-PT" sz="1400" b="1" strike="noStrike" spc="-1" dirty="0">
                        <a:solidFill>
                          <a:schemeClr val="accent1">
                            <a:lumMod val="75000"/>
                          </a:schemeClr>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spcBef>
                          <a:spcPts val="241"/>
                        </a:spcBef>
                      </a:pPr>
                      <a:r>
                        <a:rPr lang="pt-PT" sz="1200" b="1" strike="noStrike" spc="-1" dirty="0" smtClean="0">
                          <a:solidFill>
                            <a:schemeClr val="accent1">
                              <a:lumMod val="75000"/>
                            </a:schemeClr>
                          </a:solidFill>
                          <a:uFill>
                            <a:solidFill>
                              <a:srgbClr val="FFFFFF"/>
                            </a:solidFill>
                          </a:uFill>
                          <a:latin typeface="Comic Sans MS"/>
                        </a:rPr>
                        <a:t>Matemática</a:t>
                      </a:r>
                      <a:endParaRPr lang="pt-PT" sz="1200" b="1" strike="noStrike" spc="-1" dirty="0">
                        <a:solidFill>
                          <a:schemeClr val="accent1">
                            <a:lumMod val="75000"/>
                          </a:schemeClr>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3</a:t>
                      </a:r>
                      <a:r>
                        <a:rPr lang="pt-PT" sz="1200" b="1" strike="noStrike" spc="-1" dirty="0" smtClean="0">
                          <a:solidFill>
                            <a:schemeClr val="accent1">
                              <a:lumMod val="75000"/>
                            </a:schemeClr>
                          </a:solidFill>
                          <a:uFill>
                            <a:solidFill>
                              <a:srgbClr val="FFFFFF"/>
                            </a:solidFill>
                          </a:uFill>
                          <a:latin typeface="Comic Sans MS"/>
                        </a:rPr>
                        <a:t>00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6"/>
                  </a:ext>
                </a:extLst>
              </a:tr>
              <a:tr h="253387">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smtClean="0">
                          <a:solidFill>
                            <a:schemeClr val="accent1">
                              <a:lumMod val="75000"/>
                            </a:schemeClr>
                          </a:solidFill>
                          <a:uFill>
                            <a:solidFill>
                              <a:srgbClr val="FFFFFF"/>
                            </a:solidFill>
                          </a:uFill>
                          <a:latin typeface="Comic Sans MS"/>
                        </a:rPr>
                        <a:t>Física- Química</a:t>
                      </a:r>
                      <a:endParaRPr lang="pt-PT" sz="1200" b="1" strike="noStrike" spc="-1" dirty="0">
                        <a:solidFill>
                          <a:schemeClr val="accent1">
                            <a:lumMod val="75000"/>
                          </a:schemeClr>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700" cap="flat" cmpd="sng" algn="ctr">
                      <a:solidFill>
                        <a:schemeClr val="tx1"/>
                      </a:solidFill>
                      <a:prstDash val="solid"/>
                      <a:round/>
                      <a:headEnd type="none" w="med" len="med"/>
                      <a:tailEnd type="none" w="med" len="med"/>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200</a:t>
                      </a:r>
                    </a:p>
                  </a:txBody>
                  <a:tcPr>
                    <a:lnL w="12240">
                      <a:solidFill>
                        <a:srgbClr val="000000"/>
                      </a:solidFill>
                    </a:lnL>
                    <a:lnR w="28080">
                      <a:solidFill>
                        <a:srgbClr val="000000"/>
                      </a:solidFill>
                    </a:lnR>
                    <a:lnT w="12240">
                      <a:solidFill>
                        <a:srgbClr val="000000"/>
                      </a:solidFill>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339142">
                <a:tc rowSpan="6">
                  <a:txBody>
                    <a:bodyPr/>
                    <a:lstStyle/>
                    <a:p>
                      <a:pPr algn="ctr">
                        <a:lnSpc>
                          <a:spcPct val="100000"/>
                        </a:lnSpc>
                        <a:spcBef>
                          <a:spcPts val="241"/>
                        </a:spcBef>
                      </a:pPr>
                      <a:endParaRPr lang="pt-PT" sz="1800" b="1" strike="noStrike" spc="-1" dirty="0">
                        <a:solidFill>
                          <a:schemeClr val="accent1">
                            <a:lumMod val="75000"/>
                          </a:schemeClr>
                        </a:solidFill>
                        <a:uFill>
                          <a:solidFill>
                            <a:srgbClr val="FFFFFF"/>
                          </a:solidFill>
                        </a:uFill>
                        <a:latin typeface="Arial"/>
                      </a:endParaRPr>
                    </a:p>
                    <a:p>
                      <a:pPr algn="ctr">
                        <a:lnSpc>
                          <a:spcPct val="100000"/>
                        </a:lnSpc>
                        <a:spcBef>
                          <a:spcPts val="241"/>
                        </a:spcBef>
                      </a:pPr>
                      <a:endParaRPr lang="pt-PT" sz="1800" b="1" strike="noStrike" spc="-1" dirty="0">
                        <a:solidFill>
                          <a:schemeClr val="accent1">
                            <a:lumMod val="75000"/>
                          </a:schemeClr>
                        </a:solidFill>
                        <a:uFill>
                          <a:solidFill>
                            <a:srgbClr val="FFFFFF"/>
                          </a:solidFill>
                        </a:uFill>
                        <a:latin typeface="Arial"/>
                      </a:endParaRPr>
                    </a:p>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Tecnológica</a:t>
                      </a:r>
                      <a:endParaRPr lang="pt-PT" sz="1400" b="1" strike="noStrike" spc="-1" dirty="0">
                        <a:solidFill>
                          <a:schemeClr val="accent1">
                            <a:lumMod val="75000"/>
                          </a:schemeClr>
                        </a:solidFill>
                        <a:uFill>
                          <a:solidFill>
                            <a:srgbClr val="FFFFFF"/>
                          </a:solidFill>
                        </a:uFill>
                        <a:latin typeface="Arial"/>
                      </a:endParaRPr>
                    </a:p>
                  </a:txBody>
                  <a:tcPr>
                    <a:lnL w="28080">
                      <a:solidFill>
                        <a:srgbClr val="000000"/>
                      </a:solidFill>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28080">
                      <a:solidFill>
                        <a:srgbClr val="000000"/>
                      </a:solidFill>
                    </a:lnB>
                    <a:noFill/>
                  </a:tcPr>
                </a:tc>
                <a:tc>
                  <a:txBody>
                    <a:bodyPr/>
                    <a:lstStyle/>
                    <a:p>
                      <a:pPr>
                        <a:lnSpc>
                          <a:spcPct val="100000"/>
                        </a:lnSpc>
                        <a:spcBef>
                          <a:spcPts val="241"/>
                        </a:spcBef>
                      </a:pPr>
                      <a:r>
                        <a:rPr lang="pt-PT" sz="1200" b="1" strike="noStrike" spc="-1" dirty="0" smtClean="0">
                          <a:solidFill>
                            <a:schemeClr val="accent1">
                              <a:lumMod val="75000"/>
                            </a:schemeClr>
                          </a:solidFill>
                          <a:uFill>
                            <a:solidFill>
                              <a:srgbClr val="FFFFFF"/>
                            </a:solidFill>
                          </a:uFill>
                          <a:latin typeface="Comic Sans MS"/>
                        </a:rPr>
                        <a:t>Tecnologias e Processos</a:t>
                      </a: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240">
                      <a:solidFill>
                        <a:srgbClr val="000000"/>
                      </a:solidFill>
                    </a:lnB>
                    <a:noFill/>
                  </a:tcPr>
                </a:tc>
                <a:tc vMerge="1">
                  <a:txBody>
                    <a:bodyPr/>
                    <a:lstStyle/>
                    <a:p>
                      <a:pPr algn="ctr">
                        <a:lnSpc>
                          <a:spcPct val="100000"/>
                        </a:lnSpc>
                        <a:spcBef>
                          <a:spcPts val="241"/>
                        </a:spcBef>
                      </a:pPr>
                      <a:endParaRPr lang="pt-PT" sz="1200" b="1" strike="noStrike" spc="-1" dirty="0">
                        <a:solidFill>
                          <a:schemeClr val="tx2">
                            <a:lumMod val="75000"/>
                          </a:schemeClr>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a:lnSpc>
                          <a:spcPct val="100000"/>
                        </a:lnSpc>
                        <a:spcBef>
                          <a:spcPts val="241"/>
                        </a:spcBef>
                      </a:pPr>
                      <a:endParaRPr lang="pt-PT" sz="1200" b="1" strike="noStrike" spc="-1" dirty="0">
                        <a:solidFill>
                          <a:schemeClr val="accent1">
                            <a:lumMod val="75000"/>
                          </a:schemeClr>
                        </a:solidFill>
                        <a:uFill>
                          <a:solidFill>
                            <a:srgbClr val="FFFFFF"/>
                          </a:solidFill>
                        </a:uFill>
                        <a:latin typeface="Comic Sans MS"/>
                      </a:endParaRPr>
                    </a:p>
                    <a:p>
                      <a:pPr lvl="0" algn="ctr">
                        <a:lnSpc>
                          <a:spcPct val="100000"/>
                        </a:lnSpc>
                        <a:spcBef>
                          <a:spcPts val="241"/>
                        </a:spcBef>
                        <a:buNone/>
                      </a:pPr>
                      <a:endParaRPr lang="pt-PT" sz="1200" b="1" strike="noStrike" spc="-1" dirty="0" smtClean="0">
                        <a:solidFill>
                          <a:schemeClr val="accent1">
                            <a:lumMod val="75000"/>
                          </a:schemeClr>
                        </a:solidFill>
                        <a:uFill>
                          <a:solidFill>
                            <a:srgbClr val="FFFFFF"/>
                          </a:solidFill>
                        </a:uFill>
                        <a:latin typeface="Comic Sans MS"/>
                      </a:endParaRPr>
                    </a:p>
                    <a:p>
                      <a:pPr lvl="0" algn="ctr">
                        <a:lnSpc>
                          <a:spcPct val="100000"/>
                        </a:lnSpc>
                        <a:spcBef>
                          <a:spcPts val="241"/>
                        </a:spcBef>
                        <a:buNone/>
                      </a:pPr>
                      <a:endParaRPr lang="pt-PT" sz="1200" b="1" strike="noStrike" spc="-1" dirty="0" smtClean="0">
                        <a:solidFill>
                          <a:schemeClr val="accent1">
                            <a:lumMod val="75000"/>
                          </a:schemeClr>
                        </a:solidFill>
                        <a:uFill>
                          <a:solidFill>
                            <a:srgbClr val="FFFFFF"/>
                          </a:solidFill>
                        </a:uFill>
                        <a:latin typeface="Comic Sans MS"/>
                      </a:endParaRPr>
                    </a:p>
                    <a:p>
                      <a:pPr lvl="0" algn="ctr">
                        <a:lnSpc>
                          <a:spcPct val="100000"/>
                        </a:lnSpc>
                        <a:spcBef>
                          <a:spcPts val="241"/>
                        </a:spcBef>
                        <a:buNone/>
                      </a:pPr>
                      <a:r>
                        <a:rPr lang="pt-PT" sz="1200" b="1" strike="noStrike" spc="-1" dirty="0" smtClean="0">
                          <a:solidFill>
                            <a:schemeClr val="accent1">
                              <a:lumMod val="75000"/>
                            </a:schemeClr>
                          </a:solidFill>
                          <a:uFill>
                            <a:solidFill>
                              <a:srgbClr val="FFFFFF"/>
                            </a:solidFill>
                          </a:uFill>
                          <a:latin typeface="Comic Sans MS"/>
                        </a:rPr>
                        <a:t>1252</a:t>
                      </a:r>
                      <a:endParaRPr lang="pt-PT" sz="1200" b="1" strike="noStrike" spc="-1" dirty="0">
                        <a:solidFill>
                          <a:schemeClr val="accent1">
                            <a:lumMod val="75000"/>
                          </a:schemeClr>
                        </a:solidFill>
                        <a:uFill>
                          <a:solidFill>
                            <a:srgbClr val="FFFFFF"/>
                          </a:solidFill>
                        </a:uFill>
                        <a:latin typeface="Comic Sans MS"/>
                      </a:endParaRPr>
                    </a:p>
                  </a:txBody>
                  <a:tcPr>
                    <a:lnL w="12240" cap="flat" cmpd="sng" algn="ctr">
                      <a:solidFill>
                        <a:srgbClr val="000000"/>
                      </a:solidFill>
                      <a:prstDash val="solid"/>
                      <a:round/>
                      <a:headEnd type="none" w="med" len="med"/>
                      <a:tailEnd type="none" w="med" len="med"/>
                    </a:lnL>
                    <a:lnR w="2808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360040">
                <a:tc vMerge="1">
                  <a:txBody>
                    <a:bodyPr/>
                    <a:lstStyle/>
                    <a:p>
                      <a:endParaRPr lang="pt-PT"/>
                    </a:p>
                  </a:txBody>
                  <a:tcPr/>
                </a:tc>
                <a:tc>
                  <a:txBody>
                    <a:bodyPr/>
                    <a:lstStyle/>
                    <a:p>
                      <a:pPr marL="0" marR="0" indent="0" algn="l" defTabSz="914400" rtl="0" eaLnBrk="1" fontAlgn="auto" latinLnBrk="0" hangingPunct="1">
                        <a:lnSpc>
                          <a:spcPct val="100000"/>
                        </a:lnSpc>
                        <a:spcBef>
                          <a:spcPts val="241"/>
                        </a:spcBef>
                        <a:spcAft>
                          <a:spcPts val="0"/>
                        </a:spcAft>
                        <a:buClrTx/>
                        <a:buSzTx/>
                        <a:buFontTx/>
                        <a:buNone/>
                        <a:tabLst/>
                        <a:defRPr/>
                      </a:pPr>
                      <a:r>
                        <a:rPr lang="pt-PT" sz="1200" b="1" strike="noStrike" spc="-1" dirty="0" smtClean="0">
                          <a:solidFill>
                            <a:schemeClr val="accent1">
                              <a:lumMod val="75000"/>
                            </a:schemeClr>
                          </a:solidFill>
                          <a:uFill>
                            <a:solidFill>
                              <a:srgbClr val="FFFFFF"/>
                            </a:solidFill>
                          </a:uFill>
                          <a:latin typeface="Comic Sans MS"/>
                        </a:rPr>
                        <a:t>Práticas Oficinais</a:t>
                      </a: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tc>
                <a:tc vMerge="1">
                  <a:txBody>
                    <a:bodyPr/>
                    <a:lstStyle/>
                    <a:p>
                      <a:endParaRPr lang="pt-PT"/>
                    </a:p>
                  </a:txBody>
                  <a:tcPr/>
                </a:tc>
              </a:tr>
              <a:tr h="360040">
                <a:tc vMerge="1">
                  <a:txBody>
                    <a:bodyPr/>
                    <a:lstStyle/>
                    <a:p>
                      <a:endParaRPr lang="pt-PT"/>
                    </a:p>
                  </a:txBody>
                  <a:tcPr/>
                </a:tc>
                <a:tc>
                  <a:txBody>
                    <a:bodyPr/>
                    <a:lstStyle/>
                    <a:p>
                      <a:pPr marL="0" marR="0" indent="0" algn="l" defTabSz="914400" rtl="0" eaLnBrk="1" fontAlgn="auto" latinLnBrk="0" hangingPunct="1">
                        <a:lnSpc>
                          <a:spcPct val="100000"/>
                        </a:lnSpc>
                        <a:spcBef>
                          <a:spcPts val="241"/>
                        </a:spcBef>
                        <a:spcAft>
                          <a:spcPts val="0"/>
                        </a:spcAft>
                        <a:buClrTx/>
                        <a:buSzTx/>
                        <a:buFontTx/>
                        <a:buNone/>
                        <a:tabLst/>
                        <a:defRPr/>
                      </a:pPr>
                      <a:r>
                        <a:rPr lang="pt-PT" sz="1200" b="1" strike="noStrike" spc="-1" dirty="0" smtClean="0">
                          <a:solidFill>
                            <a:schemeClr val="accent1">
                              <a:lumMod val="75000"/>
                            </a:schemeClr>
                          </a:solidFill>
                          <a:uFill>
                            <a:solidFill>
                              <a:srgbClr val="FFFFFF"/>
                            </a:solidFill>
                          </a:uFill>
                          <a:latin typeface="Comic Sans MS"/>
                        </a:rPr>
                        <a:t>Inglês Técnico</a:t>
                      </a: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tc>
                <a:tc vMerge="1">
                  <a:txBody>
                    <a:bodyPr/>
                    <a:lstStyle/>
                    <a:p>
                      <a:endParaRPr lang="pt-PT"/>
                    </a:p>
                  </a:txBody>
                  <a:tcPr/>
                </a:tc>
              </a:tr>
              <a:tr h="504056">
                <a:tc vMerge="1">
                  <a:txBody>
                    <a:bodyPr/>
                    <a:lstStyle/>
                    <a:p>
                      <a:endParaRPr lang="pt-PT"/>
                    </a:p>
                  </a:txBody>
                  <a:tcPr/>
                </a:tc>
                <a:tc>
                  <a:txBody>
                    <a:bodyPr/>
                    <a:lstStyle/>
                    <a:p>
                      <a:pPr marL="0" marR="0" indent="0" algn="l" defTabSz="914400" rtl="0" eaLnBrk="1" fontAlgn="auto" latinLnBrk="0" hangingPunct="1">
                        <a:lnSpc>
                          <a:spcPct val="100000"/>
                        </a:lnSpc>
                        <a:spcBef>
                          <a:spcPts val="241"/>
                        </a:spcBef>
                        <a:spcAft>
                          <a:spcPts val="0"/>
                        </a:spcAft>
                        <a:buClrTx/>
                        <a:buSzTx/>
                        <a:buFontTx/>
                        <a:buNone/>
                        <a:tabLst/>
                        <a:defRPr/>
                      </a:pPr>
                      <a:r>
                        <a:rPr lang="pt-PT" sz="1200" b="1" strike="noStrike" spc="-1" dirty="0" smtClean="0">
                          <a:solidFill>
                            <a:schemeClr val="accent1">
                              <a:lumMod val="75000"/>
                            </a:schemeClr>
                          </a:solidFill>
                          <a:uFill>
                            <a:solidFill>
                              <a:srgbClr val="FFFFFF"/>
                            </a:solidFill>
                          </a:uFill>
                          <a:latin typeface="Comic Sans MS"/>
                        </a:rPr>
                        <a:t>Práticas de manutenção aeronáutica</a:t>
                      </a:r>
                    </a:p>
                    <a:p>
                      <a:pPr marL="0" marR="0" indent="0" algn="l" defTabSz="914400" rtl="0" eaLnBrk="1" fontAlgn="auto" latinLnBrk="0" hangingPunct="1">
                        <a:lnSpc>
                          <a:spcPct val="100000"/>
                        </a:lnSpc>
                        <a:spcBef>
                          <a:spcPts val="241"/>
                        </a:spcBef>
                        <a:spcAft>
                          <a:spcPts val="0"/>
                        </a:spcAft>
                        <a:buClrTx/>
                        <a:buSzTx/>
                        <a:buFontTx/>
                        <a:buNone/>
                        <a:tabLst/>
                        <a:defRPr/>
                      </a:pPr>
                      <a:endParaRPr lang="pt-PT" sz="1200" b="1" strike="noStrike" spc="-1" dirty="0" smtClean="0">
                        <a:solidFill>
                          <a:schemeClr val="accent1">
                            <a:lumMod val="75000"/>
                          </a:schemeClr>
                        </a:solidFill>
                        <a:uFill>
                          <a:solidFill>
                            <a:srgbClr val="FFFFFF"/>
                          </a:solidFill>
                        </a:uFill>
                        <a:latin typeface="Comic Sans MS"/>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tc>
                <a:tc vMerge="1">
                  <a:txBody>
                    <a:bodyPr/>
                    <a:lstStyle/>
                    <a:p>
                      <a:endParaRPr lang="pt-PT"/>
                    </a:p>
                  </a:txBody>
                  <a:tcPr/>
                </a:tc>
              </a:tr>
              <a:tr h="210614">
                <a:tc vMerge="1">
                  <a:txBody>
                    <a:bodyPr/>
                    <a:lstStyle/>
                    <a:p>
                      <a:endParaRPr lang="pt-PT"/>
                    </a:p>
                  </a:txBody>
                  <a:tcPr/>
                </a:tc>
                <a:tc rowSpan="2">
                  <a:txBody>
                    <a:bodyPr/>
                    <a:lstStyle/>
                    <a:p>
                      <a:pPr marL="0" marR="0" lvl="0" indent="0" algn="l" defTabSz="914400" rtl="0" eaLnBrk="1" fontAlgn="auto" latinLnBrk="0" hangingPunct="1">
                        <a:lnSpc>
                          <a:spcPct val="100000"/>
                        </a:lnSpc>
                        <a:spcBef>
                          <a:spcPts val="241"/>
                        </a:spcBef>
                        <a:spcAft>
                          <a:spcPts val="0"/>
                        </a:spcAft>
                        <a:buClrTx/>
                        <a:buSzTx/>
                        <a:buFontTx/>
                        <a:buNone/>
                        <a:tabLst/>
                        <a:defRPr/>
                      </a:pPr>
                      <a:r>
                        <a:rPr lang="pt-PT" sz="1200" b="1" strike="noStrike" spc="-1" dirty="0">
                          <a:solidFill>
                            <a:schemeClr val="accent1">
                              <a:lumMod val="75000"/>
                            </a:schemeClr>
                          </a:solidFill>
                          <a:uFill>
                            <a:solidFill>
                              <a:srgbClr val="FFFFFF"/>
                            </a:solidFill>
                          </a:uFill>
                          <a:latin typeface="Comic Sans MS" panose="030F0702030302020204" pitchFamily="66" charset="0"/>
                        </a:rPr>
                        <a:t>Formação em contexto de trabalho</a:t>
                      </a:r>
                    </a:p>
                    <a:p>
                      <a:pPr>
                        <a:lnSpc>
                          <a:spcPct val="100000"/>
                        </a:lnSpc>
                        <a:spcBef>
                          <a:spcPts val="241"/>
                        </a:spcBef>
                      </a:pPr>
                      <a:endParaRPr lang="pt-PT" sz="1200" b="1" strike="noStrike" spc="-1" dirty="0">
                        <a:solidFill>
                          <a:schemeClr val="accent1">
                            <a:lumMod val="75000"/>
                          </a:schemeClr>
                        </a:solidFill>
                        <a:uFill>
                          <a:solidFill>
                            <a:srgbClr val="FFFFFF"/>
                          </a:solidFill>
                        </a:uFill>
                        <a:latin typeface="Arial"/>
                      </a:endParaRPr>
                    </a:p>
                  </a:txBody>
                  <a:tcPr>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tc>
                <a:tc vMerge="1">
                  <a:txBody>
                    <a:bodyPr/>
                    <a:lstStyle/>
                    <a:p>
                      <a:endParaRPr lang="pt-PT"/>
                    </a:p>
                  </a:txBody>
                  <a:tcPr/>
                </a:tc>
              </a:tr>
              <a:tr h="382857">
                <a:tc vMerge="1">
                  <a:txBody>
                    <a:bodyPr/>
                    <a:lstStyle/>
                    <a:p>
                      <a:endParaRPr lang="pt-PT"/>
                    </a:p>
                  </a:txBody>
                  <a:tcPr>
                    <a:lnT w="28080" cap="flat" cmpd="sng" algn="ctr">
                      <a:solidFill>
                        <a:srgbClr val="000000"/>
                      </a:solidFill>
                      <a:prstDash val="solid"/>
                      <a:round/>
                      <a:headEnd type="none" w="med" len="med"/>
                      <a:tailEnd type="none" w="med" len="med"/>
                    </a:lnT>
                    <a:solidFill>
                      <a:srgbClr val="729FCF"/>
                    </a:solidFill>
                  </a:tcPr>
                </a:tc>
                <a:tc vMerge="1">
                  <a:txBody>
                    <a:bodyPr/>
                    <a:lstStyle/>
                    <a:p>
                      <a:pPr>
                        <a:lnSpc>
                          <a:spcPct val="100000"/>
                        </a:lnSpc>
                        <a:spcBef>
                          <a:spcPts val="241"/>
                        </a:spcBef>
                      </a:pPr>
                      <a:endParaRPr lang="pt-PT" sz="1200" b="1" strike="noStrike" spc="-1" dirty="0">
                        <a:solidFill>
                          <a:schemeClr val="tx2">
                            <a:lumMod val="75000"/>
                          </a:schemeClr>
                        </a:solidFill>
                        <a:uFill>
                          <a:solidFill>
                            <a:srgbClr val="FFFFFF"/>
                          </a:solidFill>
                        </a:uFill>
                        <a:latin typeface="Arial"/>
                      </a:endParaRPr>
                    </a:p>
                  </a:txBody>
                  <a:tcPr>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pPr algn="ctr">
                        <a:lnSpc>
                          <a:spcPct val="100000"/>
                        </a:lnSpc>
                        <a:spcBef>
                          <a:spcPts val="241"/>
                        </a:spcBef>
                      </a:pPr>
                      <a:endParaRPr lang="pt-PT" sz="1200" b="1" strike="noStrike" spc="-1" dirty="0">
                        <a:solidFill>
                          <a:schemeClr val="tx2">
                            <a:lumMod val="75000"/>
                          </a:schemeClr>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080">
                      <a:solidFill>
                        <a:srgbClr val="000000"/>
                      </a:solidFill>
                    </a:lnB>
                    <a:no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600</a:t>
                      </a:r>
                      <a:endParaRPr lang="pt-PT" b="1" dirty="0">
                        <a:solidFill>
                          <a:schemeClr val="accent1">
                            <a:lumMod val="75000"/>
                          </a:schemeClr>
                        </a:solidFill>
                      </a:endParaRPr>
                    </a:p>
                  </a:txBody>
                  <a:tcPr>
                    <a:lnL w="12240" cap="flat" cmpd="sng" algn="ctr">
                      <a:solidFill>
                        <a:srgbClr val="000000"/>
                      </a:solidFill>
                      <a:prstDash val="solid"/>
                      <a:round/>
                      <a:headEnd type="none" w="med" len="med"/>
                      <a:tailEnd type="none" w="med" len="med"/>
                    </a:lnL>
                    <a:lnR w="28080">
                      <a:solidFill>
                        <a:srgbClr val="000000"/>
                      </a:solidFill>
                    </a:lnR>
                    <a:lnT w="12700" cap="flat" cmpd="sng" algn="ctr">
                      <a:solidFill>
                        <a:schemeClr val="tx1"/>
                      </a:solidFill>
                      <a:prstDash val="solid"/>
                      <a:round/>
                      <a:headEnd type="none" w="med" len="med"/>
                      <a:tailEnd type="none" w="med" len="med"/>
                    </a:lnT>
                    <a:lnB w="12240">
                      <a:solidFill>
                        <a:srgbClr val="000000"/>
                      </a:solidFill>
                    </a:lnB>
                    <a:noFill/>
                  </a:tcPr>
                </a:tc>
                <a:extLst>
                  <a:ext uri="{0D108BD9-81ED-4DB2-BD59-A6C34878D82A}">
                    <a16:rowId xmlns="" xmlns:a16="http://schemas.microsoft.com/office/drawing/2014/main" val="10010"/>
                  </a:ext>
                </a:extLst>
              </a:tr>
            </a:tbl>
          </a:graphicData>
        </a:graphic>
      </p:graphicFrame>
      <p:sp>
        <p:nvSpPr>
          <p:cNvPr id="385" name="CustomShape 4"/>
          <p:cNvSpPr/>
          <p:nvPr/>
        </p:nvSpPr>
        <p:spPr>
          <a:xfrm>
            <a:off x="5452920" y="1711842"/>
            <a:ext cx="3439800" cy="34453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algn="just">
              <a:spcBef>
                <a:spcPts val="700"/>
              </a:spcBef>
            </a:pPr>
            <a:r>
              <a:rPr lang="pt-PT" sz="1200" strike="noStrike" spc="-1" dirty="0" smtClean="0">
                <a:solidFill>
                  <a:schemeClr val="accent1">
                    <a:lumMod val="75000"/>
                  </a:schemeClr>
                </a:solidFill>
                <a:uFill>
                  <a:solidFill>
                    <a:srgbClr val="FFFFFF"/>
                  </a:solidFill>
                </a:uFill>
                <a:latin typeface="Calibri" panose="020F0502020204030204" pitchFamily="34" charset="0"/>
              </a:rPr>
              <a:t>O </a:t>
            </a:r>
            <a:r>
              <a:rPr lang="pt-PT" sz="1200" b="1" strike="noStrike" spc="-1" dirty="0" smtClean="0">
                <a:solidFill>
                  <a:schemeClr val="accent1">
                    <a:lumMod val="75000"/>
                  </a:schemeClr>
                </a:solidFill>
                <a:uFill>
                  <a:solidFill>
                    <a:srgbClr val="FFFFFF"/>
                  </a:solidFill>
                </a:uFill>
                <a:latin typeface="Calibri" panose="020F0502020204030204" pitchFamily="34" charset="0"/>
              </a:rPr>
              <a:t>M</a:t>
            </a:r>
            <a:r>
              <a:rPr lang="pt-PT" sz="1200" b="1" spc="-1" dirty="0" smtClean="0">
                <a:solidFill>
                  <a:schemeClr val="accent1">
                    <a:lumMod val="75000"/>
                  </a:schemeClr>
                </a:solidFill>
                <a:uFill>
                  <a:solidFill>
                    <a:srgbClr val="FFFFFF"/>
                  </a:solidFill>
                </a:uFill>
                <a:latin typeface="Comic Sans MS"/>
              </a:rPr>
              <a:t>ecânico de Aeronaves e Material de Voo</a:t>
            </a:r>
            <a:r>
              <a:rPr lang="pt-PT" sz="1400" b="1" spc="-1" dirty="0" smtClean="0">
                <a:solidFill>
                  <a:schemeClr val="accent1">
                    <a:lumMod val="75000"/>
                  </a:schemeClr>
                </a:solidFill>
                <a:uFill>
                  <a:solidFill>
                    <a:srgbClr val="FFFFFF"/>
                  </a:solidFill>
                </a:uFill>
                <a:latin typeface="Comic Sans MS"/>
              </a:rPr>
              <a:t> </a:t>
            </a:r>
            <a:r>
              <a:rPr lang="pt-PT" sz="1400" spc="-1" dirty="0">
                <a:solidFill>
                  <a:schemeClr val="accent1">
                    <a:lumMod val="75000"/>
                  </a:schemeClr>
                </a:solidFill>
                <a:uFill>
                  <a:solidFill>
                    <a:srgbClr val="FFFFFF"/>
                  </a:solidFill>
                </a:uFill>
                <a:latin typeface="Calibri" panose="020F0502020204030204" pitchFamily="34" charset="0"/>
              </a:rPr>
              <a:t>é o profissional qualificado, apto a desenvolver, a orientar e a verificar atividades na área da manutenção preventiva e corretiva de aeronaves, identificando avarias ou anomalias, procedendo ao seu diagnóstico e realizando a substituição, a reparação e a regulação dos equipamentos ou componentes dos sistemas mecânicos, elétricos, eletrónicos e </a:t>
            </a:r>
            <a:r>
              <a:rPr lang="pt-PT" sz="1400" spc="-1" dirty="0" smtClean="0">
                <a:solidFill>
                  <a:schemeClr val="accent1">
                    <a:lumMod val="75000"/>
                  </a:schemeClr>
                </a:solidFill>
                <a:uFill>
                  <a:solidFill>
                    <a:srgbClr val="FFFFFF"/>
                  </a:solidFill>
                </a:uFill>
                <a:latin typeface="Calibri" panose="020F0502020204030204" pitchFamily="34" charset="0"/>
              </a:rPr>
              <a:t>estruturas. Executa </a:t>
            </a:r>
            <a:r>
              <a:rPr lang="pt-PT" sz="1400" spc="-1" dirty="0">
                <a:solidFill>
                  <a:schemeClr val="accent1">
                    <a:lumMod val="75000"/>
                  </a:schemeClr>
                </a:solidFill>
                <a:uFill>
                  <a:solidFill>
                    <a:srgbClr val="FFFFFF"/>
                  </a:solidFill>
                </a:uFill>
                <a:latin typeface="Calibri" panose="020F0502020204030204" pitchFamily="34" charset="0"/>
              </a:rPr>
              <a:t>a conservação, a reconversão e a assistência técnica de sistemas, visando a melhoria da sua condição funcional, de acordo com as normas de segurança, saúde e </a:t>
            </a:r>
            <a:r>
              <a:rPr lang="pt-PT" sz="1400" spc="-1" dirty="0" smtClean="0">
                <a:solidFill>
                  <a:schemeClr val="accent1">
                    <a:lumMod val="75000"/>
                  </a:schemeClr>
                </a:solidFill>
                <a:uFill>
                  <a:solidFill>
                    <a:srgbClr val="FFFFFF"/>
                  </a:solidFill>
                </a:uFill>
                <a:latin typeface="Calibri" panose="020F0502020204030204" pitchFamily="34" charset="0"/>
              </a:rPr>
              <a:t>ambiente</a:t>
            </a:r>
            <a:r>
              <a:rPr lang="pt-PT" sz="1400" spc="-1" dirty="0">
                <a:solidFill>
                  <a:schemeClr val="accent1">
                    <a:lumMod val="75000"/>
                  </a:schemeClr>
                </a:solidFill>
                <a:uFill>
                  <a:solidFill>
                    <a:srgbClr val="FFFFFF"/>
                  </a:solidFill>
                </a:uFill>
                <a:latin typeface="Calibri" panose="020F0502020204030204" pitchFamily="34" charset="0"/>
              </a:rPr>
              <a:t>.</a:t>
            </a:r>
            <a:endParaRPr lang="pt-PT" sz="1400" strike="noStrike" spc="-1" dirty="0">
              <a:solidFill>
                <a:schemeClr val="accent1">
                  <a:lumMod val="75000"/>
                </a:schemeClr>
              </a:solidFill>
              <a:uFill>
                <a:solidFill>
                  <a:srgbClr val="FFFFFF"/>
                </a:solidFill>
              </a:uFill>
              <a:latin typeface="Calibri" panose="020F0502020204030204" pitchFamily="34" charset="0"/>
            </a:endParaRPr>
          </a:p>
          <a:p>
            <a:pPr>
              <a:lnSpc>
                <a:spcPct val="100000"/>
              </a:lnSpc>
              <a:spcBef>
                <a:spcPts val="601"/>
              </a:spcBef>
            </a:pPr>
            <a:endParaRPr lang="pt-PT" sz="1400" b="0" strike="noStrike" spc="-1" dirty="0">
              <a:solidFill>
                <a:srgbClr val="000000"/>
              </a:solidFill>
              <a:uFill>
                <a:solidFill>
                  <a:srgbClr val="FFFFFF"/>
                </a:solidFill>
              </a:uFill>
              <a:latin typeface="Arial"/>
            </a:endParaRPr>
          </a:p>
          <a:p>
            <a:pPr algn="ctr">
              <a:lnSpc>
                <a:spcPct val="100000"/>
              </a:lnSpc>
              <a:spcBef>
                <a:spcPts val="601"/>
              </a:spcBef>
            </a:pPr>
            <a:r>
              <a:rPr lang="pt-PT" sz="1200" b="1" spc="-1" dirty="0" smtClean="0">
                <a:solidFill>
                  <a:schemeClr val="tx2"/>
                </a:solidFill>
                <a:uFill>
                  <a:solidFill>
                    <a:srgbClr val="FFFFFF"/>
                  </a:solidFill>
                </a:uFill>
                <a:latin typeface="Comic Sans MS"/>
              </a:rPr>
              <a:t>INETE – Pólo Torres Vedras -ISPO</a:t>
            </a:r>
            <a:endParaRPr lang="pt-PT" sz="1200" b="0" strike="noStrike" spc="-1" dirty="0">
              <a:solidFill>
                <a:schemeClr val="tx2"/>
              </a:solidFill>
              <a:uFill>
                <a:solidFill>
                  <a:srgbClr val="FFFFFF"/>
                </a:solidFill>
              </a:uFill>
              <a:latin typeface="Arial"/>
            </a:endParaRPr>
          </a:p>
          <a:p>
            <a:pPr>
              <a:lnSpc>
                <a:spcPct val="100000"/>
              </a:lnSpc>
              <a:spcBef>
                <a:spcPts val="601"/>
              </a:spcBef>
            </a:pPr>
            <a:endParaRPr lang="pt-PT" sz="1200" b="0" strike="noStrike" spc="-1" dirty="0">
              <a:solidFill>
                <a:srgbClr val="000000"/>
              </a:solidFill>
              <a:uFill>
                <a:solidFill>
                  <a:srgbClr val="FFFFFF"/>
                </a:solidFill>
              </a:uFill>
              <a:latin typeface="Arial"/>
            </a:endParaRPr>
          </a:p>
        </p:txBody>
      </p:sp>
      <p:sp>
        <p:nvSpPr>
          <p:cNvPr id="386" name="CustomShape 5"/>
          <p:cNvSpPr/>
          <p:nvPr/>
        </p:nvSpPr>
        <p:spPr>
          <a:xfrm>
            <a:off x="5452920" y="4883040"/>
            <a:ext cx="183960" cy="36648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48324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2"/>
                                        </p:tgtEl>
                                        <p:attrNameLst>
                                          <p:attrName>style.visibility</p:attrName>
                                        </p:attrNameLst>
                                      </p:cBhvr>
                                      <p:to>
                                        <p:strVal val="visible"/>
                                      </p:to>
                                    </p:set>
                                    <p:anim calcmode="lin" valueType="num">
                                      <p:cBhvr additive="base">
                                        <p:cTn id="7" dur="500" fill="hold"/>
                                        <p:tgtEl>
                                          <p:spTgt spid="382"/>
                                        </p:tgtEl>
                                        <p:attrNameLst>
                                          <p:attrName>ppt_x</p:attrName>
                                        </p:attrNameLst>
                                      </p:cBhvr>
                                      <p:tavLst>
                                        <p:tav tm="0">
                                          <p:val>
                                            <p:strVal val="#ppt_x"/>
                                          </p:val>
                                        </p:tav>
                                        <p:tav tm="100000">
                                          <p:val>
                                            <p:strVal val="#ppt_x"/>
                                          </p:val>
                                        </p:tav>
                                      </p:tavLst>
                                    </p:anim>
                                    <p:anim calcmode="lin" valueType="num">
                                      <p:cBhvr additive="base">
                                        <p:cTn id="8" dur="500" fill="hold"/>
                                        <p:tgtEl>
                                          <p:spTgt spid="3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3" name="WordArt 5"/>
          <p:cNvSpPr>
            <a:spLocks noChangeArrowheads="1" noChangeShapeType="1" noTextEdit="1"/>
          </p:cNvSpPr>
          <p:nvPr/>
        </p:nvSpPr>
        <p:spPr bwMode="auto">
          <a:xfrm rot="30270">
            <a:off x="1301750" y="552450"/>
            <a:ext cx="6732588" cy="1087438"/>
          </a:xfrm>
          <a:prstGeom prst="rect">
            <a:avLst/>
          </a:prstGeom>
          <a:noFill/>
        </p:spPr>
        <p:txBody>
          <a:bodyPr wrap="none" fromWordArt="1">
            <a:prstTxWarp prst="textPlain">
              <a:avLst>
                <a:gd name="adj" fmla="val 50000"/>
              </a:avLst>
            </a:prstTxWarp>
          </a:bodyPr>
          <a:lstStyle/>
          <a:p>
            <a:pPr algn="ctr"/>
            <a:r>
              <a:rPr lang="pt-PT" b="1" kern="10" dirty="0">
                <a:ln w="9525">
                  <a:solidFill>
                    <a:srgbClr val="FFFF00"/>
                  </a:solidFill>
                  <a:round/>
                  <a:headEnd/>
                  <a:tailEnd/>
                </a:ln>
                <a:solidFill>
                  <a:srgbClr val="7030A0"/>
                </a:solidFill>
                <a:effectLst>
                  <a:outerShdw dist="107763" dir="13500000" algn="ctr" rotWithShape="0">
                    <a:schemeClr val="tx1"/>
                  </a:outerShdw>
                </a:effectLst>
                <a:latin typeface="Arial Black"/>
              </a:rPr>
              <a:t>Avaliação</a:t>
            </a:r>
          </a:p>
        </p:txBody>
      </p:sp>
      <p:sp>
        <p:nvSpPr>
          <p:cNvPr id="227349" name="Text Box 21"/>
          <p:cNvSpPr txBox="1">
            <a:spLocks noChangeArrowheads="1"/>
          </p:cNvSpPr>
          <p:nvPr/>
        </p:nvSpPr>
        <p:spPr bwMode="auto">
          <a:xfrm>
            <a:off x="2555875" y="3140075"/>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PT" altLang="pt-PT" b="1">
              <a:latin typeface="Comic Sans MS" pitchFamily="66" charset="0"/>
            </a:endParaRPr>
          </a:p>
        </p:txBody>
      </p:sp>
      <p:sp>
        <p:nvSpPr>
          <p:cNvPr id="55302" name="Text Box 22"/>
          <p:cNvSpPr txBox="1">
            <a:spLocks noChangeArrowheads="1"/>
          </p:cNvSpPr>
          <p:nvPr/>
        </p:nvSpPr>
        <p:spPr bwMode="auto">
          <a:xfrm>
            <a:off x="3995738" y="209391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pt-PT" altLang="pt-PT"/>
          </a:p>
        </p:txBody>
      </p:sp>
      <p:sp>
        <p:nvSpPr>
          <p:cNvPr id="55303" name="Text Box 23"/>
          <p:cNvSpPr txBox="1">
            <a:spLocks noChangeArrowheads="1"/>
          </p:cNvSpPr>
          <p:nvPr/>
        </p:nvSpPr>
        <p:spPr bwMode="auto">
          <a:xfrm>
            <a:off x="3995738" y="2093913"/>
            <a:ext cx="3313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pt-PT" altLang="pt-PT"/>
          </a:p>
        </p:txBody>
      </p:sp>
      <p:sp>
        <p:nvSpPr>
          <p:cNvPr id="227352" name="WordArt 24"/>
          <p:cNvSpPr>
            <a:spLocks noChangeArrowheads="1" noChangeShapeType="1" noTextEdit="1"/>
          </p:cNvSpPr>
          <p:nvPr/>
        </p:nvSpPr>
        <p:spPr bwMode="auto">
          <a:xfrm>
            <a:off x="1763688" y="2070270"/>
            <a:ext cx="5313363" cy="549275"/>
          </a:xfrm>
          <a:prstGeom prst="rect">
            <a:avLst/>
          </a:prstGeom>
          <a:noFill/>
        </p:spPr>
        <p:txBody>
          <a:bodyPr wrap="none" fromWordArt="1">
            <a:prstTxWarp prst="textPlain">
              <a:avLst>
                <a:gd name="adj" fmla="val 50000"/>
              </a:avLst>
            </a:prstTxWarp>
          </a:bodyPr>
          <a:lstStyle/>
          <a:p>
            <a:pPr algn="ctr"/>
            <a:r>
              <a:rPr lang="pt-PT" sz="3200" kern="10" dirty="0">
                <a:ln w="3175">
                  <a:solidFill>
                    <a:schemeClr val="tx1"/>
                  </a:solidFill>
                  <a:round/>
                  <a:headEnd/>
                  <a:tailEnd/>
                </a:ln>
                <a:solidFill>
                  <a:srgbClr val="7030A0"/>
                </a:solidFill>
                <a:latin typeface="Arial Black"/>
              </a:rPr>
              <a:t>CURSOS PROFISSIONAIS</a:t>
            </a:r>
          </a:p>
        </p:txBody>
      </p:sp>
      <p:sp>
        <p:nvSpPr>
          <p:cNvPr id="55305" name="Text Box 25"/>
          <p:cNvSpPr txBox="1">
            <a:spLocks noChangeArrowheads="1"/>
          </p:cNvSpPr>
          <p:nvPr/>
        </p:nvSpPr>
        <p:spPr bwMode="auto">
          <a:xfrm>
            <a:off x="971600" y="3038764"/>
            <a:ext cx="7640637"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b="1" u="sng" dirty="0">
              <a:solidFill>
                <a:schemeClr val="tx2"/>
              </a:solidFill>
              <a:latin typeface="+mn-lt"/>
            </a:endParaRPr>
          </a:p>
          <a:p>
            <a:pPr>
              <a:spcBef>
                <a:spcPct val="50000"/>
              </a:spcBef>
            </a:pPr>
            <a:endParaRPr lang="pt-PT" altLang="pt-PT" b="1" u="sng" dirty="0">
              <a:solidFill>
                <a:schemeClr val="tx2"/>
              </a:solidFill>
              <a:latin typeface="+mn-lt"/>
            </a:endParaRPr>
          </a:p>
          <a:p>
            <a:pPr algn="ctr">
              <a:spcBef>
                <a:spcPct val="50000"/>
              </a:spcBef>
            </a:pPr>
            <a:r>
              <a:rPr lang="pt-PT" altLang="pt-PT" b="1" u="sng" dirty="0" smtClean="0">
                <a:solidFill>
                  <a:schemeClr val="tx2"/>
                </a:solidFill>
                <a:latin typeface="+mn-lt"/>
              </a:rPr>
              <a:t>Disciplinas </a:t>
            </a:r>
            <a:r>
              <a:rPr lang="pt-PT" altLang="pt-PT" b="1" u="sng" dirty="0">
                <a:solidFill>
                  <a:schemeClr val="tx2"/>
                </a:solidFill>
                <a:latin typeface="+mn-lt"/>
              </a:rPr>
              <a:t>+ FCT + Prova de Aptidão Profissional (PAP) – 12º </a:t>
            </a:r>
            <a:r>
              <a:rPr lang="pt-PT" altLang="pt-PT" b="1" u="sng" dirty="0" smtClean="0">
                <a:solidFill>
                  <a:schemeClr val="tx2"/>
                </a:solidFill>
                <a:latin typeface="+mn-lt"/>
              </a:rPr>
              <a:t>ano</a:t>
            </a:r>
          </a:p>
          <a:p>
            <a:pPr>
              <a:spcBef>
                <a:spcPct val="50000"/>
              </a:spcBef>
            </a:pPr>
            <a:endParaRPr lang="pt-PT" altLang="pt-PT" b="1" u="sng" dirty="0">
              <a:solidFill>
                <a:schemeClr val="tx2"/>
              </a:solidFill>
              <a:latin typeface="+mn-lt"/>
            </a:endParaRPr>
          </a:p>
          <a:p>
            <a:pPr algn="ctr">
              <a:spcBef>
                <a:spcPct val="50000"/>
              </a:spcBef>
            </a:pPr>
            <a:r>
              <a:rPr lang="pt-PT" altLang="pt-PT" b="1" dirty="0">
                <a:solidFill>
                  <a:schemeClr val="tx2"/>
                </a:solidFill>
                <a:latin typeface="+mn-lt"/>
              </a:rPr>
              <a:t>Apenas realizarão </a:t>
            </a:r>
            <a:r>
              <a:rPr lang="pt-PT" altLang="pt-PT" b="1" u="sng" dirty="0">
                <a:solidFill>
                  <a:schemeClr val="tx2"/>
                </a:solidFill>
                <a:latin typeface="+mn-lt"/>
              </a:rPr>
              <a:t>exames nacionais</a:t>
            </a:r>
            <a:r>
              <a:rPr lang="pt-PT" altLang="pt-PT" b="1" dirty="0">
                <a:solidFill>
                  <a:schemeClr val="tx2"/>
                </a:solidFill>
                <a:latin typeface="+mn-lt"/>
              </a:rPr>
              <a:t>, os alunos que pretendam ingressar no ensino superior, correspondentes às </a:t>
            </a:r>
            <a:r>
              <a:rPr lang="pt-PT" altLang="pt-PT" b="1" u="sng" dirty="0">
                <a:solidFill>
                  <a:schemeClr val="tx2"/>
                </a:solidFill>
                <a:latin typeface="+mn-lt"/>
              </a:rPr>
              <a:t>provas de ingresso </a:t>
            </a:r>
            <a:r>
              <a:rPr lang="pt-PT" altLang="pt-PT" b="1" dirty="0">
                <a:solidFill>
                  <a:schemeClr val="tx2"/>
                </a:solidFill>
                <a:latin typeface="+mn-lt"/>
              </a:rPr>
              <a:t>definidas por cada instituição de ensino superior/curso</a:t>
            </a:r>
          </a:p>
          <a:p>
            <a:pPr>
              <a:spcBef>
                <a:spcPct val="50000"/>
              </a:spcBef>
            </a:pPr>
            <a:endParaRPr lang="pt-PT" altLang="pt-PT" b="1" u="sng" dirty="0">
              <a:solidFill>
                <a:schemeClr val="tx2"/>
              </a:solidFill>
              <a:latin typeface="+mn-lt"/>
            </a:endParaRPr>
          </a:p>
        </p:txBody>
      </p:sp>
    </p:spTree>
    <p:extLst>
      <p:ext uri="{BB962C8B-B14F-4D97-AF65-F5344CB8AC3E}">
        <p14:creationId xmlns:p14="http://schemas.microsoft.com/office/powerpoint/2010/main" val="201675465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0"/>
                                  </p:stCondLst>
                                  <p:childTnLst>
                                    <p:set>
                                      <p:cBhvr>
                                        <p:cTn id="6" dur="1" fill="hold">
                                          <p:stCondLst>
                                            <p:cond delay="0"/>
                                          </p:stCondLst>
                                        </p:cTn>
                                        <p:tgtEl>
                                          <p:spTgt spid="227333"/>
                                        </p:tgtEl>
                                        <p:attrNameLst>
                                          <p:attrName>style.visibility</p:attrName>
                                        </p:attrNameLst>
                                      </p:cBhvr>
                                      <p:to>
                                        <p:strVal val="visible"/>
                                      </p:to>
                                    </p:set>
                                    <p:anim calcmode="lin" valueType="num">
                                      <p:cBhvr additive="base">
                                        <p:cTn id="7" dur="5000" fill="hold"/>
                                        <p:tgtEl>
                                          <p:spTgt spid="227333"/>
                                        </p:tgtEl>
                                        <p:attrNameLst>
                                          <p:attrName>ppt_x</p:attrName>
                                        </p:attrNameLst>
                                      </p:cBhvr>
                                      <p:tavLst>
                                        <p:tav tm="0">
                                          <p:val>
                                            <p:strVal val="0-#ppt_w/2"/>
                                          </p:val>
                                        </p:tav>
                                        <p:tav tm="100000">
                                          <p:val>
                                            <p:strVal val="#ppt_x"/>
                                          </p:val>
                                        </p:tav>
                                      </p:tavLst>
                                    </p:anim>
                                    <p:anim calcmode="lin" valueType="num">
                                      <p:cBhvr additive="base">
                                        <p:cTn id="8" dur="5000" fill="hold"/>
                                        <p:tgtEl>
                                          <p:spTgt spid="22733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1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227349">
                                            <p:txEl>
                                              <p:pRg st="0" end="0"/>
                                            </p:txEl>
                                          </p:spTgt>
                                        </p:tgtEl>
                                        <p:attrNameLst>
                                          <p:attrName>style.visibility</p:attrName>
                                        </p:attrNameLst>
                                      </p:cBhvr>
                                      <p:to>
                                        <p:strVal val="visible"/>
                                      </p:to>
                                    </p:set>
                                    <p:animEffect transition="in" filter="slide(fromTop)">
                                      <p:cBhvr>
                                        <p:cTn id="12" dur="500"/>
                                        <p:tgtEl>
                                          <p:spTgt spid="227349">
                                            <p:txEl>
                                              <p:pRg st="0" end="0"/>
                                            </p:txEl>
                                          </p:spTgt>
                                        </p:tgtEl>
                                      </p:cBhvr>
                                    </p:animEffect>
                                  </p:childTnLst>
                                </p:cTn>
                              </p:par>
                            </p:childTnLst>
                          </p:cTn>
                        </p:par>
                        <p:par>
                          <p:cTn id="13" fill="hold" nodeType="afterGroup">
                            <p:stCondLst>
                              <p:cond delay="5500"/>
                            </p:stCondLst>
                            <p:childTnLst>
                              <p:par>
                                <p:cTn id="14" presetID="2" presetClass="entr" presetSubtype="1" fill="hold" grpId="0" nodeType="afterEffect">
                                  <p:stCondLst>
                                    <p:cond delay="0"/>
                                  </p:stCondLst>
                                  <p:childTnLst>
                                    <p:set>
                                      <p:cBhvr>
                                        <p:cTn id="15" dur="1" fill="hold">
                                          <p:stCondLst>
                                            <p:cond delay="0"/>
                                          </p:stCondLst>
                                        </p:cTn>
                                        <p:tgtEl>
                                          <p:spTgt spid="227352"/>
                                        </p:tgtEl>
                                        <p:attrNameLst>
                                          <p:attrName>style.visibility</p:attrName>
                                        </p:attrNameLst>
                                      </p:cBhvr>
                                      <p:to>
                                        <p:strVal val="visible"/>
                                      </p:to>
                                    </p:set>
                                    <p:anim calcmode="lin" valueType="num">
                                      <p:cBhvr additive="base">
                                        <p:cTn id="16" dur="500" fill="hold"/>
                                        <p:tgtEl>
                                          <p:spTgt spid="227352"/>
                                        </p:tgtEl>
                                        <p:attrNameLst>
                                          <p:attrName>ppt_x</p:attrName>
                                        </p:attrNameLst>
                                      </p:cBhvr>
                                      <p:tavLst>
                                        <p:tav tm="0">
                                          <p:val>
                                            <p:strVal val="#ppt_x"/>
                                          </p:val>
                                        </p:tav>
                                        <p:tav tm="100000">
                                          <p:val>
                                            <p:strVal val="#ppt_x"/>
                                          </p:val>
                                        </p:tav>
                                      </p:tavLst>
                                    </p:anim>
                                    <p:anim calcmode="lin" valueType="num">
                                      <p:cBhvr additive="base">
                                        <p:cTn id="17" dur="500" fill="hold"/>
                                        <p:tgtEl>
                                          <p:spTgt spid="2273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P spid="227349" grpId="0" build="p" autoUpdateAnimBg="0" advAuto="0"/>
      <p:bldP spid="2273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5894388" y="44450"/>
            <a:ext cx="3205162" cy="1282700"/>
          </a:xfrm>
          <a:prstGeom prst="rect">
            <a:avLst/>
          </a:prstGeom>
          <a:solidFill>
            <a:schemeClr val="bg1">
              <a:lumMod val="75000"/>
            </a:schemeClr>
          </a:solidFill>
          <a:extLst/>
        </p:spPr>
        <p:txBody>
          <a:bodyPr wrap="none" fromWordArt="1">
            <a:prstTxWarp prst="textPlain">
              <a:avLst>
                <a:gd name="adj" fmla="val 50000"/>
              </a:avLst>
            </a:prstTxWarp>
          </a:bodyPr>
          <a:lstStyle/>
          <a:p>
            <a:pPr algn="ctr"/>
            <a:r>
              <a:rPr lang="pt-PT" sz="3200" kern="10" dirty="0">
                <a:solidFill>
                  <a:srgbClr val="7030A0"/>
                </a:solidFill>
                <a:latin typeface="Arial Black"/>
              </a:rPr>
              <a:t>CURSO CIENTÍFICO-HUMANÍSTICO</a:t>
            </a:r>
          </a:p>
          <a:p>
            <a:pPr algn="ctr"/>
            <a:r>
              <a:rPr lang="pt-PT" sz="3200" kern="10" dirty="0">
                <a:solidFill>
                  <a:srgbClr val="7030A0"/>
                </a:solidFill>
                <a:latin typeface="Arial Black"/>
              </a:rPr>
              <a:t>DE CIÊNCIAS E TECNOLOGIAS</a:t>
            </a:r>
          </a:p>
        </p:txBody>
      </p:sp>
      <p:graphicFrame>
        <p:nvGraphicFramePr>
          <p:cNvPr id="29876" name="Group 180"/>
          <p:cNvGraphicFramePr>
            <a:graphicFrameLocks noGrp="1"/>
          </p:cNvGraphicFramePr>
          <p:nvPr>
            <p:extLst>
              <p:ext uri="{D42A27DB-BD31-4B8C-83A1-F6EECF244321}">
                <p14:modId xmlns:p14="http://schemas.microsoft.com/office/powerpoint/2010/main" val="3675715229"/>
              </p:ext>
            </p:extLst>
          </p:nvPr>
        </p:nvGraphicFramePr>
        <p:xfrm>
          <a:off x="107504" y="44624"/>
          <a:ext cx="5611689" cy="6819848"/>
        </p:xfrm>
        <a:graphic>
          <a:graphicData uri="http://schemas.openxmlformats.org/drawingml/2006/table">
            <a:tbl>
              <a:tblPr/>
              <a:tblGrid>
                <a:gridCol w="3312369"/>
                <a:gridCol w="506697"/>
                <a:gridCol w="545581"/>
                <a:gridCol w="623521"/>
                <a:gridCol w="623521"/>
              </a:tblGrid>
              <a:tr h="33140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1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Componentes de Formação</a:t>
                      </a:r>
                      <a:endParaRPr kumimoji="0" lang="en-GB" sz="1100" b="1" i="0" u="none" strike="noStrike" cap="none" normalizeH="0" baseline="0" dirty="0" smtClean="0">
                        <a:ln>
                          <a:noFill/>
                        </a:ln>
                        <a:solidFill>
                          <a:schemeClr val="tx1"/>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charset="0"/>
                        </a:rPr>
                        <a:t>Carga Horária Semanal em minutos</a:t>
                      </a:r>
                      <a:endParaRPr kumimoji="0" lang="en-GB" sz="10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PT"/>
                    </a:p>
                  </a:txBody>
                  <a:tcPr/>
                </a:tc>
                <a:tc hMerge="1">
                  <a:txBody>
                    <a:bodyPr/>
                    <a:lstStyle/>
                    <a:p>
                      <a:endParaRPr lang="pt-PT"/>
                    </a:p>
                  </a:txBody>
                  <a:tcPr/>
                </a:tc>
              </a:tr>
              <a:tr h="274317">
                <a:tc vMerge="1">
                  <a:txBody>
                    <a:bodyPr/>
                    <a:lstStyle/>
                    <a:p>
                      <a:endParaRPr lang="pt-PT"/>
                    </a:p>
                  </a:txBody>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10º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11º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12º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6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GERAL                 </a:t>
                      </a:r>
                      <a:r>
                        <a:rPr kumimoji="0" lang="pt-PT" sz="1100" b="0" i="0" u="none" strike="noStrike" cap="none" normalizeH="0" baseline="0" dirty="0" smtClean="0">
                          <a:ln>
                            <a:noFill/>
                          </a:ln>
                          <a:solidFill>
                            <a:srgbClr val="003399"/>
                          </a:solidFill>
                          <a:effectLst/>
                          <a:latin typeface="Arial" charset="0"/>
                        </a:rPr>
                        <a:t>Português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Estrangeira I, II ou III </a:t>
                      </a:r>
                      <a:r>
                        <a:rPr kumimoji="0" lang="pt-PT" sz="1100" b="1" i="0" u="none" strike="noStrike" cap="none" normalizeH="0" baseline="0" dirty="0" smtClean="0">
                          <a:ln>
                            <a:noFill/>
                          </a:ln>
                          <a:solidFill>
                            <a:schemeClr val="tx1"/>
                          </a:solidFill>
                          <a:effectLst/>
                          <a:latin typeface="Arial"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Educação Física</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2500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Cidadania e Desenvolvimento</a:t>
                      </a:r>
                    </a:p>
                  </a:txBody>
                  <a:tcPr marL="91420" marR="91420" marT="45714" marB="45714"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pt-PT" sz="1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9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ESPECÍFICA                     </a:t>
                      </a:r>
                      <a:r>
                        <a:rPr kumimoji="0" lang="pt-PT" sz="1100" b="0" i="0" u="none" strike="noStrike" cap="none" normalizeH="0" baseline="0" dirty="0" smtClean="0">
                          <a:ln>
                            <a:noFill/>
                          </a:ln>
                          <a:solidFill>
                            <a:srgbClr val="003399"/>
                          </a:solidFill>
                          <a:effectLst/>
                          <a:latin typeface="Arial" charset="0"/>
                        </a:rPr>
                        <a:t>Matemática 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c)</a:t>
                      </a:r>
                      <a:endParaRPr kumimoji="0" lang="pt-PT"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Física e Química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Biologia e Geologia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Geometria Descritiva A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Biologia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Física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Química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Geologia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Materiais e Tecnologias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Opção e)</a:t>
                      </a: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100" b="0"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Antropologia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Filosofia 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Aplicações Informáticas B</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Geografia C</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Ciência Política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Grego</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Clássicos da Literatura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Psicologia B (f)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Direito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err="1" smtClean="0">
                          <a:ln>
                            <a:noFill/>
                          </a:ln>
                          <a:solidFill>
                            <a:srgbClr val="000099"/>
                          </a:solidFill>
                          <a:effectLst/>
                          <a:latin typeface="Arial" charset="0"/>
                        </a:rPr>
                        <a:t>Líng.Estrang</a:t>
                      </a:r>
                      <a:r>
                        <a:rPr kumimoji="0" lang="pt-PT" sz="1100" b="0" i="0" u="none" strike="noStrike" cap="none" normalizeH="0" baseline="0" dirty="0" smtClean="0">
                          <a:ln>
                            <a:noFill/>
                          </a:ln>
                          <a:solidFill>
                            <a:srgbClr val="000099"/>
                          </a:solidFill>
                          <a:effectLst/>
                          <a:latin typeface="Arial" charset="0"/>
                        </a:rPr>
                        <a:t>. I ou II ou III</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Economia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Teatro</a:t>
                      </a:r>
                      <a:r>
                        <a:rPr kumimoji="0" lang="pt-PT" sz="1100" b="0" i="0" u="none" strike="noStrike" cap="none" normalizeH="0" baseline="0" dirty="0" smtClean="0">
                          <a:ln>
                            <a:noFill/>
                          </a:ln>
                          <a:solidFill>
                            <a:srgbClr val="0000FF"/>
                          </a:solidFill>
                          <a:effectLst/>
                          <a:latin typeface="Arial" charset="0"/>
                        </a:rPr>
                        <a:t>  (f)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FF"/>
                          </a:solidFill>
                          <a:effectLst/>
                          <a:latin typeface="Arial" charset="0"/>
                        </a:rPr>
                        <a:t>Oferta de Escola  (f)  (g)</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315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315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315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315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3399"/>
                          </a:solidFill>
                          <a:effectLst/>
                          <a:latin typeface="Arial" charset="0"/>
                        </a:rPr>
                        <a:t>Educação Moral e Religiosa </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Text Box 38"/>
          <p:cNvSpPr txBox="1">
            <a:spLocks noChangeArrowheads="1"/>
          </p:cNvSpPr>
          <p:nvPr/>
        </p:nvSpPr>
        <p:spPr bwMode="auto">
          <a:xfrm>
            <a:off x="5795963" y="1843088"/>
            <a:ext cx="3249612" cy="4124188"/>
          </a:xfrm>
          <a:prstGeom prst="rect">
            <a:avLst/>
          </a:prstGeom>
          <a:solidFill>
            <a:schemeClr val="accent6">
              <a:lumMod val="60000"/>
              <a:lumOff val="40000"/>
            </a:schemeClr>
          </a:solidFill>
          <a:ln>
            <a:noFill/>
          </a:ln>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pt-PT" altLang="pt-PT" sz="1200" b="1" i="1" dirty="0"/>
              <a:t>Notas</a:t>
            </a:r>
          </a:p>
          <a:p>
            <a:pPr marL="0" indent="0" algn="just" eaLnBrk="1" hangingPunct="1">
              <a:spcBef>
                <a:spcPct val="0"/>
              </a:spcBef>
              <a:buNone/>
            </a:pPr>
            <a:r>
              <a:rPr lang="pt-PT" altLang="pt-PT" sz="1000" b="1" dirty="0" smtClean="0"/>
              <a:t>b)</a:t>
            </a:r>
            <a:r>
              <a:rPr lang="pt-PT" altLang="pt-PT" sz="1000" dirty="0" smtClean="0"/>
              <a:t> O aluno escolhe uma língua estrangeira. Se tiver estudado apenas uma língua estrangeira no ensino básico, inicia obrigatoriamente uma segunda língua no ensino secundário. No caso de o aluno iniciar uma língua, tomando em conta as disponibilidades da escola, pode cumulativamente dar continuidade à Língua Estrangeira I como disciplina facultativa, com aceitação expressa do acréscimo de carga horária.</a:t>
            </a:r>
          </a:p>
          <a:p>
            <a:pPr algn="just" eaLnBrk="1" hangingPunct="1">
              <a:spcBef>
                <a:spcPct val="0"/>
              </a:spcBef>
              <a:buFontTx/>
              <a:buNone/>
            </a:pPr>
            <a:r>
              <a:rPr lang="pt-PT" altLang="pt-PT" sz="1000" b="1" dirty="0" smtClean="0"/>
              <a:t>c)</a:t>
            </a:r>
            <a:r>
              <a:rPr lang="pt-PT" altLang="pt-PT" sz="1000" dirty="0" smtClean="0"/>
              <a:t> O aluno escolhe duas disciplinas bienais, sendo uma delas obrigatoriamente do grupo </a:t>
            </a:r>
            <a:r>
              <a:rPr lang="pt-PT" altLang="pt-PT" sz="1000" b="1" dirty="0" smtClean="0"/>
              <a:t>c)</a:t>
            </a:r>
          </a:p>
          <a:p>
            <a:pPr algn="just" eaLnBrk="1" hangingPunct="1">
              <a:spcBef>
                <a:spcPct val="0"/>
              </a:spcBef>
              <a:buFontTx/>
              <a:buNone/>
            </a:pPr>
            <a:r>
              <a:rPr lang="pt-PT" altLang="pt-PT" sz="1000" dirty="0" smtClean="0"/>
              <a:t>(</a:t>
            </a:r>
            <a:r>
              <a:rPr lang="pt-PT" altLang="pt-PT" sz="1000" b="1" dirty="0" smtClean="0"/>
              <a:t>d) (e)</a:t>
            </a:r>
            <a:r>
              <a:rPr lang="pt-PT" altLang="pt-PT" sz="1000" dirty="0" smtClean="0"/>
              <a:t>   O aluno escolhe duas disciplinas anuais, </a:t>
            </a:r>
          </a:p>
          <a:p>
            <a:pPr algn="just" eaLnBrk="1" hangingPunct="1">
              <a:spcBef>
                <a:spcPct val="0"/>
              </a:spcBef>
              <a:buFontTx/>
              <a:buNone/>
            </a:pPr>
            <a:r>
              <a:rPr lang="pt-PT" altLang="pt-PT" sz="1000" dirty="0" smtClean="0"/>
              <a:t>             sendo uma delas obrigatoriamente do conjunto de opções (d)</a:t>
            </a:r>
          </a:p>
          <a:p>
            <a:pPr algn="just" eaLnBrk="1" hangingPunct="1">
              <a:spcBef>
                <a:spcPct val="0"/>
              </a:spcBef>
              <a:buFontTx/>
              <a:buNone/>
            </a:pPr>
            <a:r>
              <a:rPr lang="pt-PT" altLang="pt-PT" sz="1000" b="1" dirty="0" smtClean="0"/>
              <a:t>(f)</a:t>
            </a:r>
            <a:r>
              <a:rPr lang="pt-PT" altLang="pt-PT" sz="1000" dirty="0" smtClean="0"/>
              <a:t>    Oferta dependente do Projeto Educativo da escola, como segunda opção o aluno pode escolher uma disciplina do grupo d) ou e) ou ainda de outros cursos</a:t>
            </a:r>
          </a:p>
          <a:p>
            <a:pPr marL="0" indent="0" algn="just" eaLnBrk="1" hangingPunct="1">
              <a:spcBef>
                <a:spcPct val="0"/>
              </a:spcBef>
              <a:buNone/>
            </a:pPr>
            <a:r>
              <a:rPr lang="pt-PT" altLang="pt-PT" sz="1000" b="1" dirty="0" smtClean="0"/>
              <a:t>g)</a:t>
            </a:r>
            <a:r>
              <a:rPr lang="pt-PT" altLang="pt-PT" sz="1000" dirty="0" smtClean="0"/>
              <a:t>  Oferta de Escola – autonomia curricular</a:t>
            </a:r>
          </a:p>
          <a:p>
            <a:pPr algn="just" eaLnBrk="1" hangingPunct="1">
              <a:spcBef>
                <a:spcPct val="0"/>
              </a:spcBef>
              <a:buFontTx/>
              <a:buNone/>
            </a:pPr>
            <a:r>
              <a:rPr lang="pt-PT" altLang="pt-PT" sz="1200" b="1" dirty="0" smtClean="0"/>
              <a:t>h)</a:t>
            </a:r>
            <a:r>
              <a:rPr lang="pt-PT" altLang="pt-PT" sz="1200" dirty="0" smtClean="0"/>
              <a:t> </a:t>
            </a:r>
            <a:r>
              <a:rPr lang="pt-PT" altLang="pt-PT" sz="1000" dirty="0" smtClean="0"/>
              <a:t>Oferta obrigatória, frequência facultativa, com um tempo letivo nunca inferior a 45 minutos.</a:t>
            </a:r>
          </a:p>
          <a:p>
            <a:pPr algn="just" eaLnBrk="1" hangingPunct="1">
              <a:spcBef>
                <a:spcPct val="0"/>
              </a:spcBef>
              <a:buFontTx/>
              <a:buNone/>
            </a:pPr>
            <a:endParaRPr lang="pt-PT" altLang="pt-PT" sz="1200" dirty="0"/>
          </a:p>
          <a:p>
            <a:pPr algn="ctr" eaLnBrk="1" hangingPunct="1">
              <a:spcBef>
                <a:spcPct val="0"/>
              </a:spcBef>
              <a:buFontTx/>
              <a:buNone/>
            </a:pPr>
            <a:r>
              <a:rPr lang="en-GB" altLang="pt-PT" sz="1200" b="1" dirty="0">
                <a:solidFill>
                  <a:srgbClr val="7030A0"/>
                </a:solidFill>
              </a:rPr>
              <a:t>Esc. Sec Madeira Torres  </a:t>
            </a:r>
            <a:endParaRPr lang="en-GB" altLang="pt-PT" sz="1200" b="1" dirty="0" smtClean="0">
              <a:solidFill>
                <a:srgbClr val="7030A0"/>
              </a:solidFill>
            </a:endParaRPr>
          </a:p>
          <a:p>
            <a:pPr algn="ctr" eaLnBrk="1" hangingPunct="1">
              <a:spcBef>
                <a:spcPct val="0"/>
              </a:spcBef>
              <a:buFontTx/>
              <a:buNone/>
            </a:pPr>
            <a:endParaRPr lang="en-GB" altLang="pt-PT" sz="1200" b="1" dirty="0">
              <a:solidFill>
                <a:srgbClr val="7030A0"/>
              </a:solidFill>
            </a:endParaRPr>
          </a:p>
          <a:p>
            <a:pPr algn="ctr" eaLnBrk="1" hangingPunct="1">
              <a:spcBef>
                <a:spcPct val="0"/>
              </a:spcBef>
              <a:buFontTx/>
              <a:buNone/>
            </a:pPr>
            <a:r>
              <a:rPr lang="en-GB" altLang="pt-PT" sz="1200" b="1" dirty="0">
                <a:solidFill>
                  <a:srgbClr val="7030A0"/>
                </a:solidFill>
              </a:rPr>
              <a:t>Esc. Sec. </a:t>
            </a:r>
            <a:r>
              <a:rPr lang="en-GB" altLang="pt-PT" sz="1200" b="1" dirty="0" err="1">
                <a:solidFill>
                  <a:srgbClr val="7030A0"/>
                </a:solidFill>
              </a:rPr>
              <a:t>Henriques</a:t>
            </a:r>
            <a:r>
              <a:rPr lang="en-GB" altLang="pt-PT" sz="1200" b="1" dirty="0">
                <a:solidFill>
                  <a:srgbClr val="7030A0"/>
                </a:solidFill>
              </a:rPr>
              <a:t> </a:t>
            </a:r>
            <a:r>
              <a:rPr lang="en-GB" altLang="pt-PT" sz="1200" b="1" dirty="0" err="1">
                <a:solidFill>
                  <a:srgbClr val="7030A0"/>
                </a:solidFill>
              </a:rPr>
              <a:t>Nogueira</a:t>
            </a:r>
            <a:endParaRPr lang="en-GB" altLang="pt-PT" sz="1200" b="1" dirty="0">
              <a:solidFill>
                <a:srgbClr val="7030A0"/>
              </a:solidFill>
            </a:endParaRPr>
          </a:p>
        </p:txBody>
      </p:sp>
      <p:sp>
        <p:nvSpPr>
          <p:cNvPr id="13350" name="Rectangle 60"/>
          <p:cNvSpPr>
            <a:spLocks noChangeArrowheads="1"/>
          </p:cNvSpPr>
          <p:nvPr/>
        </p:nvSpPr>
        <p:spPr bwMode="auto">
          <a:xfrm>
            <a:off x="1841778" y="2132856"/>
            <a:ext cx="1509712" cy="646933"/>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1" name="Rectangle 105"/>
          <p:cNvSpPr>
            <a:spLocks noChangeArrowheads="1"/>
          </p:cNvSpPr>
          <p:nvPr/>
        </p:nvSpPr>
        <p:spPr bwMode="auto">
          <a:xfrm>
            <a:off x="257602" y="4581128"/>
            <a:ext cx="3093888" cy="168009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2" name="Rectangle 114"/>
          <p:cNvSpPr>
            <a:spLocks noChangeArrowheads="1"/>
          </p:cNvSpPr>
          <p:nvPr/>
        </p:nvSpPr>
        <p:spPr bwMode="auto">
          <a:xfrm>
            <a:off x="1778339" y="3109108"/>
            <a:ext cx="1509712" cy="1039972"/>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Tree>
    <p:extLst>
      <p:ext uri="{BB962C8B-B14F-4D97-AF65-F5344CB8AC3E}">
        <p14:creationId xmlns:p14="http://schemas.microsoft.com/office/powerpoint/2010/main" val="671369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3000"/>
                                  </p:stCondLst>
                                  <p:childTnLst>
                                    <p:set>
                                      <p:cBhvr>
                                        <p:cTn id="11" dur="1" fill="hold">
                                          <p:stCondLst>
                                            <p:cond delay="0"/>
                                          </p:stCondLst>
                                        </p:cTn>
                                        <p:tgtEl>
                                          <p:spTgt spid="29876"/>
                                        </p:tgtEl>
                                        <p:attrNameLst>
                                          <p:attrName>style.visibility</p:attrName>
                                        </p:attrNameLst>
                                      </p:cBhvr>
                                      <p:to>
                                        <p:strVal val="visible"/>
                                      </p:to>
                                    </p:set>
                                    <p:anim calcmode="lin" valueType="num">
                                      <p:cBhvr additive="base">
                                        <p:cTn id="12" dur="500" fill="hold"/>
                                        <p:tgtEl>
                                          <p:spTgt spid="29876"/>
                                        </p:tgtEl>
                                        <p:attrNameLst>
                                          <p:attrName>ppt_x</p:attrName>
                                        </p:attrNameLst>
                                      </p:cBhvr>
                                      <p:tavLst>
                                        <p:tav tm="0">
                                          <p:val>
                                            <p:strVal val="#ppt_x"/>
                                          </p:val>
                                        </p:tav>
                                        <p:tav tm="100000">
                                          <p:val>
                                            <p:strVal val="#ppt_x"/>
                                          </p:val>
                                        </p:tav>
                                      </p:tavLst>
                                    </p:anim>
                                    <p:anim calcmode="lin" valueType="num">
                                      <p:cBhvr additive="base">
                                        <p:cTn id="13" dur="500" fill="hold"/>
                                        <p:tgtEl>
                                          <p:spTgt spid="2987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1" presetClass="entr" presetSubtype="0" fill="hold" grpId="0" nodeType="afterEffect">
                                  <p:stCondLst>
                                    <p:cond delay="3000"/>
                                  </p:stCondLst>
                                  <p:childTnLst>
                                    <p:set>
                                      <p:cBhvr>
                                        <p:cTn id="16" dur="1" fill="hold">
                                          <p:stCondLst>
                                            <p:cond delay="499"/>
                                          </p:stCondLst>
                                        </p:cTn>
                                        <p:tgtEl>
                                          <p:spTgt spid="29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247480">
            <a:off x="747260" y="2560799"/>
            <a:ext cx="1329782" cy="245278"/>
            <a:chOff x="585" y="1193"/>
            <a:chExt cx="1660" cy="309"/>
          </a:xfrm>
        </p:grpSpPr>
        <p:sp>
          <p:nvSpPr>
            <p:cNvPr id="14350" name="Freeform 5"/>
            <p:cNvSpPr>
              <a:spLocks/>
            </p:cNvSpPr>
            <p:nvPr/>
          </p:nvSpPr>
          <p:spPr bwMode="auto">
            <a:xfrm>
              <a:off x="585" y="1287"/>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rgbClr val="0000FF"/>
            </a:solidFill>
            <a:ln w="28575">
              <a:solidFill>
                <a:schemeClr val="tx1"/>
              </a:solidFill>
              <a:round/>
              <a:headEnd/>
              <a:tailEnd/>
            </a:ln>
          </p:spPr>
          <p:txBody>
            <a:bodyPr/>
            <a:lstStyle/>
            <a:p>
              <a:endParaRPr lang="pt-PT"/>
            </a:p>
          </p:txBody>
        </p:sp>
        <p:sp>
          <p:nvSpPr>
            <p:cNvPr id="14351" name="Freeform 6"/>
            <p:cNvSpPr>
              <a:spLocks/>
            </p:cNvSpPr>
            <p:nvPr/>
          </p:nvSpPr>
          <p:spPr bwMode="auto">
            <a:xfrm>
              <a:off x="1028" y="1246"/>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rgbClr val="0000FF"/>
            </a:solidFill>
            <a:ln w="28575">
              <a:solidFill>
                <a:schemeClr val="tx1"/>
              </a:solidFill>
              <a:round/>
              <a:headEnd/>
              <a:tailEnd/>
            </a:ln>
          </p:spPr>
          <p:txBody>
            <a:bodyPr/>
            <a:lstStyle/>
            <a:p>
              <a:endParaRPr lang="pt-PT"/>
            </a:p>
          </p:txBody>
        </p:sp>
        <p:sp>
          <p:nvSpPr>
            <p:cNvPr id="14352" name="Freeform 7"/>
            <p:cNvSpPr>
              <a:spLocks/>
            </p:cNvSpPr>
            <p:nvPr/>
          </p:nvSpPr>
          <p:spPr bwMode="auto">
            <a:xfrm>
              <a:off x="1490" y="1239"/>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rgbClr val="0000FF"/>
            </a:solidFill>
            <a:ln w="28575">
              <a:solidFill>
                <a:schemeClr val="tx1"/>
              </a:solidFill>
              <a:round/>
              <a:headEnd/>
              <a:tailEnd/>
            </a:ln>
          </p:spPr>
          <p:txBody>
            <a:bodyPr/>
            <a:lstStyle/>
            <a:p>
              <a:endParaRPr lang="pt-PT"/>
            </a:p>
          </p:txBody>
        </p:sp>
        <p:sp>
          <p:nvSpPr>
            <p:cNvPr id="14353" name="Freeform 8"/>
            <p:cNvSpPr>
              <a:spLocks/>
            </p:cNvSpPr>
            <p:nvPr/>
          </p:nvSpPr>
          <p:spPr bwMode="auto">
            <a:xfrm>
              <a:off x="2150" y="1193"/>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rgbClr val="0000FF"/>
            </a:solidFill>
            <a:ln w="28575">
              <a:solidFill>
                <a:schemeClr val="tx1"/>
              </a:solidFill>
              <a:round/>
              <a:headEnd/>
              <a:tailEnd/>
            </a:ln>
          </p:spPr>
          <p:txBody>
            <a:bodyPr/>
            <a:lstStyle/>
            <a:p>
              <a:endParaRPr lang="pt-PT"/>
            </a:p>
          </p:txBody>
        </p:sp>
        <p:sp>
          <p:nvSpPr>
            <p:cNvPr id="14354" name="Freeform 9"/>
            <p:cNvSpPr>
              <a:spLocks/>
            </p:cNvSpPr>
            <p:nvPr/>
          </p:nvSpPr>
          <p:spPr bwMode="auto">
            <a:xfrm>
              <a:off x="651" y="1293"/>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14355" name="Freeform 10"/>
            <p:cNvSpPr>
              <a:spLocks/>
            </p:cNvSpPr>
            <p:nvPr/>
          </p:nvSpPr>
          <p:spPr bwMode="auto">
            <a:xfrm>
              <a:off x="1117" y="1267"/>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14356" name="Freeform 11"/>
            <p:cNvSpPr>
              <a:spLocks/>
            </p:cNvSpPr>
            <p:nvPr/>
          </p:nvSpPr>
          <p:spPr bwMode="auto">
            <a:xfrm>
              <a:off x="1578" y="1218"/>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sp>
        <p:nvSpPr>
          <p:cNvPr id="214028" name="WordArt 12"/>
          <p:cNvSpPr>
            <a:spLocks noChangeArrowheads="1" noChangeShapeType="1" noTextEdit="1"/>
          </p:cNvSpPr>
          <p:nvPr/>
        </p:nvSpPr>
        <p:spPr bwMode="auto">
          <a:xfrm>
            <a:off x="1619250" y="927100"/>
            <a:ext cx="6823075" cy="8286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pt-PT" sz="3200" kern="10" dirty="0">
                <a:solidFill>
                  <a:srgbClr val="7030A0"/>
                </a:solidFill>
                <a:latin typeface="Arial Black"/>
              </a:rPr>
              <a:t>CURSO CIENTÍFICO-HUMANÍSTICO DE CIÊNCIAS E TECNOLOGIAS</a:t>
            </a:r>
          </a:p>
        </p:txBody>
      </p:sp>
      <p:grpSp>
        <p:nvGrpSpPr>
          <p:cNvPr id="3" name="Group 13"/>
          <p:cNvGrpSpPr>
            <a:grpSpLocks/>
          </p:cNvGrpSpPr>
          <p:nvPr/>
        </p:nvGrpSpPr>
        <p:grpSpPr bwMode="auto">
          <a:xfrm>
            <a:off x="191044" y="2325700"/>
            <a:ext cx="854404" cy="3254350"/>
            <a:chOff x="286" y="945"/>
            <a:chExt cx="862" cy="1488"/>
          </a:xfrm>
        </p:grpSpPr>
        <p:sp>
          <p:nvSpPr>
            <p:cNvPr id="14344"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14345"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14346"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14347"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14348"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14349"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14038" name="Text Box 22"/>
          <p:cNvSpPr txBox="1">
            <a:spLocks noChangeArrowheads="1"/>
          </p:cNvSpPr>
          <p:nvPr/>
        </p:nvSpPr>
        <p:spPr bwMode="auto">
          <a:xfrm>
            <a:off x="1025271" y="2907459"/>
            <a:ext cx="7723187" cy="2333625"/>
          </a:xfrm>
          <a:prstGeom prst="rect">
            <a:avLst/>
          </a:prstGeom>
          <a:noFill/>
          <a:ln w="9525">
            <a:noFill/>
            <a:miter lim="800000"/>
            <a:headEnd/>
            <a:tailEnd/>
          </a:ln>
        </p:spPr>
        <p:txBody>
          <a:bodyPr lIns="91420" tIns="45711" rIns="91420" bIns="45711">
            <a:spAutoFit/>
          </a:bodyPr>
          <a:lstStyle/>
          <a:p>
            <a:pPr algn="just" eaLnBrk="1" hangingPunct="1">
              <a:lnSpc>
                <a:spcPct val="130000"/>
              </a:lnSpc>
              <a:defRPr/>
            </a:pPr>
            <a:r>
              <a:rPr lang="pt-PT" sz="1600" b="1" dirty="0">
                <a:solidFill>
                  <a:srgbClr val="7030A0"/>
                </a:solidFill>
                <a:latin typeface="Comic Sans MS" pitchFamily="66" charset="0"/>
              </a:rPr>
              <a:t>.MEDICINA .ENFERMAGEM .VETERINÁRIA .BIOLOGIA .PSICOLOGIA</a:t>
            </a:r>
          </a:p>
          <a:p>
            <a:pPr algn="just" eaLnBrk="1" hangingPunct="1">
              <a:lnSpc>
                <a:spcPct val="130000"/>
              </a:lnSpc>
              <a:defRPr/>
            </a:pPr>
            <a:r>
              <a:rPr lang="pt-PT" sz="1600" b="1" dirty="0">
                <a:solidFill>
                  <a:srgbClr val="7030A0"/>
                </a:solidFill>
                <a:latin typeface="Comic Sans MS" pitchFamily="66" charset="0"/>
              </a:rPr>
              <a:t>.FARMÁCIA .MATEMÁTICA . NUTRIÇÃO . ANÁLISES CLÍNICAS</a:t>
            </a:r>
          </a:p>
          <a:p>
            <a:pPr algn="just" eaLnBrk="1" hangingPunct="1">
              <a:lnSpc>
                <a:spcPct val="130000"/>
              </a:lnSpc>
              <a:defRPr/>
            </a:pPr>
            <a:r>
              <a:rPr lang="pt-PT" sz="1600" b="1" dirty="0">
                <a:solidFill>
                  <a:srgbClr val="7030A0"/>
                </a:solidFill>
                <a:latin typeface="Comic Sans MS" pitchFamily="66" charset="0"/>
              </a:rPr>
              <a:t>.FISIOTERAPIA . TERAPIA DA FALA .TERAPIA OCUPACIONAL</a:t>
            </a:r>
          </a:p>
          <a:p>
            <a:pPr algn="just" eaLnBrk="1" hangingPunct="1">
              <a:lnSpc>
                <a:spcPct val="130000"/>
              </a:lnSpc>
              <a:defRPr/>
            </a:pPr>
            <a:r>
              <a:rPr lang="pt-PT" sz="1600" b="1" dirty="0">
                <a:solidFill>
                  <a:srgbClr val="7030A0"/>
                </a:solidFill>
                <a:latin typeface="Comic Sans MS" pitchFamily="66" charset="0"/>
              </a:rPr>
              <a:t>.EDUCAÇÃO FÍSICA.ENGENHARIA CIVIL .ENGENHARIA MECÂNICA .ENGENHARIA AGRONÓMICA .ENGENHARIA FÍSICA .ENGENHARIA   QUÍMICA .ENGENHARIA DO AMBIENTE .ENGENHARIA ELECTROTÉCNICA .ENGENHARIA INFORMÁTICA</a:t>
            </a:r>
            <a:r>
              <a:rPr lang="en-GB" sz="1600" b="1" dirty="0">
                <a:solidFill>
                  <a:srgbClr val="7030A0"/>
                </a:solidFill>
                <a:latin typeface="Comic Sans MS" pitchFamily="66" charset="0"/>
              </a:rPr>
              <a:t> </a:t>
            </a:r>
            <a:r>
              <a:rPr lang="pt-PT" sz="1600" b="1" dirty="0">
                <a:solidFill>
                  <a:srgbClr val="7030A0"/>
                </a:solidFill>
                <a:latin typeface="Comic Sans MS" pitchFamily="66" charset="0"/>
              </a:rPr>
              <a:t>.PROFESSOR(A)  de...</a:t>
            </a:r>
            <a:r>
              <a:rPr lang="pt-PT" sz="1600" dirty="0">
                <a:solidFill>
                  <a:srgbClr val="7030A0"/>
                </a:solidFill>
                <a:latin typeface="Comic Sans MS" pitchFamily="66" charset="0"/>
              </a:rPr>
              <a:t> </a:t>
            </a:r>
            <a:endParaRPr lang="en-GB" sz="1600" dirty="0">
              <a:solidFill>
                <a:srgbClr val="7030A0"/>
              </a:solidFill>
              <a:latin typeface="Comic Sans MS" pitchFamily="66" charset="0"/>
            </a:endParaRPr>
          </a:p>
        </p:txBody>
      </p:sp>
      <p:sp>
        <p:nvSpPr>
          <p:cNvPr id="214040" name="Picture 24" descr="j0078755"/>
          <p:cNvSpPr>
            <a:spLocks noChangeAspect="1" noChangeArrowheads="1"/>
          </p:cNvSpPr>
          <p:nvPr/>
        </p:nvSpPr>
        <p:spPr bwMode="auto">
          <a:xfrm>
            <a:off x="6977063" y="5072063"/>
            <a:ext cx="15398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214041" name="Text Box 25"/>
          <p:cNvSpPr txBox="1">
            <a:spLocks noChangeArrowheads="1"/>
          </p:cNvSpPr>
          <p:nvPr/>
        </p:nvSpPr>
        <p:spPr bwMode="auto">
          <a:xfrm>
            <a:off x="731838" y="1924050"/>
            <a:ext cx="7800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PT" altLang="pt-PT" b="1">
                <a:latin typeface="Comic Sans MS" pitchFamily="66" charset="0"/>
              </a:rPr>
              <a:t> Com o Curso Científico-Humanístico de Ciências e Tecnologias posso candidatar-me a cursos superiores nas áreas de...</a:t>
            </a:r>
            <a:endParaRPr lang="en-GB" altLang="pt-PT" b="1">
              <a:latin typeface="Comic Sans MS" pitchFamily="66" charset="0"/>
            </a:endParaRPr>
          </a:p>
        </p:txBody>
      </p:sp>
    </p:spTree>
    <p:extLst>
      <p:ext uri="{BB962C8B-B14F-4D97-AF65-F5344CB8AC3E}">
        <p14:creationId xmlns:p14="http://schemas.microsoft.com/office/powerpoint/2010/main" val="8639181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4028"/>
                                        </p:tgtEl>
                                        <p:attrNameLst>
                                          <p:attrName>style.visibility</p:attrName>
                                        </p:attrNameLst>
                                      </p:cBhvr>
                                      <p:to>
                                        <p:strVal val="visible"/>
                                      </p:to>
                                    </p:set>
                                    <p:anim calcmode="lin" valueType="num">
                                      <p:cBhvr additive="base">
                                        <p:cTn id="7" dur="500" fill="hold"/>
                                        <p:tgtEl>
                                          <p:spTgt spid="214028"/>
                                        </p:tgtEl>
                                        <p:attrNameLst>
                                          <p:attrName>ppt_x</p:attrName>
                                        </p:attrNameLst>
                                      </p:cBhvr>
                                      <p:tavLst>
                                        <p:tav tm="0">
                                          <p:val>
                                            <p:strVal val="#ppt_x"/>
                                          </p:val>
                                        </p:tav>
                                        <p:tav tm="100000">
                                          <p:val>
                                            <p:strVal val="#ppt_x"/>
                                          </p:val>
                                        </p:tav>
                                      </p:tavLst>
                                    </p:anim>
                                    <p:anim calcmode="lin" valueType="num">
                                      <p:cBhvr additive="base">
                                        <p:cTn id="8" dur="500" fill="hold"/>
                                        <p:tgtEl>
                                          <p:spTgt spid="21402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000"/>
                            </p:stCondLst>
                            <p:childTnLst>
                              <p:par>
                                <p:cTn id="20" presetID="1" presetClass="entr" presetSubtype="0" fill="hold" grpId="0" nodeType="afterEffect">
                                  <p:stCondLst>
                                    <p:cond delay="2000"/>
                                  </p:stCondLst>
                                  <p:iterate type="wd">
                                    <p:tmAbs val="300"/>
                                  </p:iterate>
                                  <p:childTnLst>
                                    <p:set>
                                      <p:cBhvr>
                                        <p:cTn id="21" dur="1" fill="hold">
                                          <p:stCondLst>
                                            <p:cond delay="299"/>
                                          </p:stCondLst>
                                        </p:cTn>
                                        <p:tgtEl>
                                          <p:spTgt spid="214041"/>
                                        </p:tgtEl>
                                        <p:attrNameLst>
                                          <p:attrName>style.visibility</p:attrName>
                                        </p:attrNameLst>
                                      </p:cBhvr>
                                      <p:to>
                                        <p:strVal val="visible"/>
                                      </p:to>
                                    </p:set>
                                  </p:childTnLst>
                                </p:cTn>
                              </p:par>
                            </p:childTnLst>
                          </p:cTn>
                        </p:par>
                        <p:par>
                          <p:cTn id="22" fill="hold" nodeType="afterGroup">
                            <p:stCondLst>
                              <p:cond delay="13100"/>
                            </p:stCondLst>
                            <p:childTnLst>
                              <p:par>
                                <p:cTn id="23" presetID="7" presetClass="entr" presetSubtype="4" fill="hold" grpId="0" nodeType="afterEffect" nodePh="1">
                                  <p:stCondLst>
                                    <p:cond delay="0"/>
                                  </p:stCondLst>
                                  <p:endCondLst>
                                    <p:cond evt="begin" delay="0">
                                      <p:tn val="23"/>
                                    </p:cond>
                                  </p:endCondLst>
                                  <p:childTnLst>
                                    <p:set>
                                      <p:cBhvr>
                                        <p:cTn id="24" dur="1" fill="hold">
                                          <p:stCondLst>
                                            <p:cond delay="0"/>
                                          </p:stCondLst>
                                        </p:cTn>
                                        <p:tgtEl>
                                          <p:spTgt spid="214040"/>
                                        </p:tgtEl>
                                        <p:attrNameLst>
                                          <p:attrName>style.visibility</p:attrName>
                                        </p:attrNameLst>
                                      </p:cBhvr>
                                      <p:to>
                                        <p:strVal val="visible"/>
                                      </p:to>
                                    </p:set>
                                    <p:anim calcmode="lin" valueType="num">
                                      <p:cBhvr additive="base">
                                        <p:cTn id="25" dur="5000" fill="hold"/>
                                        <p:tgtEl>
                                          <p:spTgt spid="214040"/>
                                        </p:tgtEl>
                                        <p:attrNameLst>
                                          <p:attrName>ppt_x</p:attrName>
                                        </p:attrNameLst>
                                      </p:cBhvr>
                                      <p:tavLst>
                                        <p:tav tm="0">
                                          <p:val>
                                            <p:strVal val="#ppt_x"/>
                                          </p:val>
                                        </p:tav>
                                        <p:tav tm="100000">
                                          <p:val>
                                            <p:strVal val="#ppt_x"/>
                                          </p:val>
                                        </p:tav>
                                      </p:tavLst>
                                    </p:anim>
                                    <p:anim calcmode="lin" valueType="num">
                                      <p:cBhvr additive="base">
                                        <p:cTn id="26" dur="5000" fill="hold"/>
                                        <p:tgtEl>
                                          <p:spTgt spid="214040"/>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8100"/>
                            </p:stCondLst>
                            <p:childTnLst>
                              <p:par>
                                <p:cTn id="28" presetID="2" presetClass="entr" presetSubtype="8" fill="hold" grpId="0" nodeType="afterEffect">
                                  <p:stCondLst>
                                    <p:cond delay="0"/>
                                  </p:stCondLst>
                                  <p:childTnLst>
                                    <p:set>
                                      <p:cBhvr>
                                        <p:cTn id="29" dur="1" fill="hold">
                                          <p:stCondLst>
                                            <p:cond delay="0"/>
                                          </p:stCondLst>
                                        </p:cTn>
                                        <p:tgtEl>
                                          <p:spTgt spid="214038">
                                            <p:txEl>
                                              <p:pRg st="0" end="0"/>
                                            </p:txEl>
                                          </p:spTgt>
                                        </p:tgtEl>
                                        <p:attrNameLst>
                                          <p:attrName>style.visibility</p:attrName>
                                        </p:attrNameLst>
                                      </p:cBhvr>
                                      <p:to>
                                        <p:strVal val="visible"/>
                                      </p:to>
                                    </p:set>
                                    <p:anim calcmode="lin" valueType="num">
                                      <p:cBhvr additive="base">
                                        <p:cTn id="30" dur="500" fill="hold"/>
                                        <p:tgtEl>
                                          <p:spTgt spid="214038">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14038">
                                            <p:txEl>
                                              <p:pRg st="0" end="0"/>
                                            </p:txEl>
                                          </p:spTgt>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8600"/>
                            </p:stCondLst>
                            <p:childTnLst>
                              <p:par>
                                <p:cTn id="33" presetID="2" presetClass="entr" presetSubtype="8" fill="hold" grpId="0" nodeType="afterEffect">
                                  <p:stCondLst>
                                    <p:cond delay="0"/>
                                  </p:stCondLst>
                                  <p:childTnLst>
                                    <p:set>
                                      <p:cBhvr>
                                        <p:cTn id="34" dur="1" fill="hold">
                                          <p:stCondLst>
                                            <p:cond delay="0"/>
                                          </p:stCondLst>
                                        </p:cTn>
                                        <p:tgtEl>
                                          <p:spTgt spid="214038">
                                            <p:txEl>
                                              <p:pRg st="1" end="1"/>
                                            </p:txEl>
                                          </p:spTgt>
                                        </p:tgtEl>
                                        <p:attrNameLst>
                                          <p:attrName>style.visibility</p:attrName>
                                        </p:attrNameLst>
                                      </p:cBhvr>
                                      <p:to>
                                        <p:strVal val="visible"/>
                                      </p:to>
                                    </p:set>
                                    <p:anim calcmode="lin" valueType="num">
                                      <p:cBhvr additive="base">
                                        <p:cTn id="35" dur="500" fill="hold"/>
                                        <p:tgtEl>
                                          <p:spTgt spid="214038">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14038">
                                            <p:txEl>
                                              <p:pRg st="1" end="1"/>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19100"/>
                            </p:stCondLst>
                            <p:childTnLst>
                              <p:par>
                                <p:cTn id="38" presetID="2" presetClass="entr" presetSubtype="8" fill="hold" grpId="0" nodeType="afterEffect">
                                  <p:stCondLst>
                                    <p:cond delay="0"/>
                                  </p:stCondLst>
                                  <p:childTnLst>
                                    <p:set>
                                      <p:cBhvr>
                                        <p:cTn id="39" dur="1" fill="hold">
                                          <p:stCondLst>
                                            <p:cond delay="0"/>
                                          </p:stCondLst>
                                        </p:cTn>
                                        <p:tgtEl>
                                          <p:spTgt spid="214038">
                                            <p:txEl>
                                              <p:pRg st="2" end="2"/>
                                            </p:txEl>
                                          </p:spTgt>
                                        </p:tgtEl>
                                        <p:attrNameLst>
                                          <p:attrName>style.visibility</p:attrName>
                                        </p:attrNameLst>
                                      </p:cBhvr>
                                      <p:to>
                                        <p:strVal val="visible"/>
                                      </p:to>
                                    </p:set>
                                    <p:anim calcmode="lin" valueType="num">
                                      <p:cBhvr additive="base">
                                        <p:cTn id="40" dur="500" fill="hold"/>
                                        <p:tgtEl>
                                          <p:spTgt spid="214038">
                                            <p:txEl>
                                              <p:pRg st="2" end="2"/>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214038">
                                            <p:txEl>
                                              <p:pRg st="2" end="2"/>
                                            </p:txEl>
                                          </p:spTgt>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19600"/>
                            </p:stCondLst>
                            <p:childTnLst>
                              <p:par>
                                <p:cTn id="43" presetID="2" presetClass="entr" presetSubtype="8" fill="hold" grpId="0" nodeType="afterEffect">
                                  <p:stCondLst>
                                    <p:cond delay="0"/>
                                  </p:stCondLst>
                                  <p:childTnLst>
                                    <p:set>
                                      <p:cBhvr>
                                        <p:cTn id="44" dur="1" fill="hold">
                                          <p:stCondLst>
                                            <p:cond delay="0"/>
                                          </p:stCondLst>
                                        </p:cTn>
                                        <p:tgtEl>
                                          <p:spTgt spid="214038">
                                            <p:txEl>
                                              <p:pRg st="3" end="3"/>
                                            </p:txEl>
                                          </p:spTgt>
                                        </p:tgtEl>
                                        <p:attrNameLst>
                                          <p:attrName>style.visibility</p:attrName>
                                        </p:attrNameLst>
                                      </p:cBhvr>
                                      <p:to>
                                        <p:strVal val="visible"/>
                                      </p:to>
                                    </p:set>
                                    <p:anim calcmode="lin" valueType="num">
                                      <p:cBhvr additive="base">
                                        <p:cTn id="45" dur="500" fill="hold"/>
                                        <p:tgtEl>
                                          <p:spTgt spid="214038">
                                            <p:txEl>
                                              <p:pRg st="3" end="3"/>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1403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8" grpId="0"/>
      <p:bldP spid="214038" grpId="0" build="p" autoUpdateAnimBg="0" advAuto="0"/>
      <p:bldP spid="214040" grpId="0" animBg="1"/>
      <p:bldP spid="21404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5894388" y="44450"/>
            <a:ext cx="3205162" cy="1282700"/>
          </a:xfrm>
          <a:prstGeom prst="rect">
            <a:avLst/>
          </a:prstGeom>
          <a:solidFill>
            <a:schemeClr val="bg1">
              <a:lumMod val="75000"/>
            </a:schemeClr>
          </a:solidFill>
          <a:extLst/>
        </p:spPr>
        <p:txBody>
          <a:bodyPr wrap="none" fromWordArt="1">
            <a:prstTxWarp prst="textPlain">
              <a:avLst>
                <a:gd name="adj" fmla="val 50000"/>
              </a:avLst>
            </a:prstTxWarp>
          </a:bodyPr>
          <a:lstStyle/>
          <a:p>
            <a:pPr algn="ctr"/>
            <a:r>
              <a:rPr lang="pt-PT" sz="3200" kern="10" dirty="0">
                <a:solidFill>
                  <a:srgbClr val="7030A0"/>
                </a:solidFill>
                <a:latin typeface="Arial Black"/>
              </a:rPr>
              <a:t>CURSO CIENTÍFICO-HUMANÍSTICO</a:t>
            </a:r>
          </a:p>
          <a:p>
            <a:pPr algn="ctr"/>
            <a:r>
              <a:rPr lang="pt-PT" sz="3200" kern="10" dirty="0">
                <a:solidFill>
                  <a:srgbClr val="7030A0"/>
                </a:solidFill>
                <a:latin typeface="Arial Black"/>
              </a:rPr>
              <a:t>DE CIÊNCIAS </a:t>
            </a:r>
            <a:r>
              <a:rPr lang="pt-PT" sz="3200" kern="10" dirty="0" smtClean="0">
                <a:solidFill>
                  <a:srgbClr val="7030A0"/>
                </a:solidFill>
                <a:latin typeface="Arial Black"/>
              </a:rPr>
              <a:t>SOCIOECONÓMICAS</a:t>
            </a:r>
            <a:endParaRPr lang="pt-PT" sz="3200" kern="10" dirty="0">
              <a:solidFill>
                <a:srgbClr val="7030A0"/>
              </a:solidFill>
              <a:latin typeface="Arial Black"/>
            </a:endParaRPr>
          </a:p>
        </p:txBody>
      </p:sp>
      <p:graphicFrame>
        <p:nvGraphicFramePr>
          <p:cNvPr id="29876" name="Group 180"/>
          <p:cNvGraphicFramePr>
            <a:graphicFrameLocks noGrp="1"/>
          </p:cNvGraphicFramePr>
          <p:nvPr>
            <p:extLst>
              <p:ext uri="{D42A27DB-BD31-4B8C-83A1-F6EECF244321}">
                <p14:modId xmlns:p14="http://schemas.microsoft.com/office/powerpoint/2010/main" val="4006492991"/>
              </p:ext>
            </p:extLst>
          </p:nvPr>
        </p:nvGraphicFramePr>
        <p:xfrm>
          <a:off x="35496" y="44450"/>
          <a:ext cx="5611689" cy="6819848"/>
        </p:xfrm>
        <a:graphic>
          <a:graphicData uri="http://schemas.openxmlformats.org/drawingml/2006/table">
            <a:tbl>
              <a:tblPr/>
              <a:tblGrid>
                <a:gridCol w="3312369"/>
                <a:gridCol w="506697"/>
                <a:gridCol w="545581"/>
                <a:gridCol w="623521"/>
                <a:gridCol w="623521"/>
              </a:tblGrid>
              <a:tr h="14668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1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Componentes de Formação</a:t>
                      </a:r>
                      <a:endParaRPr kumimoji="0" lang="en-GB" sz="1100" b="1" i="0" u="none" strike="noStrike" cap="none" normalizeH="0" baseline="0" dirty="0" smtClean="0">
                        <a:ln>
                          <a:noFill/>
                        </a:ln>
                        <a:solidFill>
                          <a:schemeClr val="tx1"/>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charset="0"/>
                        </a:rPr>
                        <a:t>Carga Horária Semanal em minutos</a:t>
                      </a:r>
                      <a:endParaRPr kumimoji="0" lang="en-GB" sz="10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PT"/>
                    </a:p>
                  </a:txBody>
                  <a:tcPr/>
                </a:tc>
                <a:tc hMerge="1">
                  <a:txBody>
                    <a:bodyPr/>
                    <a:lstStyle/>
                    <a:p>
                      <a:endParaRPr lang="pt-PT"/>
                    </a:p>
                  </a:txBody>
                  <a:tcPr/>
                </a:tc>
              </a:tr>
              <a:tr h="274317">
                <a:tc vMerge="1">
                  <a:txBody>
                    <a:bodyPr/>
                    <a:lstStyle/>
                    <a:p>
                      <a:endParaRPr lang="pt-PT"/>
                    </a:p>
                  </a:txBody>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10º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11º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12º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6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GERAL                 </a:t>
                      </a:r>
                      <a:r>
                        <a:rPr kumimoji="0" lang="pt-PT" sz="1100" b="0" i="0" u="none" strike="noStrike" cap="none" normalizeH="0" baseline="0" dirty="0" smtClean="0">
                          <a:ln>
                            <a:noFill/>
                          </a:ln>
                          <a:solidFill>
                            <a:srgbClr val="003399"/>
                          </a:solidFill>
                          <a:effectLst/>
                          <a:latin typeface="Arial" charset="0"/>
                        </a:rPr>
                        <a:t>Português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Estrangeira I, II ou III </a:t>
                      </a:r>
                      <a:r>
                        <a:rPr kumimoji="0" lang="pt-PT" sz="1100" b="1" i="0" u="none" strike="noStrike" cap="none" normalizeH="0" baseline="0" dirty="0" smtClean="0">
                          <a:ln>
                            <a:noFill/>
                          </a:ln>
                          <a:solidFill>
                            <a:schemeClr val="tx1"/>
                          </a:solidFill>
                          <a:effectLst/>
                          <a:latin typeface="Arial"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Educação Física</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2500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Cidadania e Desenvolvimento</a:t>
                      </a:r>
                    </a:p>
                  </a:txBody>
                  <a:tcPr marL="91420" marR="91420" marT="45714" marB="45714"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pt-PT" sz="1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9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ESPECÍFICA                     </a:t>
                      </a:r>
                      <a:r>
                        <a:rPr kumimoji="0" lang="pt-PT" sz="1100" b="0" i="0" u="none" strike="noStrike" cap="none" normalizeH="0" baseline="0" dirty="0" smtClean="0">
                          <a:ln>
                            <a:noFill/>
                          </a:ln>
                          <a:solidFill>
                            <a:srgbClr val="003399"/>
                          </a:solidFill>
                          <a:effectLst/>
                          <a:latin typeface="Arial" charset="0"/>
                        </a:rPr>
                        <a:t>Matemática 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c)</a:t>
                      </a:r>
                      <a:endParaRPr kumimoji="0" lang="pt-PT"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Economia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Geografia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Historia B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Economia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Geografia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Sociologia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a:t>
                      </a: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Opção e)</a:t>
                      </a: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100" b="0"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Antropologia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Filosofia 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Aplicações Informáticas B</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Geografia C</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Ciência Política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Grego</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Clássicos da Literatura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Psicologia B (f)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Direito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err="1" smtClean="0">
                          <a:ln>
                            <a:noFill/>
                          </a:ln>
                          <a:solidFill>
                            <a:srgbClr val="000099"/>
                          </a:solidFill>
                          <a:effectLst/>
                          <a:latin typeface="Arial" charset="0"/>
                        </a:rPr>
                        <a:t>Líng.Estrang</a:t>
                      </a:r>
                      <a:r>
                        <a:rPr kumimoji="0" lang="pt-PT" sz="1100" b="0" i="0" u="none" strike="noStrike" cap="none" normalizeH="0" baseline="0" dirty="0" smtClean="0">
                          <a:ln>
                            <a:noFill/>
                          </a:ln>
                          <a:solidFill>
                            <a:srgbClr val="000099"/>
                          </a:solidFill>
                          <a:effectLst/>
                          <a:latin typeface="Arial" charset="0"/>
                        </a:rPr>
                        <a:t>. I ou II ou III</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Economia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Teatro</a:t>
                      </a:r>
                      <a:r>
                        <a:rPr kumimoji="0" lang="pt-PT" sz="1100" b="0" i="0" u="none" strike="noStrike" cap="none" normalizeH="0" baseline="0" dirty="0" smtClean="0">
                          <a:ln>
                            <a:noFill/>
                          </a:ln>
                          <a:solidFill>
                            <a:srgbClr val="0000FF"/>
                          </a:solidFill>
                          <a:effectLst/>
                          <a:latin typeface="Arial" charset="0"/>
                        </a:rPr>
                        <a:t>  (f)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FF"/>
                          </a:solidFill>
                          <a:effectLst/>
                          <a:latin typeface="Arial" charset="0"/>
                        </a:rPr>
                        <a:t>Oferta de Escola  (f)  (g)</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3399"/>
                          </a:solidFill>
                          <a:effectLst/>
                          <a:latin typeface="Arial" charset="0"/>
                        </a:rPr>
                        <a:t>Educação Moral e Religiosa </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Text Box 38"/>
          <p:cNvSpPr txBox="1">
            <a:spLocks noChangeArrowheads="1"/>
          </p:cNvSpPr>
          <p:nvPr/>
        </p:nvSpPr>
        <p:spPr bwMode="auto">
          <a:xfrm>
            <a:off x="5795963" y="1843088"/>
            <a:ext cx="3249612" cy="4124188"/>
          </a:xfrm>
          <a:prstGeom prst="rect">
            <a:avLst/>
          </a:prstGeom>
          <a:solidFill>
            <a:schemeClr val="accent6">
              <a:lumMod val="60000"/>
              <a:lumOff val="40000"/>
            </a:schemeClr>
          </a:solidFill>
          <a:ln>
            <a:noFill/>
          </a:ln>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pt-PT" altLang="pt-PT" sz="1200" b="1" i="1" dirty="0"/>
              <a:t>Notas</a:t>
            </a:r>
          </a:p>
          <a:p>
            <a:pPr marL="0" indent="0" algn="just" eaLnBrk="1" hangingPunct="1">
              <a:spcBef>
                <a:spcPct val="0"/>
              </a:spcBef>
              <a:buNone/>
            </a:pPr>
            <a:r>
              <a:rPr lang="pt-PT" altLang="pt-PT" sz="1000" b="1" dirty="0" smtClean="0"/>
              <a:t>b)</a:t>
            </a:r>
            <a:r>
              <a:rPr lang="pt-PT" altLang="pt-PT" sz="1000" dirty="0" smtClean="0"/>
              <a:t> O aluno escolhe uma língua estrangeira. Se tiver estudado apenas uma língua estrangeira no ensino básico, inicia obrigatoriamente uma segunda língua no ensino secundário. No caso de o aluno iniciar uma língua, tomando em conta as disponibilidades da escola, pode cumulativamente dar continuidade à Língua Estrangeira I como disciplina facultativa, com aceitação expressa do acréscimo de carga horária.</a:t>
            </a:r>
          </a:p>
          <a:p>
            <a:pPr algn="just" eaLnBrk="1" hangingPunct="1">
              <a:spcBef>
                <a:spcPct val="0"/>
              </a:spcBef>
              <a:buFontTx/>
              <a:buNone/>
            </a:pPr>
            <a:r>
              <a:rPr lang="pt-PT" altLang="pt-PT" sz="1000" b="1" dirty="0" smtClean="0"/>
              <a:t>c)</a:t>
            </a:r>
            <a:r>
              <a:rPr lang="pt-PT" altLang="pt-PT" sz="1000" dirty="0" smtClean="0"/>
              <a:t> O aluno escolhe duas disciplinas bienais, sendo uma delas obrigatoriamente do grupo </a:t>
            </a:r>
            <a:r>
              <a:rPr lang="pt-PT" altLang="pt-PT" sz="1000" b="1" dirty="0" smtClean="0"/>
              <a:t>c)</a:t>
            </a:r>
          </a:p>
          <a:p>
            <a:pPr algn="just" eaLnBrk="1" hangingPunct="1">
              <a:spcBef>
                <a:spcPct val="0"/>
              </a:spcBef>
              <a:buFontTx/>
              <a:buNone/>
            </a:pPr>
            <a:r>
              <a:rPr lang="pt-PT" altLang="pt-PT" sz="1000" dirty="0" smtClean="0"/>
              <a:t>(</a:t>
            </a:r>
            <a:r>
              <a:rPr lang="pt-PT" altLang="pt-PT" sz="1000" b="1" dirty="0" smtClean="0"/>
              <a:t>d) (e)</a:t>
            </a:r>
            <a:r>
              <a:rPr lang="pt-PT" altLang="pt-PT" sz="1000" dirty="0" smtClean="0"/>
              <a:t>   O aluno escolhe duas disciplinas anuais, </a:t>
            </a:r>
          </a:p>
          <a:p>
            <a:pPr algn="just" eaLnBrk="1" hangingPunct="1">
              <a:spcBef>
                <a:spcPct val="0"/>
              </a:spcBef>
              <a:buFontTx/>
              <a:buNone/>
            </a:pPr>
            <a:r>
              <a:rPr lang="pt-PT" altLang="pt-PT" sz="1000" dirty="0" smtClean="0"/>
              <a:t>             sendo uma delas obrigatoriamente do conjunto de opções (d)</a:t>
            </a:r>
          </a:p>
          <a:p>
            <a:pPr algn="just" eaLnBrk="1" hangingPunct="1">
              <a:spcBef>
                <a:spcPct val="0"/>
              </a:spcBef>
              <a:buFontTx/>
              <a:buNone/>
            </a:pPr>
            <a:r>
              <a:rPr lang="pt-PT" altLang="pt-PT" sz="1000" b="1" dirty="0" smtClean="0"/>
              <a:t>(f)</a:t>
            </a:r>
            <a:r>
              <a:rPr lang="pt-PT" altLang="pt-PT" sz="1000" dirty="0" smtClean="0"/>
              <a:t>    Oferta dependente do Projeto Educativo da escola, como segunda opção o aluno pode escolher uma disciplina do grupo d) ou e) ou ainda de outros cursos</a:t>
            </a:r>
          </a:p>
          <a:p>
            <a:pPr marL="0" indent="0" algn="just" eaLnBrk="1" hangingPunct="1">
              <a:spcBef>
                <a:spcPct val="0"/>
              </a:spcBef>
              <a:buNone/>
            </a:pPr>
            <a:r>
              <a:rPr lang="pt-PT" altLang="pt-PT" sz="1000" b="1" dirty="0" smtClean="0"/>
              <a:t>g)</a:t>
            </a:r>
            <a:r>
              <a:rPr lang="pt-PT" altLang="pt-PT" sz="1000" dirty="0" smtClean="0"/>
              <a:t>  Oferta de Escola – autonomia curricular</a:t>
            </a:r>
          </a:p>
          <a:p>
            <a:pPr algn="just" eaLnBrk="1" hangingPunct="1">
              <a:spcBef>
                <a:spcPct val="0"/>
              </a:spcBef>
              <a:buFontTx/>
              <a:buNone/>
            </a:pPr>
            <a:r>
              <a:rPr lang="pt-PT" altLang="pt-PT" sz="1200" b="1" dirty="0" smtClean="0"/>
              <a:t>h)</a:t>
            </a:r>
            <a:r>
              <a:rPr lang="pt-PT" altLang="pt-PT" sz="1200" dirty="0" smtClean="0"/>
              <a:t> </a:t>
            </a:r>
            <a:r>
              <a:rPr lang="pt-PT" altLang="pt-PT" sz="1000" dirty="0" smtClean="0"/>
              <a:t>Oferta obrigatória, frequência facultativa, com um tempo letivo nunca inferior a 45 minutos.</a:t>
            </a:r>
          </a:p>
          <a:p>
            <a:pPr algn="just" eaLnBrk="1" hangingPunct="1">
              <a:spcBef>
                <a:spcPct val="0"/>
              </a:spcBef>
              <a:buFontTx/>
              <a:buNone/>
            </a:pPr>
            <a:endParaRPr lang="pt-PT" altLang="pt-PT" sz="1200" dirty="0"/>
          </a:p>
          <a:p>
            <a:pPr algn="ctr" eaLnBrk="1" hangingPunct="1">
              <a:spcBef>
                <a:spcPct val="0"/>
              </a:spcBef>
              <a:buFontTx/>
              <a:buNone/>
            </a:pPr>
            <a:r>
              <a:rPr lang="en-GB" altLang="pt-PT" sz="1200" b="1" dirty="0">
                <a:solidFill>
                  <a:srgbClr val="7030A0"/>
                </a:solidFill>
              </a:rPr>
              <a:t>Esc. Sec Madeira Torres  </a:t>
            </a:r>
            <a:endParaRPr lang="en-GB" altLang="pt-PT" sz="1200" b="1" dirty="0" smtClean="0">
              <a:solidFill>
                <a:srgbClr val="7030A0"/>
              </a:solidFill>
            </a:endParaRPr>
          </a:p>
          <a:p>
            <a:pPr algn="ctr" eaLnBrk="1" hangingPunct="1">
              <a:spcBef>
                <a:spcPct val="0"/>
              </a:spcBef>
              <a:buFontTx/>
              <a:buNone/>
            </a:pPr>
            <a:endParaRPr lang="en-GB" altLang="pt-PT" sz="1200" b="1" dirty="0">
              <a:solidFill>
                <a:srgbClr val="7030A0"/>
              </a:solidFill>
            </a:endParaRPr>
          </a:p>
          <a:p>
            <a:pPr algn="ctr" eaLnBrk="1" hangingPunct="1">
              <a:spcBef>
                <a:spcPct val="0"/>
              </a:spcBef>
              <a:buFontTx/>
              <a:buNone/>
            </a:pPr>
            <a:r>
              <a:rPr lang="en-GB" altLang="pt-PT" sz="1200" b="1" dirty="0">
                <a:solidFill>
                  <a:srgbClr val="7030A0"/>
                </a:solidFill>
              </a:rPr>
              <a:t>Esc. Sec. </a:t>
            </a:r>
            <a:r>
              <a:rPr lang="en-GB" altLang="pt-PT" sz="1200" b="1" dirty="0" err="1">
                <a:solidFill>
                  <a:srgbClr val="7030A0"/>
                </a:solidFill>
              </a:rPr>
              <a:t>Henriques</a:t>
            </a:r>
            <a:r>
              <a:rPr lang="en-GB" altLang="pt-PT" sz="1200" b="1" dirty="0">
                <a:solidFill>
                  <a:srgbClr val="7030A0"/>
                </a:solidFill>
              </a:rPr>
              <a:t> </a:t>
            </a:r>
            <a:r>
              <a:rPr lang="en-GB" altLang="pt-PT" sz="1200" b="1" dirty="0" err="1">
                <a:solidFill>
                  <a:srgbClr val="7030A0"/>
                </a:solidFill>
              </a:rPr>
              <a:t>Nogueira</a:t>
            </a:r>
            <a:endParaRPr lang="en-GB" altLang="pt-PT" sz="1200" b="1" dirty="0">
              <a:solidFill>
                <a:srgbClr val="7030A0"/>
              </a:solidFill>
            </a:endParaRPr>
          </a:p>
        </p:txBody>
      </p:sp>
      <p:sp>
        <p:nvSpPr>
          <p:cNvPr id="13350" name="Rectangle 60"/>
          <p:cNvSpPr>
            <a:spLocks noChangeArrowheads="1"/>
          </p:cNvSpPr>
          <p:nvPr/>
        </p:nvSpPr>
        <p:spPr bwMode="auto">
          <a:xfrm>
            <a:off x="1745237" y="2132856"/>
            <a:ext cx="1509712" cy="597639"/>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1" name="Rectangle 105"/>
          <p:cNvSpPr>
            <a:spLocks noChangeArrowheads="1"/>
          </p:cNvSpPr>
          <p:nvPr/>
        </p:nvSpPr>
        <p:spPr bwMode="auto">
          <a:xfrm>
            <a:off x="198293" y="4365104"/>
            <a:ext cx="3093888" cy="168009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2" name="Rectangle 114"/>
          <p:cNvSpPr>
            <a:spLocks noChangeArrowheads="1"/>
          </p:cNvSpPr>
          <p:nvPr/>
        </p:nvSpPr>
        <p:spPr bwMode="auto">
          <a:xfrm>
            <a:off x="1745237" y="3151713"/>
            <a:ext cx="1509712" cy="73145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Tree>
    <p:extLst>
      <p:ext uri="{BB962C8B-B14F-4D97-AF65-F5344CB8AC3E}">
        <p14:creationId xmlns:p14="http://schemas.microsoft.com/office/powerpoint/2010/main" val="340988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3000"/>
                                  </p:stCondLst>
                                  <p:childTnLst>
                                    <p:set>
                                      <p:cBhvr>
                                        <p:cTn id="11" dur="1" fill="hold">
                                          <p:stCondLst>
                                            <p:cond delay="0"/>
                                          </p:stCondLst>
                                        </p:cTn>
                                        <p:tgtEl>
                                          <p:spTgt spid="29876"/>
                                        </p:tgtEl>
                                        <p:attrNameLst>
                                          <p:attrName>style.visibility</p:attrName>
                                        </p:attrNameLst>
                                      </p:cBhvr>
                                      <p:to>
                                        <p:strVal val="visible"/>
                                      </p:to>
                                    </p:set>
                                    <p:anim calcmode="lin" valueType="num">
                                      <p:cBhvr additive="base">
                                        <p:cTn id="12" dur="500" fill="hold"/>
                                        <p:tgtEl>
                                          <p:spTgt spid="29876"/>
                                        </p:tgtEl>
                                        <p:attrNameLst>
                                          <p:attrName>ppt_x</p:attrName>
                                        </p:attrNameLst>
                                      </p:cBhvr>
                                      <p:tavLst>
                                        <p:tav tm="0">
                                          <p:val>
                                            <p:strVal val="#ppt_x"/>
                                          </p:val>
                                        </p:tav>
                                        <p:tav tm="100000">
                                          <p:val>
                                            <p:strVal val="#ppt_x"/>
                                          </p:val>
                                        </p:tav>
                                      </p:tavLst>
                                    </p:anim>
                                    <p:anim calcmode="lin" valueType="num">
                                      <p:cBhvr additive="base">
                                        <p:cTn id="13" dur="500" fill="hold"/>
                                        <p:tgtEl>
                                          <p:spTgt spid="2987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1" presetClass="entr" presetSubtype="0" fill="hold" grpId="0" nodeType="afterEffect">
                                  <p:stCondLst>
                                    <p:cond delay="3000"/>
                                  </p:stCondLst>
                                  <p:childTnLst>
                                    <p:set>
                                      <p:cBhvr>
                                        <p:cTn id="16" dur="1" fill="hold">
                                          <p:stCondLst>
                                            <p:cond delay="499"/>
                                          </p:stCondLst>
                                        </p:cTn>
                                        <p:tgtEl>
                                          <p:spTgt spid="29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471834">
            <a:off x="923044" y="3102536"/>
            <a:ext cx="1355767" cy="272992"/>
            <a:chOff x="585" y="1193"/>
            <a:chExt cx="1660" cy="309"/>
          </a:xfrm>
        </p:grpSpPr>
        <p:sp>
          <p:nvSpPr>
            <p:cNvPr id="16397" name="Freeform 5"/>
            <p:cNvSpPr>
              <a:spLocks/>
            </p:cNvSpPr>
            <p:nvPr/>
          </p:nvSpPr>
          <p:spPr bwMode="auto">
            <a:xfrm>
              <a:off x="585" y="1287"/>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chemeClr val="folHlink"/>
            </a:solidFill>
            <a:ln w="9525">
              <a:solidFill>
                <a:schemeClr val="tx1"/>
              </a:solidFill>
              <a:round/>
              <a:headEnd/>
              <a:tailEnd/>
            </a:ln>
          </p:spPr>
          <p:txBody>
            <a:bodyPr/>
            <a:lstStyle/>
            <a:p>
              <a:endParaRPr lang="pt-PT"/>
            </a:p>
          </p:txBody>
        </p:sp>
        <p:sp>
          <p:nvSpPr>
            <p:cNvPr id="16398" name="Freeform 6"/>
            <p:cNvSpPr>
              <a:spLocks/>
            </p:cNvSpPr>
            <p:nvPr/>
          </p:nvSpPr>
          <p:spPr bwMode="auto">
            <a:xfrm>
              <a:off x="1028" y="1246"/>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chemeClr val="folHlink"/>
            </a:solidFill>
            <a:ln w="9525">
              <a:solidFill>
                <a:schemeClr val="tx1"/>
              </a:solidFill>
              <a:round/>
              <a:headEnd/>
              <a:tailEnd/>
            </a:ln>
          </p:spPr>
          <p:txBody>
            <a:bodyPr/>
            <a:lstStyle/>
            <a:p>
              <a:endParaRPr lang="pt-PT"/>
            </a:p>
          </p:txBody>
        </p:sp>
        <p:sp>
          <p:nvSpPr>
            <p:cNvPr id="16399" name="Freeform 7"/>
            <p:cNvSpPr>
              <a:spLocks/>
            </p:cNvSpPr>
            <p:nvPr/>
          </p:nvSpPr>
          <p:spPr bwMode="auto">
            <a:xfrm>
              <a:off x="1490" y="1239"/>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chemeClr val="folHlink"/>
            </a:solidFill>
            <a:ln w="9525">
              <a:solidFill>
                <a:schemeClr val="tx1"/>
              </a:solidFill>
              <a:round/>
              <a:headEnd/>
              <a:tailEnd/>
            </a:ln>
          </p:spPr>
          <p:txBody>
            <a:bodyPr/>
            <a:lstStyle/>
            <a:p>
              <a:endParaRPr lang="pt-PT"/>
            </a:p>
          </p:txBody>
        </p:sp>
        <p:sp>
          <p:nvSpPr>
            <p:cNvPr id="16400" name="Freeform 8"/>
            <p:cNvSpPr>
              <a:spLocks/>
            </p:cNvSpPr>
            <p:nvPr/>
          </p:nvSpPr>
          <p:spPr bwMode="auto">
            <a:xfrm>
              <a:off x="2150" y="1193"/>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chemeClr val="folHlink"/>
            </a:solidFill>
            <a:ln w="9525">
              <a:solidFill>
                <a:schemeClr val="tx1"/>
              </a:solidFill>
              <a:round/>
              <a:headEnd/>
              <a:tailEnd/>
            </a:ln>
          </p:spPr>
          <p:txBody>
            <a:bodyPr/>
            <a:lstStyle/>
            <a:p>
              <a:endParaRPr lang="pt-PT"/>
            </a:p>
          </p:txBody>
        </p:sp>
        <p:sp>
          <p:nvSpPr>
            <p:cNvPr id="16401" name="Freeform 9"/>
            <p:cNvSpPr>
              <a:spLocks/>
            </p:cNvSpPr>
            <p:nvPr/>
          </p:nvSpPr>
          <p:spPr bwMode="auto">
            <a:xfrm>
              <a:off x="651" y="1293"/>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16402" name="Freeform 10"/>
            <p:cNvSpPr>
              <a:spLocks/>
            </p:cNvSpPr>
            <p:nvPr/>
          </p:nvSpPr>
          <p:spPr bwMode="auto">
            <a:xfrm>
              <a:off x="1117" y="1267"/>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16403" name="Freeform 11"/>
            <p:cNvSpPr>
              <a:spLocks/>
            </p:cNvSpPr>
            <p:nvPr/>
          </p:nvSpPr>
          <p:spPr bwMode="auto">
            <a:xfrm>
              <a:off x="1578" y="1218"/>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sp>
        <p:nvSpPr>
          <p:cNvPr id="217100" name="WordArt 12"/>
          <p:cNvSpPr>
            <a:spLocks noChangeArrowheads="1" noChangeShapeType="1" noTextEdit="1"/>
          </p:cNvSpPr>
          <p:nvPr/>
        </p:nvSpPr>
        <p:spPr bwMode="auto">
          <a:xfrm>
            <a:off x="1401763" y="908050"/>
            <a:ext cx="6842125" cy="1031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pt-PT" sz="3200" kern="10" dirty="0">
                <a:solidFill>
                  <a:srgbClr val="7030A0"/>
                </a:solidFill>
                <a:latin typeface="Arial Black"/>
              </a:rPr>
              <a:t>CURSO CIENTÍFICO-HUMANÍSTICO DE CIÊNCIAS SOCIOECONÓMICAS</a:t>
            </a:r>
          </a:p>
        </p:txBody>
      </p:sp>
      <p:grpSp>
        <p:nvGrpSpPr>
          <p:cNvPr id="3" name="Group 13"/>
          <p:cNvGrpSpPr>
            <a:grpSpLocks/>
          </p:cNvGrpSpPr>
          <p:nvPr/>
        </p:nvGrpSpPr>
        <p:grpSpPr bwMode="auto">
          <a:xfrm>
            <a:off x="390213" y="2872857"/>
            <a:ext cx="934593" cy="3396076"/>
            <a:chOff x="286" y="945"/>
            <a:chExt cx="862" cy="1488"/>
          </a:xfrm>
        </p:grpSpPr>
        <p:sp>
          <p:nvSpPr>
            <p:cNvPr id="16391"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16392"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16393"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16394"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16395"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16396"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17110" name="Text Box 22"/>
          <p:cNvSpPr txBox="1">
            <a:spLocks noChangeArrowheads="1"/>
          </p:cNvSpPr>
          <p:nvPr/>
        </p:nvSpPr>
        <p:spPr bwMode="auto">
          <a:xfrm>
            <a:off x="1249363" y="3579813"/>
            <a:ext cx="72675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30000"/>
              </a:lnSpc>
            </a:pPr>
            <a:r>
              <a:rPr lang="pt-PT" altLang="pt-PT" sz="1600" b="1" dirty="0">
                <a:latin typeface="Comic Sans MS" pitchFamily="66" charset="0"/>
              </a:rPr>
              <a:t>. </a:t>
            </a:r>
            <a:r>
              <a:rPr lang="pt-PT" altLang="pt-PT" sz="1600" b="1" dirty="0">
                <a:solidFill>
                  <a:srgbClr val="7030A0"/>
                </a:solidFill>
                <a:latin typeface="Comic Sans MS" pitchFamily="66" charset="0"/>
              </a:rPr>
              <a:t>ECONOMIA . GESTÃO DE EMPRESAS . GESTÃO COMERCIAL E DE PRODUÇÃO . GESTÃO HOTELEIRA . CONTABILIDADE . FINANÇAS . PUBLICIDADE . MARKETING . MATEMÁTICA . GEOGRAFIA</a:t>
            </a:r>
          </a:p>
          <a:p>
            <a:pPr algn="just" eaLnBrk="1" hangingPunct="1">
              <a:lnSpc>
                <a:spcPct val="130000"/>
              </a:lnSpc>
            </a:pPr>
            <a:r>
              <a:rPr lang="pt-PT" altLang="pt-PT" sz="1600" b="1" dirty="0">
                <a:solidFill>
                  <a:srgbClr val="7030A0"/>
                </a:solidFill>
                <a:latin typeface="Comic Sans MS" pitchFamily="66" charset="0"/>
              </a:rPr>
              <a:t>. PROFESSOR DE...ETC.</a:t>
            </a:r>
          </a:p>
        </p:txBody>
      </p:sp>
      <p:sp>
        <p:nvSpPr>
          <p:cNvPr id="217112" name="Text Box 24"/>
          <p:cNvSpPr txBox="1">
            <a:spLocks noChangeArrowheads="1"/>
          </p:cNvSpPr>
          <p:nvPr/>
        </p:nvSpPr>
        <p:spPr bwMode="auto">
          <a:xfrm>
            <a:off x="1000125" y="2420938"/>
            <a:ext cx="7704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PT" altLang="pt-PT" b="1">
                <a:latin typeface="Comic Sans MS" pitchFamily="66" charset="0"/>
              </a:rPr>
              <a:t> Com o Curso Científico-Humanístico de Ciências Socioeconómicas posso candidatar-me a cursos superiores nas áreas de...</a:t>
            </a:r>
            <a:endParaRPr lang="en-GB" altLang="pt-PT" b="1">
              <a:latin typeface="Comic Sans MS" pitchFamily="66" charset="0"/>
            </a:endParaRPr>
          </a:p>
        </p:txBody>
      </p:sp>
    </p:spTree>
    <p:extLst>
      <p:ext uri="{BB962C8B-B14F-4D97-AF65-F5344CB8AC3E}">
        <p14:creationId xmlns:p14="http://schemas.microsoft.com/office/powerpoint/2010/main" val="380317967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7100"/>
                                        </p:tgtEl>
                                        <p:attrNameLst>
                                          <p:attrName>style.visibility</p:attrName>
                                        </p:attrNameLst>
                                      </p:cBhvr>
                                      <p:to>
                                        <p:strVal val="visible"/>
                                      </p:to>
                                    </p:set>
                                    <p:anim calcmode="lin" valueType="num">
                                      <p:cBhvr additive="base">
                                        <p:cTn id="7" dur="500" fill="hold"/>
                                        <p:tgtEl>
                                          <p:spTgt spid="217100"/>
                                        </p:tgtEl>
                                        <p:attrNameLst>
                                          <p:attrName>ppt_x</p:attrName>
                                        </p:attrNameLst>
                                      </p:cBhvr>
                                      <p:tavLst>
                                        <p:tav tm="0">
                                          <p:val>
                                            <p:strVal val="#ppt_x"/>
                                          </p:val>
                                        </p:tav>
                                        <p:tav tm="100000">
                                          <p:val>
                                            <p:strVal val="#ppt_x"/>
                                          </p:val>
                                        </p:tav>
                                      </p:tavLst>
                                    </p:anim>
                                    <p:anim calcmode="lin" valueType="num">
                                      <p:cBhvr additive="base">
                                        <p:cTn id="8" dur="500" fill="hold"/>
                                        <p:tgtEl>
                                          <p:spTgt spid="21710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1" presetClass="entr" presetSubtype="0" fill="hold" grpId="0" nodeType="afterEffect">
                                  <p:stCondLst>
                                    <p:cond delay="2000"/>
                                  </p:stCondLst>
                                  <p:iterate type="wd">
                                    <p:tmAbs val="300"/>
                                  </p:iterate>
                                  <p:childTnLst>
                                    <p:set>
                                      <p:cBhvr>
                                        <p:cTn id="16" dur="1" fill="hold">
                                          <p:stCondLst>
                                            <p:cond delay="299"/>
                                          </p:stCondLst>
                                        </p:cTn>
                                        <p:tgtEl>
                                          <p:spTgt spid="217112"/>
                                        </p:tgtEl>
                                        <p:attrNameLst>
                                          <p:attrName>style.visibility</p:attrName>
                                        </p:attrNameLst>
                                      </p:cBhvr>
                                      <p:to>
                                        <p:strVal val="visible"/>
                                      </p:to>
                                    </p:set>
                                  </p:childTnLst>
                                </p:cTn>
                              </p:par>
                            </p:childTnLst>
                          </p:cTn>
                        </p:par>
                        <p:par>
                          <p:cTn id="17" fill="hold" nodeType="afterGroup">
                            <p:stCondLst>
                              <p:cond delay="12300"/>
                            </p:stCondLst>
                            <p:childTnLst>
                              <p:par>
                                <p:cTn id="18" presetID="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2800"/>
                            </p:stCondLst>
                            <p:childTnLst>
                              <p:par>
                                <p:cTn id="23" presetID="2" presetClass="entr" presetSubtype="8" fill="hold" grpId="0" nodeType="afterEffect">
                                  <p:stCondLst>
                                    <p:cond delay="0"/>
                                  </p:stCondLst>
                                  <p:childTnLst>
                                    <p:set>
                                      <p:cBhvr>
                                        <p:cTn id="24" dur="1" fill="hold">
                                          <p:stCondLst>
                                            <p:cond delay="0"/>
                                          </p:stCondLst>
                                        </p:cTn>
                                        <p:tgtEl>
                                          <p:spTgt spid="217110">
                                            <p:txEl>
                                              <p:pRg st="0" end="0"/>
                                            </p:txEl>
                                          </p:spTgt>
                                        </p:tgtEl>
                                        <p:attrNameLst>
                                          <p:attrName>style.visibility</p:attrName>
                                        </p:attrNameLst>
                                      </p:cBhvr>
                                      <p:to>
                                        <p:strVal val="visible"/>
                                      </p:to>
                                    </p:set>
                                    <p:anim calcmode="lin" valueType="num">
                                      <p:cBhvr additive="base">
                                        <p:cTn id="25" dur="500" fill="hold"/>
                                        <p:tgtEl>
                                          <p:spTgt spid="21711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7110">
                                            <p:txEl>
                                              <p:pRg st="0" end="0"/>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3300"/>
                            </p:stCondLst>
                            <p:childTnLst>
                              <p:par>
                                <p:cTn id="28" presetID="2" presetClass="entr" presetSubtype="8" fill="hold" grpId="0" nodeType="afterEffect">
                                  <p:stCondLst>
                                    <p:cond delay="0"/>
                                  </p:stCondLst>
                                  <p:childTnLst>
                                    <p:set>
                                      <p:cBhvr>
                                        <p:cTn id="29" dur="1" fill="hold">
                                          <p:stCondLst>
                                            <p:cond delay="0"/>
                                          </p:stCondLst>
                                        </p:cTn>
                                        <p:tgtEl>
                                          <p:spTgt spid="217110">
                                            <p:txEl>
                                              <p:pRg st="1" end="1"/>
                                            </p:txEl>
                                          </p:spTgt>
                                        </p:tgtEl>
                                        <p:attrNameLst>
                                          <p:attrName>style.visibility</p:attrName>
                                        </p:attrNameLst>
                                      </p:cBhvr>
                                      <p:to>
                                        <p:strVal val="visible"/>
                                      </p:to>
                                    </p:set>
                                    <p:anim calcmode="lin" valueType="num">
                                      <p:cBhvr additive="base">
                                        <p:cTn id="30" dur="500" fill="hold"/>
                                        <p:tgtEl>
                                          <p:spTgt spid="217110">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171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0" grpId="0"/>
      <p:bldP spid="217110" grpId="0" build="p" autoUpdateAnimBg="0" advAuto="0"/>
      <p:bldP spid="21711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5894388" y="44450"/>
            <a:ext cx="3205162" cy="1282700"/>
          </a:xfrm>
          <a:prstGeom prst="rect">
            <a:avLst/>
          </a:prstGeom>
          <a:solidFill>
            <a:schemeClr val="bg1">
              <a:lumMod val="75000"/>
            </a:schemeClr>
          </a:solidFill>
          <a:extLst/>
        </p:spPr>
        <p:txBody>
          <a:bodyPr wrap="none" fromWordArt="1">
            <a:prstTxWarp prst="textPlain">
              <a:avLst>
                <a:gd name="adj" fmla="val 50000"/>
              </a:avLst>
            </a:prstTxWarp>
          </a:bodyPr>
          <a:lstStyle/>
          <a:p>
            <a:pPr algn="ctr"/>
            <a:r>
              <a:rPr lang="pt-PT" sz="3200" kern="10" dirty="0">
                <a:solidFill>
                  <a:srgbClr val="7030A0"/>
                </a:solidFill>
                <a:latin typeface="Arial Black"/>
              </a:rPr>
              <a:t>CURSO CIENTÍFICO-HUMANÍSTICO</a:t>
            </a:r>
          </a:p>
          <a:p>
            <a:pPr algn="ctr"/>
            <a:r>
              <a:rPr lang="pt-PT" sz="3200" kern="10" dirty="0">
                <a:solidFill>
                  <a:srgbClr val="7030A0"/>
                </a:solidFill>
                <a:latin typeface="Arial Black"/>
              </a:rPr>
              <a:t>DE </a:t>
            </a:r>
            <a:r>
              <a:rPr lang="pt-PT" sz="3200" kern="10" dirty="0" smtClean="0">
                <a:solidFill>
                  <a:srgbClr val="7030A0"/>
                </a:solidFill>
                <a:latin typeface="Arial Black"/>
              </a:rPr>
              <a:t>LÍNGUAS E HUMANIDADES</a:t>
            </a:r>
            <a:endParaRPr lang="pt-PT" sz="3200" kern="10" dirty="0">
              <a:solidFill>
                <a:srgbClr val="7030A0"/>
              </a:solidFill>
              <a:latin typeface="Arial Black"/>
            </a:endParaRPr>
          </a:p>
        </p:txBody>
      </p:sp>
      <p:graphicFrame>
        <p:nvGraphicFramePr>
          <p:cNvPr id="29876" name="Group 180"/>
          <p:cNvGraphicFramePr>
            <a:graphicFrameLocks noGrp="1"/>
          </p:cNvGraphicFramePr>
          <p:nvPr>
            <p:extLst>
              <p:ext uri="{D42A27DB-BD31-4B8C-83A1-F6EECF244321}">
                <p14:modId xmlns:p14="http://schemas.microsoft.com/office/powerpoint/2010/main" val="476445776"/>
              </p:ext>
            </p:extLst>
          </p:nvPr>
        </p:nvGraphicFramePr>
        <p:xfrm>
          <a:off x="107504" y="44450"/>
          <a:ext cx="5611689" cy="6819848"/>
        </p:xfrm>
        <a:graphic>
          <a:graphicData uri="http://schemas.openxmlformats.org/drawingml/2006/table">
            <a:tbl>
              <a:tblPr/>
              <a:tblGrid>
                <a:gridCol w="3312369"/>
                <a:gridCol w="506697"/>
                <a:gridCol w="545581"/>
                <a:gridCol w="623521"/>
                <a:gridCol w="623521"/>
              </a:tblGrid>
              <a:tr h="14668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1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Componentes de Formação</a:t>
                      </a:r>
                      <a:endParaRPr kumimoji="0" lang="en-GB" sz="1100" b="1" i="0" u="none" strike="noStrike" cap="none" normalizeH="0" baseline="0" dirty="0" smtClean="0">
                        <a:ln>
                          <a:noFill/>
                        </a:ln>
                        <a:solidFill>
                          <a:schemeClr val="tx1"/>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charset="0"/>
                        </a:rPr>
                        <a:t>Carga Horária Semanal em minutos</a:t>
                      </a:r>
                      <a:endParaRPr kumimoji="0" lang="en-GB" sz="10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PT"/>
                    </a:p>
                  </a:txBody>
                  <a:tcPr/>
                </a:tc>
                <a:tc hMerge="1">
                  <a:txBody>
                    <a:bodyPr/>
                    <a:lstStyle/>
                    <a:p>
                      <a:endParaRPr lang="pt-PT"/>
                    </a:p>
                  </a:txBody>
                  <a:tcPr/>
                </a:tc>
              </a:tr>
              <a:tr h="274317">
                <a:tc vMerge="1">
                  <a:txBody>
                    <a:bodyPr/>
                    <a:lstStyle/>
                    <a:p>
                      <a:endParaRPr lang="pt-PT"/>
                    </a:p>
                  </a:txBody>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10º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11º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12º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6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GERAL                 </a:t>
                      </a:r>
                      <a:r>
                        <a:rPr kumimoji="0" lang="pt-PT" sz="1100" b="0" i="0" u="none" strike="noStrike" cap="none" normalizeH="0" baseline="0" dirty="0" smtClean="0">
                          <a:ln>
                            <a:noFill/>
                          </a:ln>
                          <a:solidFill>
                            <a:srgbClr val="003399"/>
                          </a:solidFill>
                          <a:effectLst/>
                          <a:latin typeface="Arial" charset="0"/>
                        </a:rPr>
                        <a:t>Português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Estrangeira I, II ou III </a:t>
                      </a:r>
                      <a:r>
                        <a:rPr kumimoji="0" lang="pt-PT" sz="1100" b="1" i="0" u="none" strike="noStrike" cap="none" normalizeH="0" baseline="0" dirty="0" smtClean="0">
                          <a:ln>
                            <a:noFill/>
                          </a:ln>
                          <a:solidFill>
                            <a:schemeClr val="tx1"/>
                          </a:solidFill>
                          <a:effectLst/>
                          <a:latin typeface="Arial"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Educação Física</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2500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Cidadania e Desenvolvimento</a:t>
                      </a:r>
                    </a:p>
                  </a:txBody>
                  <a:tcPr marL="91420" marR="91420" marT="45714" marB="45714"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pt-PT" sz="1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9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ESPECÍFICA                     </a:t>
                      </a:r>
                      <a:r>
                        <a:rPr kumimoji="0" lang="pt-PT" sz="1100" b="0" i="0" u="none" strike="noStrike" cap="none" normalizeH="0" baseline="0" dirty="0" smtClean="0">
                          <a:ln>
                            <a:noFill/>
                          </a:ln>
                          <a:solidFill>
                            <a:srgbClr val="003399"/>
                          </a:solidFill>
                          <a:effectLst/>
                          <a:latin typeface="Arial" charset="0"/>
                        </a:rPr>
                        <a:t>História 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c)</a:t>
                      </a:r>
                      <a:endParaRPr kumimoji="0" lang="pt-PT"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Geografia 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0099"/>
                          </a:solidFill>
                          <a:effectLst/>
                          <a:latin typeface="Arial" charset="0"/>
                        </a:rPr>
                        <a:t>                                    Latim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Língua Estrangeira I ou II</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Literatura Portuguesa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Matemática</a:t>
                      </a:r>
                      <a:r>
                        <a:rPr kumimoji="0" lang="en-GB" sz="1100" b="0"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Aplicada</a:t>
                      </a:r>
                      <a:r>
                        <a:rPr kumimoji="0" lang="en-GB" sz="1100" b="0"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às</a:t>
                      </a:r>
                      <a:r>
                        <a:rPr kumimoji="0" lang="en-GB" sz="1100" b="0"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Ciências</a:t>
                      </a:r>
                      <a:r>
                        <a:rPr kumimoji="0" lang="en-GB" sz="1100" b="0"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Sociais</a:t>
                      </a:r>
                      <a:endParaRPr kumimoji="0" lang="en-GB" sz="1100" b="0"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 A                          Literaturas de Língua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Geografia C                        Portuguesa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Latim B                                Psicologia 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Sociologia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Estrangeira I, II ou III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a:t>
                      </a: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Opção e)</a:t>
                      </a: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3399"/>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Antropologia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Filosofia 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Aplicações Informáticas B</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Geografia C</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r>
                        <a:rPr kumimoji="0" lang="pt-PT" sz="1100" b="0" i="0" u="none" strike="noStrike" cap="none" normalizeH="0" baseline="0" dirty="0" smtClean="0">
                          <a:ln>
                            <a:noFill/>
                          </a:ln>
                          <a:solidFill>
                            <a:srgbClr val="0000FF"/>
                          </a:solidFill>
                          <a:effectLst/>
                          <a:latin typeface="Arial" charset="0"/>
                        </a:rPr>
                        <a:t>)</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Ciência Política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Grego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Clássicos da Literatura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Psicologia B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Direito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err="1" smtClean="0">
                          <a:ln>
                            <a:noFill/>
                          </a:ln>
                          <a:solidFill>
                            <a:srgbClr val="000099"/>
                          </a:solidFill>
                          <a:effectLst/>
                          <a:latin typeface="Arial" charset="0"/>
                        </a:rPr>
                        <a:t>Líng.Estrang</a:t>
                      </a:r>
                      <a:r>
                        <a:rPr kumimoji="0" lang="pt-PT" sz="1100" b="0" i="0" u="none" strike="noStrike" cap="none" normalizeH="0" baseline="0" dirty="0" smtClean="0">
                          <a:ln>
                            <a:noFill/>
                          </a:ln>
                          <a:solidFill>
                            <a:srgbClr val="000099"/>
                          </a:solidFill>
                          <a:effectLst/>
                          <a:latin typeface="Arial" charset="0"/>
                        </a:rPr>
                        <a:t>. I ou II ou III</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Economia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Teatro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FF"/>
                          </a:solidFill>
                          <a:effectLst/>
                          <a:latin typeface="Arial" charset="0"/>
                        </a:rPr>
                        <a:t>Oferta de Escola  </a:t>
                      </a:r>
                      <a:r>
                        <a:rPr kumimoji="0" lang="pt-PT" sz="1100" b="0" i="0" u="none" strike="noStrike" cap="none" normalizeH="0" baseline="0" dirty="0" smtClean="0">
                          <a:ln>
                            <a:noFill/>
                          </a:ln>
                          <a:solidFill>
                            <a:schemeClr val="tx1"/>
                          </a:solidFill>
                          <a:effectLst/>
                          <a:latin typeface="Arial" charset="0"/>
                        </a:rPr>
                        <a:t>(f)  (g)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3399"/>
                          </a:solidFill>
                          <a:effectLst/>
                          <a:latin typeface="Arial" charset="0"/>
                        </a:rPr>
                        <a:t>Educação Moral e Religiosa </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Text Box 38"/>
          <p:cNvSpPr txBox="1">
            <a:spLocks noChangeArrowheads="1"/>
          </p:cNvSpPr>
          <p:nvPr/>
        </p:nvSpPr>
        <p:spPr bwMode="auto">
          <a:xfrm>
            <a:off x="5795963" y="1772816"/>
            <a:ext cx="3249612" cy="5047517"/>
          </a:xfrm>
          <a:prstGeom prst="rect">
            <a:avLst/>
          </a:prstGeom>
          <a:solidFill>
            <a:schemeClr val="accent6">
              <a:lumMod val="60000"/>
              <a:lumOff val="40000"/>
            </a:schemeClr>
          </a:solidFill>
          <a:ln>
            <a:noFill/>
          </a:ln>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pt-PT" altLang="pt-PT" sz="1200" b="1" i="1" dirty="0"/>
              <a:t>Notas</a:t>
            </a:r>
          </a:p>
          <a:p>
            <a:pPr marL="0" indent="0" algn="just" eaLnBrk="1" hangingPunct="1">
              <a:spcBef>
                <a:spcPct val="0"/>
              </a:spcBef>
              <a:buNone/>
            </a:pPr>
            <a:r>
              <a:rPr lang="pt-PT" altLang="pt-PT" sz="1000" b="1" dirty="0" smtClean="0"/>
              <a:t>b)</a:t>
            </a:r>
            <a:r>
              <a:rPr lang="pt-PT" altLang="pt-PT" sz="1000" dirty="0" smtClean="0"/>
              <a:t> O aluno escolhe uma língua estrangeira. Se tiver estudado apenas uma língua estrangeira no ensino básico, inicia obrigatoriamente uma segunda língua no ensino secundário. No caso do aluno dar continuidade às duas línguas estrangeiras do ensino básico, a LE I insere-se na componente de formação geral e a LE II na formação especifica. Se o aluno der continuidade a uma das LE do básico (I ou II) e iniciar uma nova língua (III), esta integra-se obrigatoriamente na componente de formação específica, inserindo-se na componente de formação geral uma das línguas já estudadas. Se o aluno pretender apenas iniciar uma língua, a mesma insere-se na componente de formação geral. </a:t>
            </a:r>
          </a:p>
          <a:p>
            <a:pPr algn="just" eaLnBrk="1" hangingPunct="1">
              <a:spcBef>
                <a:spcPct val="0"/>
              </a:spcBef>
              <a:buFontTx/>
              <a:buNone/>
            </a:pPr>
            <a:r>
              <a:rPr lang="pt-PT" altLang="pt-PT" sz="1000" b="1" dirty="0" smtClean="0"/>
              <a:t>c)</a:t>
            </a:r>
            <a:r>
              <a:rPr lang="pt-PT" altLang="pt-PT" sz="1000" dirty="0" smtClean="0"/>
              <a:t> O aluno escolhe duas disciplinas bienais, sendo uma delas obrigatoriamente do grupo </a:t>
            </a:r>
            <a:r>
              <a:rPr lang="pt-PT" altLang="pt-PT" sz="1000" b="1" dirty="0" smtClean="0"/>
              <a:t>c)</a:t>
            </a:r>
          </a:p>
          <a:p>
            <a:pPr algn="just" eaLnBrk="1" hangingPunct="1">
              <a:spcBef>
                <a:spcPct val="0"/>
              </a:spcBef>
              <a:buFontTx/>
              <a:buNone/>
            </a:pPr>
            <a:r>
              <a:rPr lang="pt-PT" altLang="pt-PT" sz="1000" dirty="0" smtClean="0"/>
              <a:t>(</a:t>
            </a:r>
            <a:r>
              <a:rPr lang="pt-PT" altLang="pt-PT" sz="1000" b="1" dirty="0" smtClean="0"/>
              <a:t>d) (e)</a:t>
            </a:r>
            <a:r>
              <a:rPr lang="pt-PT" altLang="pt-PT" sz="1000" dirty="0" smtClean="0"/>
              <a:t>   O aluno escolhe duas disciplinas anuais, </a:t>
            </a:r>
          </a:p>
          <a:p>
            <a:pPr algn="just" eaLnBrk="1" hangingPunct="1">
              <a:spcBef>
                <a:spcPct val="0"/>
              </a:spcBef>
              <a:buFontTx/>
              <a:buNone/>
            </a:pPr>
            <a:r>
              <a:rPr lang="pt-PT" altLang="pt-PT" sz="1000" dirty="0" smtClean="0"/>
              <a:t>             sendo uma delas obrigatoriamente do conjunto de opções (d)</a:t>
            </a:r>
          </a:p>
          <a:p>
            <a:pPr algn="just" eaLnBrk="1" hangingPunct="1">
              <a:spcBef>
                <a:spcPct val="0"/>
              </a:spcBef>
              <a:buFontTx/>
              <a:buNone/>
            </a:pPr>
            <a:r>
              <a:rPr lang="pt-PT" altLang="pt-PT" sz="1000" b="1" dirty="0" smtClean="0"/>
              <a:t>(f)</a:t>
            </a:r>
            <a:r>
              <a:rPr lang="pt-PT" altLang="pt-PT" sz="1000" dirty="0" smtClean="0"/>
              <a:t>    Oferta dependente do Projeto Educativo da escola, como segunda opção o aluno pode escolher uma disciplina do grupo d) ou e) ou ainda de outros cursos</a:t>
            </a:r>
          </a:p>
          <a:p>
            <a:pPr marL="0" indent="0" algn="just" eaLnBrk="1" hangingPunct="1">
              <a:spcBef>
                <a:spcPct val="0"/>
              </a:spcBef>
              <a:buNone/>
            </a:pPr>
            <a:r>
              <a:rPr lang="pt-PT" altLang="pt-PT" sz="1000" b="1" dirty="0" smtClean="0"/>
              <a:t>g)</a:t>
            </a:r>
            <a:r>
              <a:rPr lang="pt-PT" altLang="pt-PT" sz="1000" dirty="0" smtClean="0"/>
              <a:t>  Oferta de Escola – autonomia curricular</a:t>
            </a:r>
          </a:p>
          <a:p>
            <a:pPr algn="just" eaLnBrk="1" hangingPunct="1">
              <a:spcBef>
                <a:spcPct val="0"/>
              </a:spcBef>
              <a:buFontTx/>
              <a:buNone/>
            </a:pPr>
            <a:r>
              <a:rPr lang="pt-PT" altLang="pt-PT" sz="1200" b="1" dirty="0" smtClean="0"/>
              <a:t>h)</a:t>
            </a:r>
            <a:r>
              <a:rPr lang="pt-PT" altLang="pt-PT" sz="1200" dirty="0" smtClean="0"/>
              <a:t> </a:t>
            </a:r>
            <a:r>
              <a:rPr lang="pt-PT" altLang="pt-PT" sz="1000" dirty="0" smtClean="0"/>
              <a:t>Oferta obrigatória, frequência facultativa, com um tempo letivo nunca inferior a 45 minutos.</a:t>
            </a:r>
          </a:p>
          <a:p>
            <a:pPr algn="just" eaLnBrk="1" hangingPunct="1">
              <a:spcBef>
                <a:spcPct val="0"/>
              </a:spcBef>
              <a:buFontTx/>
              <a:buNone/>
            </a:pPr>
            <a:endParaRPr lang="pt-PT" altLang="pt-PT" sz="1200" dirty="0"/>
          </a:p>
          <a:p>
            <a:pPr algn="ctr" eaLnBrk="1" hangingPunct="1">
              <a:spcBef>
                <a:spcPct val="0"/>
              </a:spcBef>
              <a:buFontTx/>
              <a:buNone/>
            </a:pPr>
            <a:r>
              <a:rPr lang="en-GB" altLang="pt-PT" sz="1200" b="1" dirty="0">
                <a:solidFill>
                  <a:srgbClr val="7030A0"/>
                </a:solidFill>
              </a:rPr>
              <a:t>Esc. Sec Madeira Torres  </a:t>
            </a:r>
            <a:endParaRPr lang="en-GB" altLang="pt-PT" sz="1200" b="1" dirty="0" smtClean="0">
              <a:solidFill>
                <a:srgbClr val="7030A0"/>
              </a:solidFill>
            </a:endParaRPr>
          </a:p>
          <a:p>
            <a:pPr algn="ctr" eaLnBrk="1" hangingPunct="1">
              <a:spcBef>
                <a:spcPct val="0"/>
              </a:spcBef>
              <a:buFontTx/>
              <a:buNone/>
            </a:pPr>
            <a:endParaRPr lang="en-GB" altLang="pt-PT" sz="1200" b="1" dirty="0">
              <a:solidFill>
                <a:srgbClr val="7030A0"/>
              </a:solidFill>
            </a:endParaRPr>
          </a:p>
          <a:p>
            <a:pPr algn="ctr" eaLnBrk="1" hangingPunct="1">
              <a:spcBef>
                <a:spcPct val="0"/>
              </a:spcBef>
              <a:buFontTx/>
              <a:buNone/>
            </a:pPr>
            <a:r>
              <a:rPr lang="en-GB" altLang="pt-PT" sz="1200" b="1" dirty="0">
                <a:solidFill>
                  <a:srgbClr val="7030A0"/>
                </a:solidFill>
              </a:rPr>
              <a:t>Esc. Sec. </a:t>
            </a:r>
            <a:r>
              <a:rPr lang="en-GB" altLang="pt-PT" sz="1200" b="1" dirty="0" err="1">
                <a:solidFill>
                  <a:srgbClr val="7030A0"/>
                </a:solidFill>
              </a:rPr>
              <a:t>Henriques</a:t>
            </a:r>
            <a:r>
              <a:rPr lang="en-GB" altLang="pt-PT" sz="1200" b="1" dirty="0">
                <a:solidFill>
                  <a:srgbClr val="7030A0"/>
                </a:solidFill>
              </a:rPr>
              <a:t> </a:t>
            </a:r>
            <a:r>
              <a:rPr lang="en-GB" altLang="pt-PT" sz="1200" b="1" dirty="0" err="1">
                <a:solidFill>
                  <a:srgbClr val="7030A0"/>
                </a:solidFill>
              </a:rPr>
              <a:t>Nogueira</a:t>
            </a:r>
            <a:endParaRPr lang="en-GB" altLang="pt-PT" sz="1200" b="1" dirty="0">
              <a:solidFill>
                <a:srgbClr val="7030A0"/>
              </a:solidFill>
            </a:endParaRPr>
          </a:p>
        </p:txBody>
      </p:sp>
      <p:sp>
        <p:nvSpPr>
          <p:cNvPr id="13350" name="Rectangle 60"/>
          <p:cNvSpPr>
            <a:spLocks noChangeArrowheads="1"/>
          </p:cNvSpPr>
          <p:nvPr/>
        </p:nvSpPr>
        <p:spPr bwMode="auto">
          <a:xfrm>
            <a:off x="328517" y="2132856"/>
            <a:ext cx="3027962" cy="1080121"/>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1" name="Rectangle 105"/>
          <p:cNvSpPr>
            <a:spLocks noChangeArrowheads="1"/>
          </p:cNvSpPr>
          <p:nvPr/>
        </p:nvSpPr>
        <p:spPr bwMode="auto">
          <a:xfrm>
            <a:off x="262591" y="4725144"/>
            <a:ext cx="3093888" cy="1656184"/>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2" name="Rectangle 114"/>
          <p:cNvSpPr>
            <a:spLocks noChangeArrowheads="1"/>
          </p:cNvSpPr>
          <p:nvPr/>
        </p:nvSpPr>
        <p:spPr bwMode="auto">
          <a:xfrm>
            <a:off x="263125" y="3559407"/>
            <a:ext cx="3080809" cy="1018805"/>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Tree>
    <p:extLst>
      <p:ext uri="{BB962C8B-B14F-4D97-AF65-F5344CB8AC3E}">
        <p14:creationId xmlns:p14="http://schemas.microsoft.com/office/powerpoint/2010/main" val="333140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3000"/>
                                  </p:stCondLst>
                                  <p:childTnLst>
                                    <p:set>
                                      <p:cBhvr>
                                        <p:cTn id="11" dur="1" fill="hold">
                                          <p:stCondLst>
                                            <p:cond delay="0"/>
                                          </p:stCondLst>
                                        </p:cTn>
                                        <p:tgtEl>
                                          <p:spTgt spid="29876"/>
                                        </p:tgtEl>
                                        <p:attrNameLst>
                                          <p:attrName>style.visibility</p:attrName>
                                        </p:attrNameLst>
                                      </p:cBhvr>
                                      <p:to>
                                        <p:strVal val="visible"/>
                                      </p:to>
                                    </p:set>
                                    <p:anim calcmode="lin" valueType="num">
                                      <p:cBhvr additive="base">
                                        <p:cTn id="12" dur="500" fill="hold"/>
                                        <p:tgtEl>
                                          <p:spTgt spid="29876"/>
                                        </p:tgtEl>
                                        <p:attrNameLst>
                                          <p:attrName>ppt_x</p:attrName>
                                        </p:attrNameLst>
                                      </p:cBhvr>
                                      <p:tavLst>
                                        <p:tav tm="0">
                                          <p:val>
                                            <p:strVal val="#ppt_x"/>
                                          </p:val>
                                        </p:tav>
                                        <p:tav tm="100000">
                                          <p:val>
                                            <p:strVal val="#ppt_x"/>
                                          </p:val>
                                        </p:tav>
                                      </p:tavLst>
                                    </p:anim>
                                    <p:anim calcmode="lin" valueType="num">
                                      <p:cBhvr additive="base">
                                        <p:cTn id="13" dur="500" fill="hold"/>
                                        <p:tgtEl>
                                          <p:spTgt spid="2987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1" presetClass="entr" presetSubtype="0" fill="hold" grpId="0" nodeType="afterEffect">
                                  <p:stCondLst>
                                    <p:cond delay="3000"/>
                                  </p:stCondLst>
                                  <p:childTnLst>
                                    <p:set>
                                      <p:cBhvr>
                                        <p:cTn id="16" dur="1" fill="hold">
                                          <p:stCondLst>
                                            <p:cond delay="499"/>
                                          </p:stCondLst>
                                        </p:cTn>
                                        <p:tgtEl>
                                          <p:spTgt spid="29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34" grpId="0" animBg="1"/>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5370</TotalTime>
  <Words>6498</Words>
  <Application>Microsoft Office PowerPoint</Application>
  <PresentationFormat>Apresentação no Ecrã (4:3)</PresentationFormat>
  <Paragraphs>2090</Paragraphs>
  <Slides>49</Slides>
  <Notes>40</Notes>
  <HiddenSlides>0</HiddenSlides>
  <MMClips>0</MMClips>
  <ScaleCrop>false</ScaleCrop>
  <HeadingPairs>
    <vt:vector size="4" baseType="variant">
      <vt:variant>
        <vt:lpstr>Tema</vt:lpstr>
      </vt:variant>
      <vt:variant>
        <vt:i4>1</vt:i4>
      </vt:variant>
      <vt:variant>
        <vt:lpstr>Títulos dos diapositivos</vt:lpstr>
      </vt:variant>
      <vt:variant>
        <vt:i4>49</vt:i4>
      </vt:variant>
    </vt:vector>
  </HeadingPairs>
  <TitlesOfParts>
    <vt:vector size="50" baseType="lpstr">
      <vt:lpstr>Tema do Office</vt:lpstr>
      <vt:lpstr>OFERTAS EDUCATIVAS E FORMATIVAS DO ENSINO SECUNDÁRIO  DL  55/2018, Portaria 226-A/2018 e 235-A/2018</vt:lpstr>
      <vt:lpstr>Apresentação do PowerPoint</vt:lpstr>
      <vt:lpstr>Apresentação do PowerPoint</vt:lpstr>
      <vt:lpstr> CURSOS CIENTIFICO-HUMANÍSTICOS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CURSOS COM PLANOS PRÓPRIOS Nos CURSOS CIENTÍFICO-HUMANÍSTICOS </vt:lpstr>
      <vt:lpstr>Apresentação do PowerPoint</vt:lpstr>
      <vt:lpstr> CURSOS COM PLANOS PRÓPRIOS Nos CURSOS PROFISSIONAIS </vt:lpstr>
      <vt:lpstr>Apresentação do PowerPoint</vt:lpstr>
      <vt:lpstr>CURSOS ARTÍSTICOS ESPECIALIZADOS    Ver Portaria 229-A/2018  https://dre.pt/home/-/dre/116068173/details/maximized  Ver Portaria 232-A/2018  https://dre.pt/web/guest/home/-/dre/116132275/details/maximized?print_preview=print-preview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OFERTAS EDUCATIVAS E FORMATIVAS DO ENSINO SECUNDÁRIO</dc:title>
  <dc:creator>Catarina Valente</dc:creator>
  <cp:lastModifiedBy>Sandra Santos</cp:lastModifiedBy>
  <cp:revision>185</cp:revision>
  <dcterms:created xsi:type="dcterms:W3CDTF">2018-09-18T11:49:32Z</dcterms:created>
  <dcterms:modified xsi:type="dcterms:W3CDTF">2024-05-22T08:59:43Z</dcterms:modified>
</cp:coreProperties>
</file>