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258" r:id="rId4"/>
    <p:sldId id="259" r:id="rId5"/>
    <p:sldId id="260" r:id="rId6"/>
    <p:sldId id="300" r:id="rId7"/>
    <p:sldId id="263" r:id="rId8"/>
    <p:sldId id="301" r:id="rId9"/>
    <p:sldId id="264" r:id="rId10"/>
    <p:sldId id="302" r:id="rId11"/>
    <p:sldId id="265" r:id="rId12"/>
    <p:sldId id="303" r:id="rId13"/>
    <p:sldId id="304" r:id="rId14"/>
    <p:sldId id="267" r:id="rId15"/>
    <p:sldId id="306" r:id="rId16"/>
    <p:sldId id="268" r:id="rId17"/>
    <p:sldId id="305" r:id="rId18"/>
    <p:sldId id="266" r:id="rId19"/>
    <p:sldId id="269" r:id="rId20"/>
    <p:sldId id="270" r:id="rId21"/>
    <p:sldId id="272" r:id="rId22"/>
    <p:sldId id="315" r:id="rId23"/>
    <p:sldId id="273" r:id="rId24"/>
    <p:sldId id="274" r:id="rId25"/>
    <p:sldId id="276" r:id="rId26"/>
    <p:sldId id="308" r:id="rId27"/>
    <p:sldId id="278" r:id="rId28"/>
    <p:sldId id="275" r:id="rId29"/>
    <p:sldId id="327" r:id="rId30"/>
    <p:sldId id="307" r:id="rId31"/>
    <p:sldId id="289" r:id="rId32"/>
    <p:sldId id="288" r:id="rId33"/>
    <p:sldId id="287" r:id="rId34"/>
    <p:sldId id="285" r:id="rId35"/>
    <p:sldId id="311" r:id="rId36"/>
    <p:sldId id="313" r:id="rId37"/>
    <p:sldId id="329" r:id="rId38"/>
    <p:sldId id="283" r:id="rId39"/>
    <p:sldId id="328" r:id="rId40"/>
    <p:sldId id="290" r:id="rId41"/>
    <p:sldId id="323" r:id="rId42"/>
    <p:sldId id="324" r:id="rId43"/>
    <p:sldId id="319" r:id="rId44"/>
    <p:sldId id="292" r:id="rId45"/>
    <p:sldId id="294" r:id="rId46"/>
    <p:sldId id="316" r:id="rId47"/>
    <p:sldId id="309" r:id="rId48"/>
    <p:sldId id="314" r:id="rId49"/>
    <p:sldId id="299" r:id="rId5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8" autoAdjust="0"/>
  </p:normalViewPr>
  <p:slideViewPr>
    <p:cSldViewPr>
      <p:cViewPr>
        <p:scale>
          <a:sx n="66" d="100"/>
          <a:sy n="66" d="100"/>
        </p:scale>
        <p:origin x="-2934" y="-1020"/>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2493-53C1-43B8-B71F-96FD2F99A4DE}" type="datetimeFigureOut">
              <a:rPr lang="pt-PT" smtClean="0"/>
              <a:t>24/04/2024</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694C-ACA9-4456-AD88-386FBCAEDECC}" type="slidenum">
              <a:rPr lang="pt-PT" smtClean="0"/>
              <a:t>‹nº›</a:t>
            </a:fld>
            <a:endParaRPr lang="pt-PT"/>
          </a:p>
        </p:txBody>
      </p:sp>
    </p:spTree>
    <p:extLst>
      <p:ext uri="{BB962C8B-B14F-4D97-AF65-F5344CB8AC3E}">
        <p14:creationId xmlns:p14="http://schemas.microsoft.com/office/powerpoint/2010/main" val="159167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5</a:t>
            </a:fld>
            <a:endParaRPr lang="pt-PT" altLang="pt-P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9BB32B-92A9-47CF-ABB2-DA084CDAAB8F}" type="slidenum">
              <a:rPr lang="pt-PT" altLang="pt-PT" smtClean="0">
                <a:latin typeface="Times New Roman" pitchFamily="18" charset="0"/>
              </a:rPr>
              <a:pPr/>
              <a:t>19</a:t>
            </a:fld>
            <a:endParaRPr lang="pt-PT" alt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Posição da Imagem do Diapositivo 1"/>
          <p:cNvSpPr>
            <a:spLocks noGrp="1" noRot="1" noChangeAspect="1" noTextEdit="1"/>
          </p:cNvSpPr>
          <p:nvPr>
            <p:ph type="sldImg"/>
          </p:nvPr>
        </p:nvSpPr>
        <p:spPr>
          <a:ln/>
        </p:spPr>
      </p:sp>
      <p:sp>
        <p:nvSpPr>
          <p:cNvPr id="716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16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FB4946-1FEF-44FA-B281-3F3B8C11EC16}" type="slidenum">
              <a:rPr lang="pt-PT" altLang="pt-PT" smtClean="0">
                <a:latin typeface="Times New Roman" pitchFamily="18" charset="0"/>
              </a:rPr>
              <a:pPr/>
              <a:t>20</a:t>
            </a:fld>
            <a:endParaRPr lang="pt-PT" alt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21</a:t>
            </a:fld>
            <a:endParaRPr lang="pt-PT" alt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22</a:t>
            </a:fld>
            <a:endParaRPr lang="pt-PT" alt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23</a:t>
            </a:fld>
            <a:endParaRPr lang="pt-PT" alt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a Imagem do Diapositivo 1"/>
          <p:cNvSpPr>
            <a:spLocks noGrp="1" noRot="1" noChangeAspect="1" noTextEdit="1"/>
          </p:cNvSpPr>
          <p:nvPr>
            <p:ph type="sldImg"/>
          </p:nvPr>
        </p:nvSpPr>
        <p:spPr>
          <a:ln/>
        </p:spPr>
      </p:sp>
      <p:sp>
        <p:nvSpPr>
          <p:cNvPr id="7577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578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F4F6FF-F7AA-4C2E-86B4-F772677A146D}" type="slidenum">
              <a:rPr lang="pt-PT" altLang="pt-PT" smtClean="0">
                <a:latin typeface="Times New Roman" pitchFamily="18" charset="0"/>
              </a:rPr>
              <a:pPr/>
              <a:t>24</a:t>
            </a:fld>
            <a:endParaRPr lang="pt-PT" alt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ln/>
        </p:spPr>
      </p:sp>
      <p:sp>
        <p:nvSpPr>
          <p:cNvPr id="778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78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91D202-DD6F-477C-9A41-C71375B62749}" type="slidenum">
              <a:rPr lang="pt-PT" altLang="pt-PT" smtClean="0">
                <a:latin typeface="Times New Roman" pitchFamily="18" charset="0"/>
              </a:rPr>
              <a:pPr/>
              <a:t>25</a:t>
            </a:fld>
            <a:endParaRPr lang="pt-PT" alt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Posição da Imagem do Diapositivo 1"/>
          <p:cNvSpPr>
            <a:spLocks noGrp="1" noRot="1" noChangeAspect="1" noTextEdit="1"/>
          </p:cNvSpPr>
          <p:nvPr>
            <p:ph type="sldImg"/>
          </p:nvPr>
        </p:nvSpPr>
        <p:spPr>
          <a:ln/>
        </p:spPr>
      </p:sp>
      <p:sp>
        <p:nvSpPr>
          <p:cNvPr id="727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27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6A9287-A10C-43A0-9023-6D3953F9DCEF}" type="slidenum">
              <a:rPr lang="pt-PT" altLang="pt-PT" smtClean="0">
                <a:latin typeface="Times New Roman" pitchFamily="18" charset="0"/>
              </a:rPr>
              <a:pPr/>
              <a:t>26</a:t>
            </a:fld>
            <a:endParaRPr lang="pt-PT" alt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27</a:t>
            </a:fld>
            <a:endParaRPr lang="pt-PT" alt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Posição da Imagem do Diapositivo 1"/>
          <p:cNvSpPr>
            <a:spLocks noGrp="1" noRot="1" noChangeAspect="1" noTextEdit="1"/>
          </p:cNvSpPr>
          <p:nvPr>
            <p:ph type="sldImg"/>
          </p:nvPr>
        </p:nvSpPr>
        <p:spPr>
          <a:ln/>
        </p:spPr>
      </p:sp>
      <p:sp>
        <p:nvSpPr>
          <p:cNvPr id="768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68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4FB1B5-FA17-4461-BCFD-307E96A619CF}" type="slidenum">
              <a:rPr lang="pt-PT" altLang="pt-PT" smtClean="0">
                <a:latin typeface="Times New Roman" pitchFamily="18" charset="0"/>
              </a:rPr>
              <a:pPr/>
              <a:t>28</a:t>
            </a:fld>
            <a:endParaRPr lang="pt-PT" alt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a:ln/>
        </p:spPr>
      </p:sp>
      <p:sp>
        <p:nvSpPr>
          <p:cNvPr id="634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34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21DCC5-45AA-4F1A-8478-9043B0BAA3D6}" type="slidenum">
              <a:rPr lang="pt-PT" altLang="pt-PT" smtClean="0">
                <a:latin typeface="Times New Roman" pitchFamily="18" charset="0"/>
              </a:rPr>
              <a:pPr/>
              <a:t>6</a:t>
            </a:fld>
            <a:endParaRPr lang="pt-PT" altLang="pt-P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29</a:t>
            </a:fld>
            <a:endParaRPr lang="pt-PT" alt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30</a:t>
            </a:fld>
            <a:endParaRPr lang="pt-PT" alt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Posição da Imagem do Diapositivo 1"/>
          <p:cNvSpPr>
            <a:spLocks noGrp="1" noRot="1" noChangeAspect="1" noTextEdit="1"/>
          </p:cNvSpPr>
          <p:nvPr>
            <p:ph type="sldImg"/>
          </p:nvPr>
        </p:nvSpPr>
        <p:spPr>
          <a:ln/>
        </p:spPr>
      </p:sp>
      <p:sp>
        <p:nvSpPr>
          <p:cNvPr id="931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31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D2D68-27E9-4922-86A9-D61D856782DE}" type="slidenum">
              <a:rPr lang="pt-PT" altLang="pt-PT" smtClean="0">
                <a:latin typeface="Times New Roman" pitchFamily="18" charset="0"/>
              </a:rPr>
              <a:pPr/>
              <a:t>31</a:t>
            </a:fld>
            <a:endParaRPr lang="pt-PT" altLang="pt-P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Posição da Imagem do Diapositivo 1"/>
          <p:cNvSpPr>
            <a:spLocks noGrp="1" noRot="1" noChangeAspect="1" noTextEdit="1"/>
          </p:cNvSpPr>
          <p:nvPr>
            <p:ph type="sldImg"/>
          </p:nvPr>
        </p:nvSpPr>
        <p:spPr>
          <a:ln/>
        </p:spPr>
      </p:sp>
      <p:sp>
        <p:nvSpPr>
          <p:cNvPr id="9216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216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906451-18BF-4C20-975C-40A1A9D8106E}" type="slidenum">
              <a:rPr lang="pt-PT" altLang="pt-PT" smtClean="0">
                <a:latin typeface="Times New Roman" pitchFamily="18" charset="0"/>
              </a:rPr>
              <a:pPr/>
              <a:t>32</a:t>
            </a:fld>
            <a:endParaRPr lang="pt-PT" altLang="pt-P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Posição da Imagem do Diapositivo 1"/>
          <p:cNvSpPr>
            <a:spLocks noGrp="1" noRot="1" noChangeAspect="1" noTextEdit="1"/>
          </p:cNvSpPr>
          <p:nvPr>
            <p:ph type="sldImg"/>
          </p:nvPr>
        </p:nvSpPr>
        <p:spPr>
          <a:ln/>
        </p:spPr>
      </p:sp>
      <p:sp>
        <p:nvSpPr>
          <p:cNvPr id="911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11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FEAE64-8F83-4152-8EF3-6DACA63FF60F}" type="slidenum">
              <a:rPr lang="pt-PT" altLang="pt-PT" smtClean="0">
                <a:latin typeface="Times New Roman" pitchFamily="18" charset="0"/>
              </a:rPr>
              <a:pPr/>
              <a:t>33</a:t>
            </a:fld>
            <a:endParaRPr lang="pt-PT" altLang="pt-P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34</a:t>
            </a:fld>
            <a:endParaRPr lang="pt-PT" altLang="pt-P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35</a:t>
            </a:fld>
            <a:endParaRPr lang="pt-PT" altLang="pt-P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3" name="TextShape 2"/>
          <p:cNvSpPr txBox="1"/>
          <p:nvPr/>
        </p:nvSpPr>
        <p:spPr>
          <a:xfrm>
            <a:off x="3884760" y="8685360"/>
            <a:ext cx="2971440" cy="456840"/>
          </a:xfrm>
          <a:prstGeom prst="rect">
            <a:avLst/>
          </a:prstGeom>
          <a:noFill/>
          <a:ln>
            <a:noFill/>
          </a:ln>
        </p:spPr>
        <p:txBody>
          <a:bodyPr anchor="b"/>
          <a:lstStyle/>
          <a:p>
            <a:pPr algn="r">
              <a:lnSpc>
                <a:spcPct val="100000"/>
              </a:lnSpc>
            </a:pPr>
            <a:fld id="{73D089F0-D6F8-4063-B468-E2B8A207FF85}" type="slidenum">
              <a:rPr lang="pt-PT" sz="1200" b="0" strike="noStrike" spc="-1">
                <a:solidFill>
                  <a:srgbClr val="000000"/>
                </a:solidFill>
                <a:uFill>
                  <a:solidFill>
                    <a:srgbClr val="FFFFFF"/>
                  </a:solidFill>
                </a:uFill>
                <a:latin typeface="Times New Roman"/>
              </a:rPr>
              <a:t>36</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0441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37</a:t>
            </a:fld>
            <a:endParaRPr lang="pt-PT" altLang="pt-PT"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Posição da Imagem do Diapositivo 1"/>
          <p:cNvSpPr>
            <a:spLocks noGrp="1" noRot="1" noChangeAspect="1" noTextEdit="1"/>
          </p:cNvSpPr>
          <p:nvPr>
            <p:ph type="sldImg"/>
          </p:nvPr>
        </p:nvSpPr>
        <p:spPr>
          <a:ln/>
        </p:spPr>
      </p:sp>
      <p:sp>
        <p:nvSpPr>
          <p:cNvPr id="870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70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D06EA3-1AAC-465B-83D9-1DC949BB4137}" type="slidenum">
              <a:rPr lang="pt-PT" altLang="pt-PT" smtClean="0">
                <a:latin typeface="Times New Roman" pitchFamily="18" charset="0"/>
              </a:rPr>
              <a:pPr/>
              <a:t>38</a:t>
            </a:fld>
            <a:endParaRPr lang="pt-PT" altLang="pt-P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7</a:t>
            </a:fld>
            <a:endParaRPr lang="pt-PT" altLang="pt-P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39</a:t>
            </a:fld>
            <a:endParaRPr lang="pt-PT" altLang="pt-P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40</a:t>
            </a:fld>
            <a:endParaRPr lang="pt-PT" altLang="pt-P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41</a:t>
            </a:fld>
            <a:endParaRPr lang="pt-PT" altLang="pt-P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42</a:t>
            </a:fld>
            <a:endParaRPr lang="pt-PT" altLang="pt-P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43</a:t>
            </a:fld>
            <a:endParaRPr lang="pt-PT" altLang="pt-P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44</a:t>
            </a:fld>
            <a:endParaRPr lang="pt-PT" altLang="pt-PT"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45</a:t>
            </a:fld>
            <a:endParaRPr lang="pt-PT" altLang="pt-PT"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Posição da Imagem do Diapositivo 1"/>
          <p:cNvSpPr>
            <a:spLocks noGrp="1" noRot="1" noChangeAspect="1" noTextEdit="1"/>
          </p:cNvSpPr>
          <p:nvPr>
            <p:ph type="sldImg"/>
          </p:nvPr>
        </p:nvSpPr>
        <p:spPr>
          <a:ln/>
        </p:spPr>
      </p:sp>
      <p:sp>
        <p:nvSpPr>
          <p:cNvPr id="8806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806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2CA7A-FA17-473C-B885-4F5D89E64905}" type="slidenum">
              <a:rPr lang="pt-PT" altLang="pt-PT" smtClean="0">
                <a:latin typeface="Times New Roman" pitchFamily="18" charset="0"/>
              </a:rPr>
              <a:pPr/>
              <a:t>46</a:t>
            </a:fld>
            <a:endParaRPr lang="pt-PT" altLang="pt-PT"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47</a:t>
            </a:fld>
            <a:endParaRPr lang="pt-PT" altLang="pt-PT"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5" name="TextShape 2"/>
          <p:cNvSpPr txBox="1"/>
          <p:nvPr/>
        </p:nvSpPr>
        <p:spPr>
          <a:xfrm>
            <a:off x="3884760" y="8685360"/>
            <a:ext cx="2971440" cy="456840"/>
          </a:xfrm>
          <a:prstGeom prst="rect">
            <a:avLst/>
          </a:prstGeom>
          <a:noFill/>
          <a:ln>
            <a:noFill/>
          </a:ln>
        </p:spPr>
        <p:txBody>
          <a:bodyPr anchor="b"/>
          <a:lstStyle/>
          <a:p>
            <a:pPr algn="r">
              <a:lnSpc>
                <a:spcPct val="100000"/>
              </a:lnSpc>
            </a:pPr>
            <a:fld id="{E8BA7FE0-6386-4676-852B-2E542CB0DE92}" type="slidenum">
              <a:rPr lang="pt-PT" sz="1200" b="0" strike="noStrike" spc="-1">
                <a:solidFill>
                  <a:srgbClr val="000000"/>
                </a:solidFill>
                <a:uFill>
                  <a:solidFill>
                    <a:srgbClr val="FFFFFF"/>
                  </a:solidFill>
                </a:uFill>
                <a:latin typeface="Times New Roman"/>
              </a:rPr>
              <a:t>48</a:t>
            </a:fld>
            <a:endParaRPr lang="pt-PT"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a:ln/>
        </p:spPr>
      </p:sp>
      <p:sp>
        <p:nvSpPr>
          <p:cNvPr id="655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55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418BFF-3657-47EF-B29B-08049F6B34A9}" type="slidenum">
              <a:rPr lang="pt-PT" altLang="pt-PT" smtClean="0">
                <a:latin typeface="Times New Roman" pitchFamily="18" charset="0"/>
              </a:rPr>
              <a:pPr/>
              <a:t>8</a:t>
            </a:fld>
            <a:endParaRPr lang="pt-PT" altLang="pt-PT"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Posição da Imagem do Diapositivo 1"/>
          <p:cNvSpPr>
            <a:spLocks noGrp="1" noRot="1" noChangeAspect="1" noTextEdit="1"/>
          </p:cNvSpPr>
          <p:nvPr>
            <p:ph type="sldImg"/>
          </p:nvPr>
        </p:nvSpPr>
        <p:spPr>
          <a:ln/>
        </p:spPr>
      </p:sp>
      <p:sp>
        <p:nvSpPr>
          <p:cNvPr id="1034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1034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F0AEAB-A38A-4107-BE3E-B3B9EDE25507}" type="slidenum">
              <a:rPr lang="pt-PT" altLang="pt-PT" smtClean="0">
                <a:latin typeface="Times New Roman" pitchFamily="18" charset="0"/>
              </a:rPr>
              <a:pPr/>
              <a:t>49</a:t>
            </a:fld>
            <a:endParaRPr lang="pt-PT" altLang="pt-P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9</a:t>
            </a:fld>
            <a:endParaRPr lang="pt-PT" altLang="pt-P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ln/>
        </p:spPr>
      </p:sp>
      <p:sp>
        <p:nvSpPr>
          <p:cNvPr id="675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75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4BDB-7F8B-426B-9E58-902D2D95FF62}" type="slidenum">
              <a:rPr lang="pt-PT" altLang="pt-PT" smtClean="0">
                <a:latin typeface="Times New Roman" pitchFamily="18" charset="0"/>
              </a:rPr>
              <a:pPr/>
              <a:t>10</a:t>
            </a:fld>
            <a:endParaRPr lang="pt-PT" alt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11</a:t>
            </a:fld>
            <a:endParaRPr lang="pt-PT" alt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Posição da Imagem do Diapositivo 1"/>
          <p:cNvSpPr>
            <a:spLocks noGrp="1" noRot="1" noChangeAspect="1" noTextEdit="1"/>
          </p:cNvSpPr>
          <p:nvPr>
            <p:ph type="sldImg"/>
          </p:nvPr>
        </p:nvSpPr>
        <p:spPr>
          <a:ln/>
        </p:spPr>
      </p:sp>
      <p:sp>
        <p:nvSpPr>
          <p:cNvPr id="6963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963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1CF678-4F2A-4AE9-9122-B1AA78D6C011}" type="slidenum">
              <a:rPr lang="pt-PT" altLang="pt-PT" smtClean="0">
                <a:latin typeface="Times New Roman" pitchFamily="18" charset="0"/>
              </a:rPr>
              <a:pPr/>
              <a:t>12</a:t>
            </a:fld>
            <a:endParaRPr lang="pt-PT"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13</a:t>
            </a:fld>
            <a:endParaRPr lang="pt-PT" altLang="pt-P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8395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05864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9455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5971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9541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E918437-CA1C-4ABB-B15A-066EB5FFC702}" type="datetimeFigureOut">
              <a:rPr lang="pt-PT" smtClean="0"/>
              <a:t>24/04/2024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7306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E918437-CA1C-4ABB-B15A-066EB5FFC702}" type="datetimeFigureOut">
              <a:rPr lang="pt-PT" smtClean="0"/>
              <a:t>24/04/2024</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852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918437-CA1C-4ABB-B15A-066EB5FFC702}" type="datetimeFigureOut">
              <a:rPr lang="pt-PT" smtClean="0"/>
              <a:t>24/04/2024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8061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918437-CA1C-4ABB-B15A-066EB5FFC702}" type="datetimeFigureOut">
              <a:rPr lang="pt-PT" smtClean="0"/>
              <a:t>24/04/2024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9911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24/04/2024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5189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24/04/2024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9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437-CA1C-4ABB-B15A-066EB5FFC702}" type="datetimeFigureOut">
              <a:rPr lang="pt-PT" smtClean="0"/>
              <a:t>24/04/2024</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8962-38F0-4F47-920E-F0E3FCF7CF04}" type="slidenum">
              <a:rPr lang="pt-PT" smtClean="0"/>
              <a:t>‹nº›</a:t>
            </a:fld>
            <a:endParaRPr lang="pt-PT"/>
          </a:p>
        </p:txBody>
      </p:sp>
    </p:spTree>
    <p:extLst>
      <p:ext uri="{BB962C8B-B14F-4D97-AF65-F5344CB8AC3E}">
        <p14:creationId xmlns:p14="http://schemas.microsoft.com/office/powerpoint/2010/main" val="956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re.pt/home/-/dre/115941646/details/maximized?serie=I&amp;day=2018-08-07&amp;date=2018-08-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e.pt/web/guest/pesquisa/-/search/116154369/details/maximiz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e.pt/web/guest/home/-/dre/116132275/details/maximized?print_preview=print-preview" TargetMode="External"/><Relationship Id="rId2" Type="http://schemas.openxmlformats.org/officeDocument/2006/relationships/hyperlink" Target="https://dre.pt/home/-/dre/116068173/details/maximiz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enfim.pt/" TargetMode="External"/><Relationship Id="rId3" Type="http://schemas.openxmlformats.org/officeDocument/2006/relationships/hyperlink" Target="http://www.esesc-madeira-torres.rcts.pt/" TargetMode="External"/><Relationship Id="rId7" Type="http://schemas.openxmlformats.org/officeDocument/2006/relationships/hyperlink" Target="http://www.ep-agricola-torres-vedras.rcts.p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externato-penafirme.edu.pt/profissional.htm" TargetMode="External"/><Relationship Id="rId5" Type="http://schemas.openxmlformats.org/officeDocument/2006/relationships/hyperlink" Target="http://www.sefo.pt/" TargetMode="External"/><Relationship Id="rId4" Type="http://schemas.openxmlformats.org/officeDocument/2006/relationships/hyperlink" Target="http://www.esechenriquesnogueira.rcts.p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931">
            <a:off x="6178918" y="1184126"/>
            <a:ext cx="1937053" cy="2016295"/>
          </a:xfrm>
          <a:prstGeom prst="rect">
            <a:avLst/>
          </a:prstGeom>
        </p:spPr>
      </p:pic>
      <p:sp>
        <p:nvSpPr>
          <p:cNvPr id="8" name="Título 7"/>
          <p:cNvSpPr>
            <a:spLocks noGrp="1"/>
          </p:cNvSpPr>
          <p:nvPr>
            <p:ph type="ctrTitle"/>
          </p:nvPr>
        </p:nvSpPr>
        <p:spPr>
          <a:xfrm>
            <a:off x="1187132" y="1312762"/>
            <a:ext cx="4681012" cy="2225225"/>
          </a:xfrm>
          <a:solidFill>
            <a:schemeClr val="bg1">
              <a:lumMod val="75000"/>
            </a:schemeClr>
          </a:solidFill>
        </p:spPr>
        <p:txBody>
          <a:bodyPr>
            <a:normAutofit fontScale="90000"/>
          </a:bodyPr>
          <a:lstStyle/>
          <a:p>
            <a:pPr algn="l">
              <a:lnSpc>
                <a:spcPct val="150000"/>
              </a:lnSpc>
              <a:spcBef>
                <a:spcPts val="0"/>
              </a:spcBef>
            </a:pPr>
            <a:r>
              <a:rPr lang="pt-PT" sz="2800" dirty="0" smtClean="0">
                <a:solidFill>
                  <a:schemeClr val="tx2">
                    <a:lumMod val="75000"/>
                  </a:schemeClr>
                </a:solidFill>
                <a:latin typeface="Arial Black" panose="020B0A04020102020204" pitchFamily="34" charset="0"/>
              </a:rPr>
              <a:t>OFERTAS EDUCATIVAS E FORMATIVAS DO ENSINO SECUNDÁRIO </a:t>
            </a:r>
            <a:br>
              <a:rPr lang="pt-PT" sz="2800" dirty="0" smtClean="0">
                <a:solidFill>
                  <a:schemeClr val="tx2">
                    <a:lumMod val="75000"/>
                  </a:schemeClr>
                </a:solidFill>
                <a:latin typeface="Arial Black" panose="020B0A04020102020204" pitchFamily="34" charset="0"/>
              </a:rPr>
            </a:br>
            <a:r>
              <a:rPr lang="pt-PT" sz="1200" dirty="0" smtClean="0">
                <a:solidFill>
                  <a:schemeClr val="tx2">
                    <a:lumMod val="75000"/>
                  </a:schemeClr>
                </a:solidFill>
                <a:latin typeface="Arial Black" panose="020B0A04020102020204" pitchFamily="34" charset="0"/>
              </a:rPr>
              <a:t>DL  55/2018, Portaria 226-A/2018 e 235-A/2018</a:t>
            </a:r>
            <a:endParaRPr lang="pt-PT" sz="2800" dirty="0">
              <a:solidFill>
                <a:schemeClr val="tx2">
                  <a:lumMod val="75000"/>
                </a:schemeClr>
              </a:solidFill>
              <a:latin typeface="Arial Black" panose="020B0A04020102020204" pitchFamily="34" charset="0"/>
            </a:endParaRPr>
          </a:p>
        </p:txBody>
      </p:sp>
      <p:sp>
        <p:nvSpPr>
          <p:cNvPr id="9" name="Subtítulo 8"/>
          <p:cNvSpPr>
            <a:spLocks noGrp="1"/>
          </p:cNvSpPr>
          <p:nvPr>
            <p:ph type="subTitle" idx="1"/>
          </p:nvPr>
        </p:nvSpPr>
        <p:spPr>
          <a:xfrm>
            <a:off x="1434183" y="4869160"/>
            <a:ext cx="6306169" cy="576063"/>
          </a:xfrm>
        </p:spPr>
        <p:txBody>
          <a:bodyPr/>
          <a:lstStyle/>
          <a:p>
            <a:r>
              <a:rPr lang="pt-PT" altLang="pt-PT" sz="2000" b="1" dirty="0" smtClean="0">
                <a:solidFill>
                  <a:schemeClr val="accent6"/>
                </a:solidFill>
                <a:latin typeface="Arial Black" panose="020B0A04020102020204" pitchFamily="34" charset="0"/>
              </a:rPr>
              <a:t>SERVIÇO </a:t>
            </a:r>
            <a:r>
              <a:rPr lang="pt-PT" altLang="pt-PT" sz="2000" b="1" dirty="0">
                <a:solidFill>
                  <a:schemeClr val="accent6"/>
                </a:solidFill>
                <a:latin typeface="Arial Black" panose="020B0A04020102020204" pitchFamily="34" charset="0"/>
              </a:rPr>
              <a:t>DE PSICOLOGIA E ORIENTAÇÃO</a:t>
            </a:r>
          </a:p>
          <a:p>
            <a:endParaRPr lang="pt-PT" dirty="0"/>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1292738" y="5656277"/>
            <a:ext cx="1155576" cy="34544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356065" y="5681673"/>
            <a:ext cx="1995666" cy="438720"/>
          </a:xfrm>
          <a:prstGeom prst="rect">
            <a:avLst/>
          </a:prstGeom>
          <a:noFill/>
        </p:spPr>
      </p:pic>
      <p:sp>
        <p:nvSpPr>
          <p:cNvPr id="13" name="Freeform 68"/>
          <p:cNvSpPr>
            <a:spLocks/>
          </p:cNvSpPr>
          <p:nvPr/>
        </p:nvSpPr>
        <p:spPr bwMode="auto">
          <a:xfrm>
            <a:off x="1512808" y="4035039"/>
            <a:ext cx="5634637" cy="58423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 name="T21" fmla="*/ 0 w 4288"/>
              <a:gd name="T22" fmla="*/ 0 h 459"/>
              <a:gd name="T23" fmla="*/ 4288 w 4288"/>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a:solidFill>
              <a:srgbClr val="3B435B"/>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black"/>
              </a:solidFill>
              <a:effectLst/>
              <a:uLnTx/>
              <a:uFillTx/>
              <a:latin typeface="Arial" pitchFamily="34" charset="0"/>
            </a:endParaRPr>
          </a:p>
        </p:txBody>
      </p:sp>
      <p:grpSp>
        <p:nvGrpSpPr>
          <p:cNvPr id="14" name="Group 58"/>
          <p:cNvGrpSpPr>
            <a:grpSpLocks/>
          </p:cNvGrpSpPr>
          <p:nvPr/>
        </p:nvGrpSpPr>
        <p:grpSpPr bwMode="auto">
          <a:xfrm>
            <a:off x="7316543" y="3342698"/>
            <a:ext cx="742950" cy="1058863"/>
            <a:chOff x="4986" y="2752"/>
            <a:chExt cx="468" cy="667"/>
          </a:xfrm>
        </p:grpSpPr>
        <p:sp>
          <p:nvSpPr>
            <p:cNvPr id="15" name="Freeform 59"/>
            <p:cNvSpPr>
              <a:spLocks/>
            </p:cNvSpPr>
            <p:nvPr/>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414"/>
                <a:gd name="T38" fmla="*/ 794 w 794"/>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p:cNvSpPr>
            <p:nvPr/>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6"/>
                <a:gd name="T37" fmla="*/ 0 h 821"/>
                <a:gd name="T38" fmla="*/ 1586 w 1586"/>
                <a:gd name="T39" fmla="*/ 821 h 8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7" name="Freeform 61"/>
            <p:cNvSpPr>
              <a:spLocks/>
            </p:cNvSpPr>
            <p:nvPr/>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747"/>
                <a:gd name="T26" fmla="*/ 1049 w 1049"/>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8" name="Group 62"/>
            <p:cNvGrpSpPr>
              <a:grpSpLocks/>
            </p:cNvGrpSpPr>
            <p:nvPr/>
          </p:nvGrpSpPr>
          <p:grpSpPr bwMode="auto">
            <a:xfrm>
              <a:off x="4986" y="2752"/>
              <a:ext cx="468" cy="667"/>
              <a:chOff x="4986" y="2752"/>
              <a:chExt cx="468" cy="667"/>
            </a:xfrm>
          </p:grpSpPr>
          <p:sp>
            <p:nvSpPr>
              <p:cNvPr id="19" name="Freeform 63"/>
              <p:cNvSpPr>
                <a:spLocks/>
              </p:cNvSpPr>
              <p:nvPr/>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73"/>
                  <a:gd name="T26" fmla="*/ 150 w 15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 name="Freeform 64"/>
              <p:cNvSpPr>
                <a:spLocks/>
              </p:cNvSpPr>
              <p:nvPr/>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4"/>
                  <a:gd name="T79" fmla="*/ 0 h 880"/>
                  <a:gd name="T80" fmla="*/ 1684 w 1684"/>
                  <a:gd name="T81" fmla="*/ 880 h 8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 name="Freeform 65"/>
              <p:cNvSpPr>
                <a:spLocks/>
              </p:cNvSpPr>
              <p:nvPr/>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 name="T18" fmla="*/ 0 w 1190"/>
                  <a:gd name="T19" fmla="*/ 0 h 500"/>
                  <a:gd name="T20" fmla="*/ 1190 w 1190"/>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 name="Freeform 66"/>
              <p:cNvSpPr>
                <a:spLocks/>
              </p:cNvSpPr>
              <p:nvPr/>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335"/>
                  <a:gd name="T29" fmla="*/ 160 w 160"/>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 name="Freeform 67"/>
              <p:cNvSpPr>
                <a:spLocks/>
              </p:cNvSpPr>
              <p:nvPr/>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296"/>
                  <a:gd name="T50" fmla="*/ 489 w 489"/>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Tree>
    <p:extLst>
      <p:ext uri="{BB962C8B-B14F-4D97-AF65-F5344CB8AC3E}">
        <p14:creationId xmlns:p14="http://schemas.microsoft.com/office/powerpoint/2010/main" val="71706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87806">
            <a:off x="693848" y="3076411"/>
            <a:ext cx="1474095" cy="281782"/>
            <a:chOff x="585" y="1193"/>
            <a:chExt cx="1660" cy="309"/>
          </a:xfrm>
        </p:grpSpPr>
        <p:sp>
          <p:nvSpPr>
            <p:cNvPr id="18445"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18446"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18447"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18448"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8449"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8450"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8451"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8124" name="WordArt 12"/>
          <p:cNvSpPr>
            <a:spLocks noChangeArrowheads="1" noChangeShapeType="1" noTextEdit="1"/>
          </p:cNvSpPr>
          <p:nvPr/>
        </p:nvSpPr>
        <p:spPr bwMode="auto">
          <a:xfrm>
            <a:off x="1147763" y="955675"/>
            <a:ext cx="7169150" cy="1033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LÍNGUAS E HUMANIDADES</a:t>
            </a:r>
          </a:p>
        </p:txBody>
      </p:sp>
      <p:grpSp>
        <p:nvGrpSpPr>
          <p:cNvPr id="3" name="Group 13"/>
          <p:cNvGrpSpPr>
            <a:grpSpLocks/>
          </p:cNvGrpSpPr>
          <p:nvPr/>
        </p:nvGrpSpPr>
        <p:grpSpPr bwMode="auto">
          <a:xfrm>
            <a:off x="173970" y="2826544"/>
            <a:ext cx="880769" cy="3148730"/>
            <a:chOff x="286" y="945"/>
            <a:chExt cx="862" cy="1488"/>
          </a:xfrm>
        </p:grpSpPr>
        <p:sp>
          <p:nvSpPr>
            <p:cNvPr id="18439"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8440"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8441"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8442"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8443"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8444"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8134" name="Text Box 22"/>
          <p:cNvSpPr txBox="1">
            <a:spLocks noChangeArrowheads="1"/>
          </p:cNvSpPr>
          <p:nvPr/>
        </p:nvSpPr>
        <p:spPr bwMode="auto">
          <a:xfrm>
            <a:off x="804863" y="3575050"/>
            <a:ext cx="80883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rgbClr val="FF6600"/>
                </a:solidFill>
                <a:latin typeface="Comic Sans MS" pitchFamily="66" charset="0"/>
              </a:rPr>
              <a:t>.</a:t>
            </a:r>
            <a:r>
              <a:rPr lang="pt-PT" altLang="pt-PT" sz="1600" b="1" dirty="0">
                <a:latin typeface="Comic Sans MS" pitchFamily="66" charset="0"/>
              </a:rPr>
              <a:t> </a:t>
            </a:r>
            <a:r>
              <a:rPr lang="pt-PT" altLang="pt-PT" sz="1600" b="1" dirty="0">
                <a:solidFill>
                  <a:srgbClr val="7030A0"/>
                </a:solidFill>
                <a:latin typeface="Comic Sans MS" pitchFamily="66" charset="0"/>
              </a:rPr>
              <a:t>HISTÓRIA. ARQUEOLOGIA. GEOGRAFIA . DIREITO . SOCIOLOGIA . CIÊNCIAS DA COMUNICAÇÃO . CIÊNCIA POLÍTICA . SERVIÇO SOCIAL  PSICOLOGIA . POLÍTICA SOCIAL . FILOSOFIA . TURISMO. LÍNGUAS, LITERATURAS E CULTURAS. ESTUDOS EUROPEUS, ESLAVOS, ASIÁTICOS, AFRICANOS, PORTUGUESES E LUSÓFONOS . TRADUÇÃO</a:t>
            </a:r>
            <a:r>
              <a:rPr lang="pt-PT" altLang="pt-PT" sz="1600" dirty="0">
                <a:solidFill>
                  <a:srgbClr val="7030A0"/>
                </a:solidFill>
                <a:latin typeface="Comic Sans MS" pitchFamily="66" charset="0"/>
              </a:rPr>
              <a:t> . </a:t>
            </a:r>
            <a:r>
              <a:rPr lang="pt-PT" altLang="pt-PT" sz="1600" b="1" dirty="0">
                <a:solidFill>
                  <a:srgbClr val="7030A0"/>
                </a:solidFill>
                <a:latin typeface="Comic Sans MS" pitchFamily="66" charset="0"/>
              </a:rPr>
              <a:t>PROFESSOR DE....ETC.</a:t>
            </a:r>
            <a:endParaRPr lang="en-GB" altLang="pt-PT" sz="1600" b="1" dirty="0">
              <a:solidFill>
                <a:srgbClr val="7030A0"/>
              </a:solidFill>
              <a:latin typeface="Comic Sans MS" pitchFamily="66" charset="0"/>
            </a:endParaRPr>
          </a:p>
        </p:txBody>
      </p:sp>
      <p:sp>
        <p:nvSpPr>
          <p:cNvPr id="218136" name="Text Box 24"/>
          <p:cNvSpPr txBox="1">
            <a:spLocks noChangeArrowheads="1"/>
          </p:cNvSpPr>
          <p:nvPr/>
        </p:nvSpPr>
        <p:spPr bwMode="auto">
          <a:xfrm>
            <a:off x="1063625" y="2368550"/>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dirty="0">
                <a:latin typeface="Comic Sans MS" pitchFamily="66" charset="0"/>
              </a:rPr>
              <a:t> Com o Curso Científico - Humanístico de Línguas e Humanidades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227318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24"/>
                                        </p:tgtEl>
                                        <p:attrNameLst>
                                          <p:attrName>style.visibility</p:attrName>
                                        </p:attrNameLst>
                                      </p:cBhvr>
                                      <p:to>
                                        <p:strVal val="visible"/>
                                      </p:to>
                                    </p:set>
                                    <p:anim calcmode="lin" valueType="num">
                                      <p:cBhvr additive="base">
                                        <p:cTn id="7" dur="500" fill="hold"/>
                                        <p:tgtEl>
                                          <p:spTgt spid="218124"/>
                                        </p:tgtEl>
                                        <p:attrNameLst>
                                          <p:attrName>ppt_x</p:attrName>
                                        </p:attrNameLst>
                                      </p:cBhvr>
                                      <p:tavLst>
                                        <p:tav tm="0">
                                          <p:val>
                                            <p:strVal val="#ppt_x"/>
                                          </p:val>
                                        </p:tav>
                                        <p:tav tm="100000">
                                          <p:val>
                                            <p:strVal val="#ppt_x"/>
                                          </p:val>
                                        </p:tav>
                                      </p:tavLst>
                                    </p:anim>
                                    <p:anim calcmode="lin" valueType="num">
                                      <p:cBhvr additive="base">
                                        <p:cTn id="8" dur="500" fill="hold"/>
                                        <p:tgtEl>
                                          <p:spTgt spid="218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8136"/>
                                        </p:tgtEl>
                                        <p:attrNameLst>
                                          <p:attrName>style.visibility</p:attrName>
                                        </p:attrNameLst>
                                      </p:cBhvr>
                                      <p:to>
                                        <p:strVal val="visible"/>
                                      </p:to>
                                    </p:set>
                                  </p:childTnLst>
                                </p:cTn>
                              </p:par>
                            </p:childTnLst>
                          </p:cTn>
                        </p:par>
                        <p:par>
                          <p:cTn id="17" fill="hold" nodeType="afterGroup">
                            <p:stCondLst>
                              <p:cond delay="132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700"/>
                            </p:stCondLst>
                            <p:childTnLst>
                              <p:par>
                                <p:cTn id="23" presetID="2" presetClass="entr" presetSubtype="8" fill="hold" grpId="0" nodeType="afterEffect">
                                  <p:stCondLst>
                                    <p:cond delay="0"/>
                                  </p:stCondLst>
                                  <p:childTnLst>
                                    <p:set>
                                      <p:cBhvr>
                                        <p:cTn id="24" dur="1" fill="hold">
                                          <p:stCondLst>
                                            <p:cond delay="0"/>
                                          </p:stCondLst>
                                        </p:cTn>
                                        <p:tgtEl>
                                          <p:spTgt spid="218134">
                                            <p:txEl>
                                              <p:pRg st="0" end="0"/>
                                            </p:txEl>
                                          </p:spTgt>
                                        </p:tgtEl>
                                        <p:attrNameLst>
                                          <p:attrName>style.visibility</p:attrName>
                                        </p:attrNameLst>
                                      </p:cBhvr>
                                      <p:to>
                                        <p:strVal val="visible"/>
                                      </p:to>
                                    </p:set>
                                    <p:anim calcmode="lin" valueType="num">
                                      <p:cBhvr additive="base">
                                        <p:cTn id="25" dur="500" fill="hold"/>
                                        <p:tgtEl>
                                          <p:spTgt spid="2181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p:bldP spid="218134" grpId="0" build="p" autoUpdateAnimBg="0" advAuto="0"/>
      <p:bldP spid="2181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ARTES VISUAIS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2909182382"/>
              </p:ext>
            </p:extLst>
          </p:nvPr>
        </p:nvGraphicFramePr>
        <p:xfrm>
          <a:off x="107504" y="36945"/>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charset="0"/>
                        </a:rPr>
                        <a:t>12º</a:t>
                      </a:r>
                      <a:endParaRPr kumimoji="0" lang="en-GB" sz="12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Desenho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Geometria Descritiva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Matemática B</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História da Cultura 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das Artes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Artes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Design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Multimédia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691681" y="2132856"/>
            <a:ext cx="1659810" cy="86409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1058"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695137" y="3068960"/>
            <a:ext cx="1659809" cy="104281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2861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2005">
            <a:off x="891350" y="3026551"/>
            <a:ext cx="1372547" cy="233324"/>
            <a:chOff x="585" y="1193"/>
            <a:chExt cx="1660" cy="309"/>
          </a:xfrm>
        </p:grpSpPr>
        <p:sp>
          <p:nvSpPr>
            <p:cNvPr id="20493"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0494"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20495"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0496"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0497"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0498"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0499"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9148" name="WordArt 12"/>
          <p:cNvSpPr>
            <a:spLocks noChangeArrowheads="1" noChangeShapeType="1" noTextEdit="1"/>
          </p:cNvSpPr>
          <p:nvPr/>
        </p:nvSpPr>
        <p:spPr bwMode="auto">
          <a:xfrm>
            <a:off x="1084263" y="1035050"/>
            <a:ext cx="7159625" cy="954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ARTES VISUAIS</a:t>
            </a:r>
          </a:p>
        </p:txBody>
      </p:sp>
      <p:grpSp>
        <p:nvGrpSpPr>
          <p:cNvPr id="3" name="Group 13"/>
          <p:cNvGrpSpPr>
            <a:grpSpLocks/>
          </p:cNvGrpSpPr>
          <p:nvPr/>
        </p:nvGrpSpPr>
        <p:grpSpPr bwMode="auto">
          <a:xfrm>
            <a:off x="400454" y="2769105"/>
            <a:ext cx="774847" cy="3210531"/>
            <a:chOff x="286" y="945"/>
            <a:chExt cx="862" cy="1488"/>
          </a:xfrm>
        </p:grpSpPr>
        <p:sp>
          <p:nvSpPr>
            <p:cNvPr id="20487"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0488"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0489"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0490"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0491"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0492"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9158" name="Text Box 22"/>
          <p:cNvSpPr txBox="1">
            <a:spLocks noChangeArrowheads="1"/>
          </p:cNvSpPr>
          <p:nvPr/>
        </p:nvSpPr>
        <p:spPr bwMode="auto">
          <a:xfrm>
            <a:off x="1084263" y="3357563"/>
            <a:ext cx="75914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chemeClr val="accent6">
                    <a:lumMod val="75000"/>
                  </a:schemeClr>
                </a:solidFill>
                <a:latin typeface="Comic Sans MS" pitchFamily="66" charset="0"/>
              </a:rPr>
              <a:t>. </a:t>
            </a:r>
            <a:r>
              <a:rPr lang="pt-PT" altLang="pt-PT" sz="1600" b="1" dirty="0" smtClean="0">
                <a:solidFill>
                  <a:schemeClr val="accent6">
                    <a:lumMod val="75000"/>
                  </a:schemeClr>
                </a:solidFill>
                <a:latin typeface="Comic Sans MS" pitchFamily="66" charset="0"/>
              </a:rPr>
              <a:t>ARQUITETURA </a:t>
            </a:r>
            <a:r>
              <a:rPr lang="pt-PT" altLang="pt-PT" sz="1600" b="1" dirty="0">
                <a:solidFill>
                  <a:schemeClr val="accent6">
                    <a:lumMod val="75000"/>
                  </a:schemeClr>
                </a:solidFill>
                <a:latin typeface="Comic Sans MS" pitchFamily="66" charset="0"/>
              </a:rPr>
              <a:t>. PINTURA . ESCULTURA . ARTES PLÁSTICAS</a:t>
            </a:r>
          </a:p>
          <a:p>
            <a:pPr algn="just" eaLnBrk="1" hangingPunct="1">
              <a:lnSpc>
                <a:spcPct val="130000"/>
              </a:lnSpc>
            </a:pPr>
            <a:r>
              <a:rPr lang="pt-PT" altLang="pt-PT" sz="1600" b="1" dirty="0">
                <a:solidFill>
                  <a:schemeClr val="accent6">
                    <a:lumMod val="75000"/>
                  </a:schemeClr>
                </a:solidFill>
                <a:latin typeface="Comic Sans MS" pitchFamily="66" charset="0"/>
              </a:rPr>
              <a:t>. ARTES DA IMAGEM . DESIGN DA COMUNICAÇÃO . DESIGN DE EQUIPAMENTO . DESIGN GRÁFICO E DE PUBLICIDADE . DESIGN DA MODA E TÊXTIL . DESIGN INDUSTRIAL . CERÂMICA . PROFESSOR DE EDUCAÇÃO VISUAL…ETC</a:t>
            </a:r>
            <a:endParaRPr lang="en-GB" altLang="pt-PT" sz="1600" b="1" dirty="0">
              <a:solidFill>
                <a:schemeClr val="accent6">
                  <a:lumMod val="75000"/>
                </a:schemeClr>
              </a:solidFill>
              <a:latin typeface="Comic Sans MS" pitchFamily="66" charset="0"/>
            </a:endParaRPr>
          </a:p>
          <a:p>
            <a:pPr eaLnBrk="1" hangingPunct="1"/>
            <a:endParaRPr lang="en-GB" altLang="pt-PT" sz="1600" b="1" dirty="0">
              <a:solidFill>
                <a:schemeClr val="bg2"/>
              </a:solidFill>
              <a:latin typeface="Comic Sans MS" pitchFamily="66" charset="0"/>
            </a:endParaRPr>
          </a:p>
        </p:txBody>
      </p:sp>
      <p:sp>
        <p:nvSpPr>
          <p:cNvPr id="219161" name="Text Box 25"/>
          <p:cNvSpPr txBox="1">
            <a:spLocks noChangeArrowheads="1"/>
          </p:cNvSpPr>
          <p:nvPr/>
        </p:nvSpPr>
        <p:spPr bwMode="auto">
          <a:xfrm>
            <a:off x="1252538" y="2297113"/>
            <a:ext cx="67421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sz="1400" b="1" dirty="0">
                <a:latin typeface="Comic Sans MS" pitchFamily="66" charset="0"/>
              </a:rPr>
              <a:t> </a:t>
            </a:r>
            <a:r>
              <a:rPr lang="pt-PT" altLang="pt-PT" b="1" dirty="0">
                <a:latin typeface="Comic Sans MS" pitchFamily="66" charset="0"/>
              </a:rPr>
              <a:t>Com o Curso Científico - Humanístico de Artes Visuais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944212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9148"/>
                                        </p:tgtEl>
                                        <p:attrNameLst>
                                          <p:attrName>style.visibility</p:attrName>
                                        </p:attrNameLst>
                                      </p:cBhvr>
                                      <p:to>
                                        <p:strVal val="visible"/>
                                      </p:to>
                                    </p:set>
                                    <p:anim calcmode="lin" valueType="num">
                                      <p:cBhvr additive="base">
                                        <p:cTn id="7" dur="500" fill="hold"/>
                                        <p:tgtEl>
                                          <p:spTgt spid="219148"/>
                                        </p:tgtEl>
                                        <p:attrNameLst>
                                          <p:attrName>ppt_x</p:attrName>
                                        </p:attrNameLst>
                                      </p:cBhvr>
                                      <p:tavLst>
                                        <p:tav tm="0">
                                          <p:val>
                                            <p:strVal val="#ppt_x"/>
                                          </p:val>
                                        </p:tav>
                                        <p:tav tm="100000">
                                          <p:val>
                                            <p:strVal val="#ppt_x"/>
                                          </p:val>
                                        </p:tav>
                                      </p:tavLst>
                                    </p:anim>
                                    <p:anim calcmode="lin" valueType="num">
                                      <p:cBhvr additive="base">
                                        <p:cTn id="8" dur="500" fill="hold"/>
                                        <p:tgtEl>
                                          <p:spTgt spid="21914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9161"/>
                                        </p:tgtEl>
                                        <p:attrNameLst>
                                          <p:attrName>style.visibility</p:attrName>
                                        </p:attrNameLst>
                                      </p:cBhvr>
                                      <p:to>
                                        <p:strVal val="visible"/>
                                      </p:to>
                                    </p:set>
                                  </p:childTnLst>
                                </p:cTn>
                              </p:par>
                            </p:childTnLst>
                          </p:cTn>
                        </p:par>
                        <p:par>
                          <p:cTn id="17" fill="hold" nodeType="afterGroup">
                            <p:stCondLst>
                              <p:cond delay="129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400"/>
                            </p:stCondLst>
                            <p:childTnLst>
                              <p:par>
                                <p:cTn id="23" presetID="2" presetClass="entr" presetSubtype="8" fill="hold" grpId="0" nodeType="afterEffect">
                                  <p:stCondLst>
                                    <p:cond delay="0"/>
                                  </p:stCondLst>
                                  <p:childTnLst>
                                    <p:set>
                                      <p:cBhvr>
                                        <p:cTn id="24" dur="1" fill="hold">
                                          <p:stCondLst>
                                            <p:cond delay="0"/>
                                          </p:stCondLst>
                                        </p:cTn>
                                        <p:tgtEl>
                                          <p:spTgt spid="219158">
                                            <p:txEl>
                                              <p:pRg st="0" end="0"/>
                                            </p:txEl>
                                          </p:spTgt>
                                        </p:tgtEl>
                                        <p:attrNameLst>
                                          <p:attrName>style.visibility</p:attrName>
                                        </p:attrNameLst>
                                      </p:cBhvr>
                                      <p:to>
                                        <p:strVal val="visible"/>
                                      </p:to>
                                    </p:set>
                                    <p:anim calcmode="lin" valueType="num">
                                      <p:cBhvr additive="base">
                                        <p:cTn id="25" dur="500" fill="hold"/>
                                        <p:tgtEl>
                                          <p:spTgt spid="21915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58">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900"/>
                            </p:stCondLst>
                            <p:childTnLst>
                              <p:par>
                                <p:cTn id="28" presetID="2" presetClass="entr" presetSubtype="8" fill="hold" grpId="0" nodeType="afterEffect">
                                  <p:stCondLst>
                                    <p:cond delay="0"/>
                                  </p:stCondLst>
                                  <p:childTnLst>
                                    <p:set>
                                      <p:cBhvr>
                                        <p:cTn id="29" dur="1" fill="hold">
                                          <p:stCondLst>
                                            <p:cond delay="0"/>
                                          </p:stCondLst>
                                        </p:cTn>
                                        <p:tgtEl>
                                          <p:spTgt spid="219158">
                                            <p:txEl>
                                              <p:pRg st="1" end="1"/>
                                            </p:txEl>
                                          </p:spTgt>
                                        </p:tgtEl>
                                        <p:attrNameLst>
                                          <p:attrName>style.visibility</p:attrName>
                                        </p:attrNameLst>
                                      </p:cBhvr>
                                      <p:to>
                                        <p:strVal val="visible"/>
                                      </p:to>
                                    </p:set>
                                    <p:anim calcmode="lin" valueType="num">
                                      <p:cBhvr additive="base">
                                        <p:cTn id="30" dur="500" fill="hold"/>
                                        <p:tgtEl>
                                          <p:spTgt spid="21915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91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p:bldP spid="219158" grpId="0" build="p" autoUpdateAnimBg="0" advAuto="0"/>
      <p:bldP spid="2191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a:ln>
            <a:noFill/>
          </a:ln>
        </p:spPr>
        <p:txBody>
          <a:bodyPr wrap="none" fromWordArt="1">
            <a:prstTxWarp prst="textPlain">
              <a:avLst>
                <a:gd name="adj" fmla="val 50000"/>
              </a:avLst>
            </a:prstTxWarp>
          </a:bodyPr>
          <a:lstStyle/>
          <a:p>
            <a:pPr algn="ctr"/>
            <a:r>
              <a:rPr lang="pt-PT" b="1" kern="10" dirty="0">
                <a:ln w="9525">
                  <a:solidFill>
                    <a:srgbClr val="FF6600"/>
                  </a:solidFill>
                  <a:round/>
                  <a:headEnd/>
                  <a:tailEnd/>
                </a:ln>
                <a:solidFill>
                  <a:srgbClr val="7030A0"/>
                </a:solidFill>
                <a:effectLst>
                  <a:outerShdw dist="107763" dir="13500000" algn="ctr" rotWithShape="0">
                    <a:schemeClr val="tx1"/>
                  </a:outerShdw>
                </a:effectLst>
                <a:latin typeface="Arial Black"/>
              </a:rPr>
              <a:t>Avaliação</a:t>
            </a: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214767" y="2302548"/>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2699792" y="1710076"/>
            <a:ext cx="6064250" cy="549275"/>
          </a:xfrm>
          <a:prstGeom prst="rect">
            <a:avLst/>
          </a:prstGeom>
        </p:spPr>
        <p:txBody>
          <a:bodyPr wrap="none" fromWordArt="1">
            <a:prstTxWarp prst="textPlain">
              <a:avLst>
                <a:gd name="adj" fmla="val 50000"/>
              </a:avLst>
            </a:prstTxWarp>
          </a:bodyPr>
          <a:lstStyle/>
          <a:p>
            <a:pPr algn="ctr"/>
            <a:r>
              <a:rPr lang="pt-PT" sz="3200" kern="10" dirty="0">
                <a:ln w="3175">
                  <a:solidFill>
                    <a:srgbClr val="000000"/>
                  </a:solidFill>
                  <a:round/>
                  <a:headEnd/>
                  <a:tailEnd/>
                </a:ln>
                <a:solidFill>
                  <a:srgbClr val="7030A0"/>
                </a:solidFill>
                <a:latin typeface="Arial Black"/>
              </a:rPr>
              <a:t>CURSOS CIENTÍFICO-HUMANÍSTICOS  </a:t>
            </a:r>
          </a:p>
        </p:txBody>
      </p:sp>
      <p:sp>
        <p:nvSpPr>
          <p:cNvPr id="21513" name="Text Box 24"/>
          <p:cNvSpPr txBox="1">
            <a:spLocks noChangeArrowheads="1"/>
          </p:cNvSpPr>
          <p:nvPr/>
        </p:nvSpPr>
        <p:spPr bwMode="auto">
          <a:xfrm>
            <a:off x="1395413" y="3187700"/>
            <a:ext cx="764063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pt-PT" altLang="pt-PT" sz="1800" b="1" dirty="0">
                <a:latin typeface="Comic Sans MS" pitchFamily="66" charset="0"/>
              </a:rPr>
              <a:t>. Exame Nacional de </a:t>
            </a:r>
            <a:r>
              <a:rPr lang="pt-PT" altLang="pt-PT" sz="1800" b="1" u="sng" dirty="0">
                <a:latin typeface="Comic Sans MS" pitchFamily="66" charset="0"/>
              </a:rPr>
              <a:t>Português</a:t>
            </a:r>
            <a:r>
              <a:rPr lang="pt-PT" altLang="pt-PT" sz="1800" b="1" dirty="0">
                <a:latin typeface="Comic Sans MS" pitchFamily="66" charset="0"/>
              </a:rPr>
              <a:t> – 12º </a:t>
            </a:r>
            <a:r>
              <a:rPr lang="pt-PT" altLang="pt-PT" sz="1800" b="1" dirty="0" smtClean="0">
                <a:latin typeface="Comic Sans MS" pitchFamily="66" charset="0"/>
              </a:rPr>
              <a:t>Ano- obrigatório</a:t>
            </a:r>
          </a:p>
          <a:p>
            <a:pPr algn="ctr">
              <a:spcBef>
                <a:spcPct val="50000"/>
              </a:spcBef>
              <a:buFontTx/>
              <a:buNone/>
            </a:pPr>
            <a:r>
              <a:rPr lang="pt-PT" altLang="pt-PT" sz="1800" b="1" dirty="0" smtClean="0">
                <a:latin typeface="Comic Sans MS" pitchFamily="66" charset="0"/>
              </a:rPr>
              <a:t>+</a:t>
            </a:r>
          </a:p>
          <a:p>
            <a:pPr algn="ctr">
              <a:spcBef>
                <a:spcPct val="50000"/>
              </a:spcBef>
              <a:buFontTx/>
              <a:buNone/>
            </a:pPr>
            <a:r>
              <a:rPr lang="pt-PT" altLang="pt-PT" sz="1800" b="1" dirty="0" smtClean="0">
                <a:latin typeface="Comic Sans MS" pitchFamily="66" charset="0"/>
              </a:rPr>
              <a:t>2 Exames escolhidos da Formação Especifica:</a:t>
            </a:r>
            <a:endParaRPr lang="pt-PT" altLang="pt-PT" sz="1800" b="1" dirty="0">
              <a:latin typeface="Comic Sans MS" pitchFamily="66" charset="0"/>
            </a:endParaRP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 Trienal – (até 12º Ano)</a:t>
            </a:r>
          </a:p>
          <a:p>
            <a:pPr marL="285750" indent="-285750" algn="just">
              <a:spcBef>
                <a:spcPct val="50000"/>
              </a:spcBef>
              <a:buFont typeface="Wingdings" panose="05000000000000000000" pitchFamily="2" charset="2"/>
              <a:buChar char="ü"/>
            </a:pPr>
            <a:r>
              <a:rPr lang="pt-PT" altLang="pt-PT" sz="1800" b="1" dirty="0" smtClean="0">
                <a:latin typeface="Comic Sans MS" pitchFamily="66" charset="0"/>
              </a:rPr>
              <a:t>Disciplinas </a:t>
            </a:r>
            <a:r>
              <a:rPr lang="pt-PT" altLang="pt-PT" sz="1800" b="1" dirty="0">
                <a:latin typeface="Comic Sans MS" pitchFamily="66" charset="0"/>
              </a:rPr>
              <a:t>Bienais – </a:t>
            </a:r>
            <a:r>
              <a:rPr lang="pt-PT" altLang="pt-PT" sz="1800" b="1" dirty="0" smtClean="0">
                <a:latin typeface="Comic Sans MS" pitchFamily="66" charset="0"/>
              </a:rPr>
              <a:t>(até ao 11º Ano)           </a:t>
            </a:r>
            <a:r>
              <a:rPr lang="pt-PT" altLang="pt-PT" sz="1800" b="1" u="sng" dirty="0" smtClean="0">
                <a:latin typeface="Comic Sans MS" pitchFamily="66" charset="0"/>
              </a:rPr>
              <a:t>ou</a:t>
            </a:r>
            <a:endParaRPr lang="pt-PT" altLang="pt-PT" sz="1800" b="1" u="sng" dirty="0">
              <a:latin typeface="Comic Sans MS" pitchFamily="66" charset="0"/>
            </a:endParaRPr>
          </a:p>
          <a:p>
            <a:pPr algn="ctr">
              <a:spcBef>
                <a:spcPct val="50000"/>
              </a:spcBef>
              <a:buFontTx/>
              <a:buNone/>
            </a:pPr>
            <a:r>
              <a:rPr lang="pt-PT" altLang="pt-PT" sz="1800" b="1" dirty="0" smtClean="0">
                <a:latin typeface="Comic Sans MS" pitchFamily="66" charset="0"/>
              </a:rPr>
              <a:t>     Exame </a:t>
            </a:r>
            <a:r>
              <a:rPr lang="pt-PT" altLang="pt-PT" sz="1800" b="1" dirty="0">
                <a:latin typeface="Comic Sans MS" pitchFamily="66" charset="0"/>
              </a:rPr>
              <a:t>de Filosofia </a:t>
            </a:r>
            <a:r>
              <a:rPr lang="pt-PT" altLang="pt-PT" sz="1600" b="1" dirty="0">
                <a:latin typeface="Comic Sans MS" pitchFamily="66" charset="0"/>
              </a:rPr>
              <a:t>(em substituição de uma das disciplinas bienais)</a:t>
            </a:r>
          </a:p>
        </p:txBody>
      </p:sp>
    </p:spTree>
    <p:extLst>
      <p:ext uri="{BB962C8B-B14F-4D97-AF65-F5344CB8AC3E}">
        <p14:creationId xmlns:p14="http://schemas.microsoft.com/office/powerpoint/2010/main" val="3732515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0" grpId="0" build="p" autoUpdateAnimBg="0" advAuto="0"/>
      <p:bldP spid="22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720080"/>
          </a:xfrm>
          <a:solidFill>
            <a:schemeClr val="bg1">
              <a:lumMod val="7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7030A0"/>
                </a:solidFill>
                <a:latin typeface="Arial Black"/>
              </a:rPr>
              <a:t>CURSOS COM PLANOS PRÓPRIOS</a:t>
            </a:r>
            <a:r>
              <a:rPr lang="pt-PT" sz="3600" kern="10" dirty="0" smtClean="0">
                <a:solidFill>
                  <a:srgbClr val="7030A0"/>
                </a:solidFill>
                <a:latin typeface="Arial Black"/>
              </a:rPr>
              <a:t/>
            </a:r>
            <a:br>
              <a:rPr lang="pt-PT" sz="3600" kern="10" dirty="0" smtClean="0">
                <a:solidFill>
                  <a:srgbClr val="7030A0"/>
                </a:solidFill>
                <a:latin typeface="Arial Black"/>
              </a:rPr>
            </a:br>
            <a:r>
              <a:rPr lang="pt-PT" sz="1600" kern="10" dirty="0" smtClean="0">
                <a:solidFill>
                  <a:srgbClr val="7030A0"/>
                </a:solidFill>
                <a:latin typeface="Arial Black"/>
              </a:rPr>
              <a:t>Nos CURSOS CIENTÍFICO-HUMANÍSTICOS</a:t>
            </a:r>
            <a:r>
              <a:rPr lang="pt-PT" kern="10" dirty="0">
                <a:solidFill>
                  <a:srgbClr val="7030A0"/>
                </a:solidFill>
                <a:latin typeface="Arial Black"/>
              </a:rPr>
              <a:t/>
            </a:r>
            <a:br>
              <a:rPr lang="pt-PT" kern="10" dirty="0">
                <a:solidFill>
                  <a:srgbClr val="7030A0"/>
                </a:solidFill>
                <a:latin typeface="Arial Black"/>
              </a:rPr>
            </a:br>
            <a:endParaRPr lang="pt-PT" dirty="0">
              <a:solidFill>
                <a:srgbClr val="7030A0"/>
              </a:solidFill>
            </a:endParaRPr>
          </a:p>
        </p:txBody>
      </p:sp>
      <p:sp>
        <p:nvSpPr>
          <p:cNvPr id="3" name="Marcador de Posição de Conteúdo 2"/>
          <p:cNvSpPr>
            <a:spLocks noGrp="1"/>
          </p:cNvSpPr>
          <p:nvPr>
            <p:ph idx="1"/>
          </p:nvPr>
        </p:nvSpPr>
        <p:spPr>
          <a:xfrm>
            <a:off x="457200" y="980728"/>
            <a:ext cx="8229600" cy="5544616"/>
          </a:xfrm>
          <a:solidFill>
            <a:schemeClr val="accent6">
              <a:lumMod val="60000"/>
              <a:lumOff val="40000"/>
            </a:schemeClr>
          </a:solidFill>
        </p:spPr>
        <p:txBody>
          <a:bodyPr>
            <a:normAutofit lnSpcReduction="10000"/>
          </a:bodyPr>
          <a:lstStyle/>
          <a:p>
            <a:pPr marL="0" indent="0">
              <a:buNone/>
            </a:pPr>
            <a:r>
              <a:rPr lang="pt-PT" sz="2000" b="1" u="sng" dirty="0" smtClean="0">
                <a:solidFill>
                  <a:schemeClr val="tx2"/>
                </a:solidFill>
              </a:rPr>
              <a:t>CONDIÇÕES</a:t>
            </a:r>
          </a:p>
          <a:p>
            <a:pPr marL="457200" indent="-457200" algn="just">
              <a:buAutoNum type="alphaLcParenR"/>
            </a:pPr>
            <a:r>
              <a:rPr lang="pt-PT" sz="1800" u="sng" dirty="0" smtClean="0">
                <a:solidFill>
                  <a:schemeClr val="tx2"/>
                </a:solidFill>
              </a:rPr>
              <a:t>Permuta</a:t>
            </a:r>
            <a:r>
              <a:rPr lang="pt-PT" sz="1800" dirty="0" smtClean="0">
                <a:solidFill>
                  <a:schemeClr val="tx2"/>
                </a:solidFill>
              </a:rPr>
              <a:t> de uma das </a:t>
            </a:r>
            <a:r>
              <a:rPr lang="pt-PT" sz="1800" u="sng" dirty="0" smtClean="0">
                <a:solidFill>
                  <a:schemeClr val="tx2"/>
                </a:solidFill>
              </a:rPr>
              <a:t>disciplinas bienais</a:t>
            </a:r>
            <a:r>
              <a:rPr lang="pt-PT" sz="1800" dirty="0" smtClean="0">
                <a:solidFill>
                  <a:schemeClr val="tx2"/>
                </a:solidFill>
              </a:rPr>
              <a:t> e/ou de uma das disciplinas </a:t>
            </a:r>
            <a:r>
              <a:rPr lang="pt-PT" sz="1800" u="sng" dirty="0" smtClean="0">
                <a:solidFill>
                  <a:schemeClr val="tx2"/>
                </a:solidFill>
              </a:rPr>
              <a:t>anuais</a:t>
            </a:r>
            <a:r>
              <a:rPr lang="pt-PT" sz="1800" dirty="0" smtClean="0">
                <a:solidFill>
                  <a:schemeClr val="tx2"/>
                </a:solidFill>
              </a:rPr>
              <a:t> da </a:t>
            </a:r>
            <a:r>
              <a:rPr lang="pt-PT" sz="1800" u="sng" dirty="0" smtClean="0">
                <a:solidFill>
                  <a:schemeClr val="tx2"/>
                </a:solidFill>
              </a:rPr>
              <a:t>formação específica</a:t>
            </a:r>
            <a:r>
              <a:rPr lang="pt-PT" sz="1800" dirty="0" smtClean="0">
                <a:solidFill>
                  <a:schemeClr val="tx2"/>
                </a:solidFill>
              </a:rPr>
              <a:t> por disciplina(s) correspondente(s) de um curso diferente do frequentado;</a:t>
            </a:r>
          </a:p>
          <a:p>
            <a:pPr marL="457200" indent="-457200" algn="just">
              <a:buAutoNum type="alphaLcParenR"/>
            </a:pPr>
            <a:r>
              <a:rPr lang="pt-PT" sz="1800" dirty="0" smtClean="0">
                <a:solidFill>
                  <a:schemeClr val="tx2"/>
                </a:solidFill>
              </a:rPr>
              <a:t>Realização, </a:t>
            </a:r>
            <a:r>
              <a:rPr lang="pt-PT" sz="1800" u="sng" dirty="0" smtClean="0">
                <a:solidFill>
                  <a:schemeClr val="tx2"/>
                </a:solidFill>
              </a:rPr>
              <a:t>obrigatória</a:t>
            </a:r>
            <a:r>
              <a:rPr lang="pt-PT" sz="1800" dirty="0" smtClean="0">
                <a:solidFill>
                  <a:schemeClr val="tx2"/>
                </a:solidFill>
              </a:rPr>
              <a:t>, de uma </a:t>
            </a:r>
            <a:r>
              <a:rPr lang="pt-PT" sz="1800" u="sng" dirty="0" smtClean="0">
                <a:solidFill>
                  <a:schemeClr val="tx2"/>
                </a:solidFill>
              </a:rPr>
              <a:t>disciplina bienal</a:t>
            </a:r>
            <a:r>
              <a:rPr lang="pt-PT" sz="1800" dirty="0" smtClean="0">
                <a:solidFill>
                  <a:schemeClr val="tx2"/>
                </a:solidFill>
              </a:rPr>
              <a:t> e de uma </a:t>
            </a:r>
            <a:r>
              <a:rPr lang="pt-PT" sz="1800" u="sng" dirty="0" smtClean="0">
                <a:solidFill>
                  <a:schemeClr val="tx2"/>
                </a:solidFill>
              </a:rPr>
              <a:t>anual</a:t>
            </a:r>
            <a:r>
              <a:rPr lang="pt-PT" sz="1800" dirty="0" smtClean="0">
                <a:solidFill>
                  <a:schemeClr val="tx2"/>
                </a:solidFill>
              </a:rPr>
              <a:t> da </a:t>
            </a:r>
            <a:r>
              <a:rPr lang="pt-PT" sz="1800" u="sng" dirty="0" smtClean="0">
                <a:solidFill>
                  <a:schemeClr val="tx2"/>
                </a:solidFill>
              </a:rPr>
              <a:t>formação especifica</a:t>
            </a:r>
            <a:r>
              <a:rPr lang="pt-PT" sz="1800" dirty="0" smtClean="0">
                <a:solidFill>
                  <a:schemeClr val="tx2"/>
                </a:solidFill>
              </a:rPr>
              <a:t> do curso frequentado;</a:t>
            </a:r>
          </a:p>
          <a:p>
            <a:pPr marL="457200" indent="-457200" algn="just">
              <a:buAutoNum type="alphaLcParenR"/>
            </a:pPr>
            <a:r>
              <a:rPr lang="pt-PT" sz="1800" dirty="0" smtClean="0">
                <a:solidFill>
                  <a:schemeClr val="tx2"/>
                </a:solidFill>
              </a:rPr>
              <a:t>Da permuta entre disciplinas, não pode resultar a frequência de disciplinas equivalentes </a:t>
            </a:r>
            <a:r>
              <a:rPr lang="pt-PT" sz="2000" dirty="0" smtClean="0">
                <a:solidFill>
                  <a:schemeClr val="tx2"/>
                </a:solidFill>
              </a:rPr>
              <a:t>(</a:t>
            </a:r>
            <a:r>
              <a:rPr lang="pt-PT" sz="1600" dirty="0" smtClean="0">
                <a:solidFill>
                  <a:schemeClr val="tx2"/>
                </a:solidFill>
              </a:rPr>
              <a:t>ver anexos VI e VII da portaria 226-A/2018</a:t>
            </a:r>
            <a:r>
              <a:rPr lang="pt-PT" sz="1600" dirty="0">
                <a:solidFill>
                  <a:schemeClr val="tx2"/>
                </a:solidFill>
              </a:rPr>
              <a:t>)</a:t>
            </a:r>
            <a:r>
              <a:rPr lang="pt-PT" sz="1600" dirty="0"/>
              <a:t> </a:t>
            </a:r>
            <a:r>
              <a:rPr lang="pt-PT" sz="1600" dirty="0">
                <a:hlinkClick r:id="rId2"/>
              </a:rPr>
              <a:t>https://dre.pt/home/-/</a:t>
            </a:r>
            <a:r>
              <a:rPr lang="pt-PT" sz="1600" dirty="0" smtClean="0">
                <a:hlinkClick r:id="rId2"/>
              </a:rPr>
              <a:t>dre/115941646/details/maximized?serie=I&amp;day=2018-08-07&amp;date=2018-08-01</a:t>
            </a:r>
            <a:endParaRPr lang="pt-PT" sz="1600" dirty="0" smtClean="0"/>
          </a:p>
          <a:p>
            <a:pPr marL="457200" indent="-457200" algn="just">
              <a:buAutoNum type="alphaLcParenR"/>
            </a:pPr>
            <a:endParaRPr lang="pt-PT" sz="800" b="1" u="sng" dirty="0" smtClean="0"/>
          </a:p>
          <a:p>
            <a:pPr marL="0" indent="0" algn="just">
              <a:buNone/>
            </a:pPr>
            <a:r>
              <a:rPr lang="pt-PT" sz="2000" b="1" u="sng" dirty="0" smtClean="0">
                <a:solidFill>
                  <a:schemeClr val="tx2"/>
                </a:solidFill>
              </a:rPr>
              <a:t>PRAZOS</a:t>
            </a:r>
          </a:p>
          <a:p>
            <a:pPr marL="0" indent="0" algn="just">
              <a:buNone/>
            </a:pPr>
            <a:r>
              <a:rPr lang="pt-PT" sz="1800" dirty="0" smtClean="0">
                <a:solidFill>
                  <a:schemeClr val="tx2"/>
                </a:solidFill>
              </a:rPr>
              <a:t>A permuta de disciplinas é realizada:</a:t>
            </a:r>
          </a:p>
          <a:p>
            <a:pPr marL="457200" indent="-457200" algn="just">
              <a:buAutoNum type="alphaLcParenR"/>
            </a:pPr>
            <a:r>
              <a:rPr lang="pt-PT" sz="1800" dirty="0" smtClean="0">
                <a:solidFill>
                  <a:schemeClr val="tx2"/>
                </a:solidFill>
              </a:rPr>
              <a:t>Na matrícula para o 10º ano, na disciplina bienal ou na renovação de matrícula para o 12º ano, na disciplina anual;</a:t>
            </a:r>
          </a:p>
          <a:p>
            <a:pPr marL="457200" indent="-457200" algn="just">
              <a:buAutoNum type="alphaLcParenR"/>
            </a:pPr>
            <a:r>
              <a:rPr lang="pt-PT" sz="1800" dirty="0" smtClean="0">
                <a:solidFill>
                  <a:schemeClr val="tx2"/>
                </a:solidFill>
              </a:rPr>
              <a:t>Até ao 5º dia útil do 2º período, dos referidos anos de escolaridade.</a:t>
            </a:r>
          </a:p>
          <a:p>
            <a:pPr marL="0" indent="0" algn="just">
              <a:buNone/>
            </a:pPr>
            <a:endParaRPr lang="pt-PT" sz="800" dirty="0">
              <a:solidFill>
                <a:schemeClr val="tx2"/>
              </a:solidFill>
            </a:endParaRPr>
          </a:p>
          <a:p>
            <a:pPr marL="0" indent="0" algn="just">
              <a:spcBef>
                <a:spcPts val="0"/>
              </a:spcBef>
              <a:buNone/>
            </a:pPr>
            <a:r>
              <a:rPr lang="pt-PT" sz="2000" b="1" u="sng" dirty="0" smtClean="0">
                <a:solidFill>
                  <a:schemeClr val="tx2"/>
                </a:solidFill>
              </a:rPr>
              <a:t>COMO</a:t>
            </a:r>
          </a:p>
          <a:p>
            <a:pPr marL="0" indent="0" algn="just">
              <a:spcBef>
                <a:spcPts val="0"/>
              </a:spcBef>
              <a:buNone/>
            </a:pPr>
            <a:r>
              <a:rPr lang="pt-PT" sz="1800" dirty="0" smtClean="0">
                <a:solidFill>
                  <a:schemeClr val="tx2"/>
                </a:solidFill>
              </a:rPr>
              <a:t>Requerimento do encarregado de educação ou aluno, quando maior de idade, ao diretor da escola, devendo ser garantido o acesso a informação relevante, designadamente condições de conclusão e prosseguimento de estudos.</a:t>
            </a:r>
            <a:endParaRPr lang="pt-PT" sz="1800" dirty="0">
              <a:solidFill>
                <a:schemeClr val="tx2"/>
              </a:solidFill>
            </a:endParaRPr>
          </a:p>
        </p:txBody>
      </p:sp>
    </p:spTree>
    <p:extLst>
      <p:ext uri="{BB962C8B-B14F-4D97-AF65-F5344CB8AC3E}">
        <p14:creationId xmlns:p14="http://schemas.microsoft.com/office/powerpoint/2010/main" val="181244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0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a:solidFill>
            <a:schemeClr val="bg1">
              <a:lumMod val="8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00B050"/>
                </a:solidFill>
                <a:latin typeface="Arial Black"/>
              </a:rPr>
              <a:t>Nos CURSOS PROFISSIONAIS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67544" y="980728"/>
            <a:ext cx="8208912" cy="5760640"/>
          </a:xfrm>
          <a:solidFill>
            <a:schemeClr val="accent6">
              <a:lumMod val="60000"/>
              <a:lumOff val="40000"/>
            </a:schemeClr>
          </a:solidFill>
        </p:spPr>
        <p:txBody>
          <a:bodyPr>
            <a:normAutofit fontScale="70000" lnSpcReduction="20000"/>
          </a:bodyPr>
          <a:lstStyle/>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É garantida, aos alunos dos cursos profissionais, a possibilidade de adoção de um percurso formativo próprio através da </a:t>
            </a:r>
            <a:r>
              <a:rPr lang="pt-PT" sz="2100" u="sng" dirty="0" smtClean="0">
                <a:solidFill>
                  <a:schemeClr val="tx2"/>
                </a:solidFill>
              </a:rPr>
              <a:t>substituição de disciplinas</a:t>
            </a:r>
            <a:r>
              <a:rPr lang="pt-PT" sz="2100" dirty="0" smtClean="0">
                <a:solidFill>
                  <a:schemeClr val="tx2"/>
                </a:solidFill>
              </a:rPr>
              <a:t> da componente de </a:t>
            </a:r>
            <a:r>
              <a:rPr lang="pt-PT" sz="2100" u="sng" dirty="0" smtClean="0">
                <a:solidFill>
                  <a:schemeClr val="tx2"/>
                </a:solidFill>
              </a:rPr>
              <a:t>formação científica </a:t>
            </a:r>
            <a:r>
              <a:rPr lang="pt-PT" sz="2100" dirty="0" smtClean="0">
                <a:solidFill>
                  <a:schemeClr val="tx2"/>
                </a:solidFill>
              </a:rPr>
              <a:t>por disciplinas que apresentem </a:t>
            </a:r>
            <a:r>
              <a:rPr lang="pt-PT" sz="2100" u="sng" dirty="0" smtClean="0">
                <a:solidFill>
                  <a:schemeClr val="tx2"/>
                </a:solidFill>
              </a:rPr>
              <a:t>afinidades</a:t>
            </a:r>
            <a:r>
              <a:rPr lang="pt-PT" sz="2100" dirty="0" smtClean="0">
                <a:solidFill>
                  <a:schemeClr val="tx2"/>
                </a:solidFill>
              </a:rPr>
              <a:t>, com </a:t>
            </a:r>
            <a:r>
              <a:rPr lang="pt-PT" sz="2100" u="sng" dirty="0" smtClean="0">
                <a:solidFill>
                  <a:schemeClr val="tx2"/>
                </a:solidFill>
              </a:rPr>
              <a:t>carga horária igual ou superior</a:t>
            </a:r>
            <a:r>
              <a:rPr lang="pt-PT" sz="2100" dirty="0" smtClean="0">
                <a:solidFill>
                  <a:schemeClr val="tx2"/>
                </a:solidFill>
              </a:rPr>
              <a:t> ou que permitam alargar o espetro de aprendizagens.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   A substituição de </a:t>
            </a:r>
            <a:r>
              <a:rPr lang="pt-PT" sz="2100" u="sng" dirty="0" smtClean="0">
                <a:solidFill>
                  <a:schemeClr val="tx2"/>
                </a:solidFill>
              </a:rPr>
              <a:t>uma</a:t>
            </a:r>
            <a:r>
              <a:rPr lang="pt-PT" sz="2100" dirty="0" smtClean="0">
                <a:solidFill>
                  <a:schemeClr val="tx2"/>
                </a:solidFill>
              </a:rPr>
              <a:t> das disciplinas de </a:t>
            </a:r>
            <a:r>
              <a:rPr lang="pt-PT" sz="2100" u="sng" dirty="0" smtClean="0">
                <a:solidFill>
                  <a:schemeClr val="tx2"/>
                </a:solidFill>
              </a:rPr>
              <a:t>formação científica </a:t>
            </a:r>
            <a:r>
              <a:rPr lang="pt-PT" sz="2100" dirty="0" smtClean="0">
                <a:solidFill>
                  <a:schemeClr val="tx2"/>
                </a:solidFill>
              </a:rPr>
              <a:t>é permitida através da aplicação da tabela do anexo II da portaria </a:t>
            </a:r>
            <a:r>
              <a:rPr lang="pt-PT" sz="2100" dirty="0">
                <a:solidFill>
                  <a:schemeClr val="tx2"/>
                </a:solidFill>
              </a:rPr>
              <a:t>nº235: </a:t>
            </a:r>
            <a:r>
              <a:rPr lang="pt-PT" sz="2100" dirty="0" smtClean="0">
                <a:hlinkClick r:id="rId2"/>
              </a:rPr>
              <a:t>https://dre.pt/web/guest/pesquisa/-/search/116154369/details/maximized</a:t>
            </a:r>
            <a:r>
              <a:rPr lang="pt-PT" sz="2100" dirty="0" smtClean="0"/>
              <a:t>   </a:t>
            </a:r>
            <a:r>
              <a:rPr lang="pt-PT" sz="2100" dirty="0" smtClean="0">
                <a:solidFill>
                  <a:schemeClr val="tx2"/>
                </a:solidFill>
              </a:rPr>
              <a:t>por ou uma disciplina dos cursos artísticos especializados ou dos cursos científico-humanísticos.</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A substituição de disciplinas é feita aquando da inscrição no 1º ano do ciclo de formação ou até ao 5º dia útil do 2º período.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…Pode ser permitida a frequência destas disciplinas numa outra escola, desde que estabelecidas as condições necessárias (protocolos de colaboração).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O percurso formativo do aluno pode, ainda, ser complementado com disciplinas ou UFCD (unidades de formação de curta duração) adicionais, de acordo com recursos disponíveis.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A adoção de um percurso próprio é feito mediante requerimento do encarregado de educação ou do aluno, quando maior de idade, devendo ser garantida toda a informação relevante (carga horária, regime de assiduidade, condições de avaliação e de conclusão dos estudos).</a:t>
            </a:r>
          </a:p>
          <a:p>
            <a:pPr marL="0" indent="0" algn="just">
              <a:buNone/>
            </a:pPr>
            <a:endParaRPr lang="pt-PT" sz="1800" dirty="0">
              <a:solidFill>
                <a:schemeClr val="tx2"/>
              </a:solidFill>
            </a:endParaRPr>
          </a:p>
          <a:p>
            <a:pPr marL="0" indent="0" algn="just">
              <a:buNone/>
            </a:pPr>
            <a:endParaRPr lang="pt-PT" sz="1800" dirty="0" smtClean="0"/>
          </a:p>
          <a:p>
            <a:pPr marL="0" indent="0" algn="just">
              <a:buNone/>
            </a:pPr>
            <a:r>
              <a:rPr lang="pt-PT" sz="1800" dirty="0" smtClean="0"/>
              <a:t> </a:t>
            </a:r>
          </a:p>
          <a:p>
            <a:pPr marL="0" indent="0" algn="just">
              <a:buNone/>
            </a:pPr>
            <a:r>
              <a:rPr lang="pt-PT" sz="1800" dirty="0" smtClean="0"/>
              <a:t> </a:t>
            </a:r>
          </a:p>
        </p:txBody>
      </p:sp>
    </p:spTree>
    <p:extLst>
      <p:ext uri="{BB962C8B-B14F-4D97-AF65-F5344CB8AC3E}">
        <p14:creationId xmlns:p14="http://schemas.microsoft.com/office/powerpoint/2010/main" val="6950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3" y="44624"/>
            <a:ext cx="871478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9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944216"/>
          </a:xfrm>
          <a:solidFill>
            <a:schemeClr val="bg1">
              <a:lumMod val="85000"/>
            </a:schemeClr>
          </a:solidFill>
        </p:spPr>
        <p:txBody>
          <a:bodyPr>
            <a:noAutofit/>
          </a:bodyPr>
          <a:lstStyle/>
          <a:p>
            <a:r>
              <a:rPr lang="pt-PT" sz="2800" kern="10" dirty="0" smtClean="0">
                <a:solidFill>
                  <a:srgbClr val="FFC000"/>
                </a:solidFill>
                <a:latin typeface="Arial Black"/>
              </a:rPr>
              <a:t>CURSOS ARTÍSTICOS ESPECIALIZADOS</a:t>
            </a:r>
            <a:br>
              <a:rPr lang="pt-PT" sz="2800" kern="10" dirty="0" smtClean="0">
                <a:solidFill>
                  <a:srgbClr val="FFC000"/>
                </a:solidFill>
                <a:latin typeface="Arial Black"/>
              </a:rPr>
            </a:br>
            <a:r>
              <a:rPr lang="pt-PT" sz="1000" kern="10" dirty="0" smtClean="0">
                <a:solidFill>
                  <a:srgbClr val="FFC000"/>
                </a:solidFill>
                <a:latin typeface="Arial Black"/>
              </a:rPr>
              <a:t> </a:t>
            </a:r>
            <a:r>
              <a:rPr lang="pt-PT" sz="3200" kern="10" dirty="0">
                <a:solidFill>
                  <a:srgbClr val="FF6600"/>
                </a:solidFill>
                <a:latin typeface="Arial Black"/>
              </a:rPr>
              <a:t/>
            </a:r>
            <a:br>
              <a:rPr lang="pt-PT" sz="3200" kern="10" dirty="0">
                <a:solidFill>
                  <a:srgbClr val="FF6600"/>
                </a:solidFill>
                <a:latin typeface="Arial Black"/>
              </a:rPr>
            </a:br>
            <a:r>
              <a:rPr lang="pt-PT" sz="3200" kern="10" dirty="0">
                <a:solidFill>
                  <a:srgbClr val="FF6600"/>
                </a:solidFill>
                <a:latin typeface="Arial Black"/>
              </a:rPr>
              <a:t> </a:t>
            </a:r>
            <a:r>
              <a:rPr lang="pt-PT" sz="1400" kern="10" dirty="0" smtClean="0">
                <a:solidFill>
                  <a:srgbClr val="FF6600"/>
                </a:solidFill>
                <a:latin typeface="Arial Black"/>
              </a:rPr>
              <a:t>Ver Portaria 229-A/2018  </a:t>
            </a:r>
            <a:r>
              <a:rPr lang="pt-PT" sz="1400" kern="10" dirty="0" smtClean="0">
                <a:solidFill>
                  <a:srgbClr val="FF6600"/>
                </a:solidFill>
                <a:latin typeface="Arial Black"/>
                <a:hlinkClick r:id="rId2"/>
              </a:rPr>
              <a:t>https</a:t>
            </a:r>
            <a:r>
              <a:rPr lang="pt-PT" sz="1400" kern="10" dirty="0">
                <a:solidFill>
                  <a:srgbClr val="FF6600"/>
                </a:solidFill>
                <a:latin typeface="Arial Black"/>
                <a:hlinkClick r:id="rId2"/>
              </a:rPr>
              <a:t>://dre.pt/home/-/</a:t>
            </a:r>
            <a:r>
              <a:rPr lang="pt-PT" sz="1400" kern="10" dirty="0" smtClean="0">
                <a:solidFill>
                  <a:srgbClr val="FF6600"/>
                </a:solidFill>
                <a:latin typeface="Arial Black"/>
                <a:hlinkClick r:id="rId2"/>
              </a:rPr>
              <a:t>dre/116068173/details/maximized</a:t>
            </a:r>
            <a:r>
              <a:rPr lang="pt-PT" sz="1400" kern="10" dirty="0">
                <a:solidFill>
                  <a:srgbClr val="FF6600"/>
                </a:solidFill>
                <a:latin typeface="Arial Black"/>
              </a:rPr>
              <a:t/>
            </a:r>
            <a:br>
              <a:rPr lang="pt-PT" sz="1400" kern="10" dirty="0">
                <a:solidFill>
                  <a:srgbClr val="FF6600"/>
                </a:solidFill>
                <a:latin typeface="Arial Black"/>
              </a:rPr>
            </a:br>
            <a:r>
              <a:rPr lang="pt-PT" sz="1400" kern="10" dirty="0">
                <a:solidFill>
                  <a:srgbClr val="FF6600"/>
                </a:solidFill>
                <a:latin typeface="Arial Black"/>
              </a:rPr>
              <a:t/>
            </a:r>
            <a:br>
              <a:rPr lang="pt-PT" sz="1400" kern="10" dirty="0">
                <a:solidFill>
                  <a:srgbClr val="FF6600"/>
                </a:solidFill>
                <a:latin typeface="Arial Black"/>
              </a:rPr>
            </a:br>
            <a:r>
              <a:rPr lang="pt-PT" sz="1400" kern="10" dirty="0" smtClean="0">
                <a:solidFill>
                  <a:srgbClr val="FF6600"/>
                </a:solidFill>
                <a:latin typeface="Arial Black"/>
              </a:rPr>
              <a:t>Ver Portaria 232-A/2018  </a:t>
            </a:r>
            <a:r>
              <a:rPr lang="pt-PT" sz="1400" kern="10" dirty="0" smtClean="0">
                <a:solidFill>
                  <a:srgbClr val="FF6600"/>
                </a:solidFill>
                <a:latin typeface="Arial Black"/>
                <a:hlinkClick r:id="rId3"/>
              </a:rPr>
              <a:t>https</a:t>
            </a:r>
            <a:r>
              <a:rPr lang="pt-PT" sz="1400" kern="10" dirty="0">
                <a:solidFill>
                  <a:srgbClr val="FF6600"/>
                </a:solidFill>
                <a:latin typeface="Arial Black"/>
                <a:hlinkClick r:id="rId3"/>
              </a:rPr>
              <a:t>://dre.pt/web/guest/home/-/</a:t>
            </a:r>
            <a:r>
              <a:rPr lang="pt-PT" sz="1400" kern="10" dirty="0" smtClean="0">
                <a:solidFill>
                  <a:srgbClr val="FF6600"/>
                </a:solidFill>
                <a:latin typeface="Arial Black"/>
                <a:hlinkClick r:id="rId3"/>
              </a:rPr>
              <a:t>dre/116132275/details/maximized?print_preview=print-preview</a:t>
            </a:r>
            <a:r>
              <a:rPr lang="pt-PT" sz="1800" kern="10" dirty="0" smtClean="0">
                <a:solidFill>
                  <a:srgbClr val="FF6600"/>
                </a:solidFill>
                <a:latin typeface="Arial Black"/>
              </a:rPr>
              <a:t/>
            </a:r>
            <a:br>
              <a:rPr lang="pt-PT" sz="1800" kern="10" dirty="0" smtClean="0">
                <a:solidFill>
                  <a:srgbClr val="FF6600"/>
                </a:solidFill>
                <a:latin typeface="Arial Black"/>
              </a:rPr>
            </a:br>
            <a:endParaRPr lang="pt-PT" sz="1800" dirty="0"/>
          </a:p>
        </p:txBody>
      </p:sp>
      <p:sp>
        <p:nvSpPr>
          <p:cNvPr id="3" name="Marcador de Posição de Conteúdo 2"/>
          <p:cNvSpPr>
            <a:spLocks noGrp="1"/>
          </p:cNvSpPr>
          <p:nvPr>
            <p:ph idx="1"/>
          </p:nvPr>
        </p:nvSpPr>
        <p:spPr>
          <a:xfrm>
            <a:off x="395536" y="2276872"/>
            <a:ext cx="8136904" cy="4093915"/>
          </a:xfrm>
          <a:solidFill>
            <a:schemeClr val="accent6">
              <a:lumMod val="60000"/>
              <a:lumOff val="40000"/>
            </a:schemeClr>
          </a:solidFill>
        </p:spPr>
        <p:txBody>
          <a:bodyPr>
            <a:normAutofit/>
          </a:bodyPr>
          <a:lstStyle/>
          <a:p>
            <a:pPr marL="0" indent="0">
              <a:buNone/>
            </a:pPr>
            <a:r>
              <a:rPr lang="pt-PT" b="1" dirty="0" smtClean="0">
                <a:solidFill>
                  <a:schemeClr val="tx2"/>
                </a:solidFill>
                <a:latin typeface="Arial" panose="020B0604020202020204" pitchFamily="34" charset="0"/>
                <a:cs typeface="Arial" panose="020B0604020202020204" pitchFamily="34" charset="0"/>
              </a:rPr>
              <a:t>Domínios:</a:t>
            </a:r>
          </a:p>
          <a:p>
            <a:pPr marL="0" indent="0">
              <a:buNone/>
            </a:pPr>
            <a:r>
              <a:rPr lang="pt-PT" sz="2400" dirty="0" smtClean="0">
                <a:latin typeface="Arial" panose="020B0604020202020204" pitchFamily="34" charset="0"/>
                <a:cs typeface="Arial" panose="020B0604020202020204" pitchFamily="34" charset="0"/>
              </a:rPr>
              <a:t>-   </a:t>
            </a:r>
            <a:r>
              <a:rPr lang="pt-PT" sz="2400" dirty="0" smtClean="0">
                <a:solidFill>
                  <a:schemeClr val="tx2"/>
                </a:solidFill>
                <a:latin typeface="Arial" panose="020B0604020202020204" pitchFamily="34" charset="0"/>
                <a:cs typeface="Arial" panose="020B0604020202020204" pitchFamily="34" charset="0"/>
              </a:rPr>
              <a:t>Dança;</a:t>
            </a:r>
          </a:p>
          <a:p>
            <a:pPr>
              <a:buFontTx/>
              <a:buChar char="-"/>
            </a:pPr>
            <a:r>
              <a:rPr lang="pt-PT" sz="2400" dirty="0" smtClean="0">
                <a:solidFill>
                  <a:schemeClr val="tx2"/>
                </a:solidFill>
                <a:latin typeface="Arial" panose="020B0604020202020204" pitchFamily="34" charset="0"/>
                <a:cs typeface="Arial" panose="020B0604020202020204" pitchFamily="34" charset="0"/>
              </a:rPr>
              <a:t>Música;</a:t>
            </a:r>
          </a:p>
          <a:p>
            <a:pPr>
              <a:buFontTx/>
              <a:buChar char="-"/>
            </a:pPr>
            <a:r>
              <a:rPr lang="pt-PT" sz="2400" dirty="0" smtClean="0">
                <a:solidFill>
                  <a:schemeClr val="tx2"/>
                </a:solidFill>
                <a:latin typeface="Arial" panose="020B0604020202020204" pitchFamily="34" charset="0"/>
                <a:cs typeface="Arial" panose="020B0604020202020204" pitchFamily="34" charset="0"/>
              </a:rPr>
              <a:t>Canto;</a:t>
            </a:r>
          </a:p>
          <a:p>
            <a:pPr>
              <a:buFontTx/>
              <a:buChar char="-"/>
            </a:pPr>
            <a:r>
              <a:rPr lang="pt-PT" sz="2400" dirty="0" smtClean="0">
                <a:solidFill>
                  <a:schemeClr val="tx2"/>
                </a:solidFill>
                <a:latin typeface="Arial" panose="020B0604020202020204" pitchFamily="34" charset="0"/>
                <a:cs typeface="Arial" panose="020B0604020202020204" pitchFamily="34" charset="0"/>
              </a:rPr>
              <a:t>Canto Gregoriano</a:t>
            </a:r>
          </a:p>
          <a:p>
            <a:pPr>
              <a:buFontTx/>
              <a:buChar char="-"/>
            </a:pPr>
            <a:r>
              <a:rPr lang="pt-PT" sz="2400" dirty="0" smtClean="0">
                <a:solidFill>
                  <a:schemeClr val="tx2"/>
                </a:solidFill>
                <a:latin typeface="Arial" panose="020B0604020202020204" pitchFamily="34" charset="0"/>
                <a:cs typeface="Arial" panose="020B0604020202020204" pitchFamily="34" charset="0"/>
              </a:rPr>
              <a:t>Artes Visuais: </a:t>
            </a:r>
            <a:r>
              <a:rPr lang="pt-PT" sz="2400" dirty="0">
                <a:solidFill>
                  <a:schemeClr val="tx2"/>
                </a:solidFill>
              </a:rPr>
              <a:t>Design de Comunicação, </a:t>
            </a:r>
            <a:r>
              <a:rPr lang="pt-PT" sz="2400" dirty="0" smtClean="0">
                <a:solidFill>
                  <a:schemeClr val="tx2"/>
                </a:solidFill>
              </a:rPr>
              <a:t> </a:t>
            </a:r>
            <a:r>
              <a:rPr lang="pt-PT" sz="2400" dirty="0">
                <a:solidFill>
                  <a:schemeClr val="tx2"/>
                </a:solidFill>
              </a:rPr>
              <a:t>Design de Produto e de Produção </a:t>
            </a:r>
            <a:r>
              <a:rPr lang="pt-PT" sz="2400" dirty="0" smtClean="0">
                <a:solidFill>
                  <a:schemeClr val="tx2"/>
                </a:solidFill>
              </a:rPr>
              <a:t>Artística</a:t>
            </a:r>
            <a:r>
              <a:rPr lang="pt-PT" sz="2400" dirty="0">
                <a:solidFill>
                  <a:schemeClr val="tx2"/>
                </a:solidFill>
              </a:rPr>
              <a:t> </a:t>
            </a:r>
            <a:r>
              <a:rPr lang="pt-PT" sz="2400" dirty="0" smtClean="0">
                <a:solidFill>
                  <a:schemeClr val="tx2"/>
                </a:solidFill>
              </a:rPr>
              <a:t> </a:t>
            </a:r>
            <a:r>
              <a:rPr lang="pt-PT" sz="2400" dirty="0">
                <a:solidFill>
                  <a:schemeClr val="tx2"/>
                </a:solidFill>
              </a:rPr>
              <a:t>e </a:t>
            </a:r>
            <a:r>
              <a:rPr lang="pt-PT" sz="2400" dirty="0" smtClean="0">
                <a:solidFill>
                  <a:schemeClr val="tx2"/>
                </a:solidFill>
              </a:rPr>
              <a:t>Comunicação </a:t>
            </a:r>
            <a:r>
              <a:rPr lang="pt-PT" sz="2400" dirty="0">
                <a:solidFill>
                  <a:schemeClr val="tx2"/>
                </a:solidFill>
              </a:rPr>
              <a:t>Audiovisual</a:t>
            </a:r>
            <a:endParaRPr lang="pt-PT" sz="2400" dirty="0" smtClean="0">
              <a:solidFill>
                <a:schemeClr val="tx2"/>
              </a:solidFill>
              <a:latin typeface="Arial" panose="020B0604020202020204" pitchFamily="34" charset="0"/>
              <a:cs typeface="Arial" panose="020B0604020202020204" pitchFamily="34" charset="0"/>
            </a:endParaRPr>
          </a:p>
          <a:p>
            <a:pPr marL="0" indent="0">
              <a:buNone/>
            </a:pPr>
            <a:endParaRPr lang="pt-PT"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5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9882758">
            <a:off x="732772" y="3351384"/>
            <a:ext cx="1394773" cy="331787"/>
            <a:chOff x="490" y="851"/>
            <a:chExt cx="1660" cy="309"/>
          </a:xfrm>
          <a:solidFill>
            <a:schemeClr val="accent6">
              <a:lumMod val="40000"/>
              <a:lumOff val="60000"/>
            </a:schemeClr>
          </a:solidFill>
        </p:grpSpPr>
        <p:sp>
          <p:nvSpPr>
            <p:cNvPr id="22552" name="Freeform 4"/>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grpFill/>
            <a:ln w="9525">
              <a:solidFill>
                <a:schemeClr val="tx1"/>
              </a:solidFill>
              <a:round/>
              <a:headEnd/>
              <a:tailEnd/>
            </a:ln>
          </p:spPr>
          <p:txBody>
            <a:bodyPr/>
            <a:lstStyle/>
            <a:p>
              <a:endParaRPr lang="pt-PT"/>
            </a:p>
          </p:txBody>
        </p:sp>
        <p:sp>
          <p:nvSpPr>
            <p:cNvPr id="22553" name="Freeform 5"/>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grpFill/>
            <a:ln w="9525">
              <a:solidFill>
                <a:schemeClr val="tx1"/>
              </a:solidFill>
              <a:round/>
              <a:headEnd/>
              <a:tailEnd/>
            </a:ln>
          </p:spPr>
          <p:txBody>
            <a:bodyPr/>
            <a:lstStyle/>
            <a:p>
              <a:endParaRPr lang="pt-PT"/>
            </a:p>
          </p:txBody>
        </p:sp>
        <p:sp>
          <p:nvSpPr>
            <p:cNvPr id="22554" name="Freeform 6"/>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grpFill/>
            <a:ln w="9525">
              <a:solidFill>
                <a:schemeClr val="tx1"/>
              </a:solidFill>
              <a:round/>
              <a:headEnd/>
              <a:tailEnd/>
            </a:ln>
          </p:spPr>
          <p:txBody>
            <a:bodyPr/>
            <a:lstStyle/>
            <a:p>
              <a:endParaRPr lang="pt-PT"/>
            </a:p>
          </p:txBody>
        </p:sp>
        <p:sp>
          <p:nvSpPr>
            <p:cNvPr id="22555" name="Freeform 7"/>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grpFill/>
            <a:ln w="9525">
              <a:solidFill>
                <a:schemeClr val="tx1"/>
              </a:solidFill>
              <a:round/>
              <a:headEnd/>
              <a:tailEnd/>
            </a:ln>
          </p:spPr>
          <p:txBody>
            <a:bodyPr/>
            <a:lstStyle/>
            <a:p>
              <a:endParaRPr lang="pt-PT"/>
            </a:p>
          </p:txBody>
        </p:sp>
        <p:sp>
          <p:nvSpPr>
            <p:cNvPr id="22556" name="Freeform 8"/>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grpFill/>
            <a:ln w="28575">
              <a:solidFill>
                <a:schemeClr val="tx1"/>
              </a:solidFill>
              <a:round/>
              <a:headEnd/>
              <a:tailEnd/>
            </a:ln>
          </p:spPr>
          <p:txBody>
            <a:bodyPr/>
            <a:lstStyle/>
            <a:p>
              <a:endParaRPr lang="pt-PT"/>
            </a:p>
          </p:txBody>
        </p:sp>
        <p:sp>
          <p:nvSpPr>
            <p:cNvPr id="22557" name="Freeform 9"/>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grpFill/>
            <a:ln w="28575">
              <a:solidFill>
                <a:schemeClr val="tx1"/>
              </a:solidFill>
              <a:round/>
              <a:headEnd/>
              <a:tailEnd/>
            </a:ln>
          </p:spPr>
          <p:txBody>
            <a:bodyPr/>
            <a:lstStyle/>
            <a:p>
              <a:endParaRPr lang="pt-PT"/>
            </a:p>
          </p:txBody>
        </p:sp>
        <p:sp>
          <p:nvSpPr>
            <p:cNvPr id="22558" name="Freeform 10"/>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grpFill/>
            <a:ln w="28575">
              <a:solidFill>
                <a:schemeClr val="tx1"/>
              </a:solidFill>
              <a:round/>
              <a:headEnd/>
              <a:tailEnd/>
            </a:ln>
          </p:spPr>
          <p:txBody>
            <a:bodyPr/>
            <a:lstStyle/>
            <a:p>
              <a:endParaRPr lang="pt-PT"/>
            </a:p>
          </p:txBody>
        </p:sp>
      </p:grpSp>
      <p:sp>
        <p:nvSpPr>
          <p:cNvPr id="238594" name="WordArt 2"/>
          <p:cNvSpPr>
            <a:spLocks noChangeArrowheads="1" noChangeShapeType="1" noTextEdit="1"/>
          </p:cNvSpPr>
          <p:nvPr/>
        </p:nvSpPr>
        <p:spPr bwMode="auto">
          <a:xfrm rot="30270">
            <a:off x="1229079" y="695986"/>
            <a:ext cx="6450238" cy="83939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Cursos </a:t>
            </a:r>
            <a:r>
              <a:rPr lang="pt-PT" sz="1600"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Profissionais</a:t>
            </a:r>
          </a:p>
        </p:txBody>
      </p:sp>
      <p:grpSp>
        <p:nvGrpSpPr>
          <p:cNvPr id="3" name="Group 11"/>
          <p:cNvGrpSpPr>
            <a:grpSpLocks/>
          </p:cNvGrpSpPr>
          <p:nvPr/>
        </p:nvGrpSpPr>
        <p:grpSpPr bwMode="auto">
          <a:xfrm>
            <a:off x="147571" y="3615611"/>
            <a:ext cx="1081373" cy="3098776"/>
            <a:chOff x="286" y="945"/>
            <a:chExt cx="862" cy="1488"/>
          </a:xfrm>
          <a:solidFill>
            <a:schemeClr val="accent6"/>
          </a:solidFill>
        </p:grpSpPr>
        <p:sp>
          <p:nvSpPr>
            <p:cNvPr id="22546" name="Freeform 12"/>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grpFill/>
            <a:ln w="38100">
              <a:solidFill>
                <a:srgbClr val="000000"/>
              </a:solidFill>
              <a:round/>
              <a:headEnd/>
              <a:tailEnd/>
            </a:ln>
          </p:spPr>
          <p:txBody>
            <a:bodyPr/>
            <a:lstStyle/>
            <a:p>
              <a:endParaRPr lang="pt-PT"/>
            </a:p>
          </p:txBody>
        </p:sp>
        <p:sp>
          <p:nvSpPr>
            <p:cNvPr id="22547" name="Freeform 13"/>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grpFill/>
            <a:ln w="38100">
              <a:solidFill>
                <a:srgbClr val="000000"/>
              </a:solidFill>
              <a:round/>
              <a:headEnd/>
              <a:tailEnd/>
            </a:ln>
          </p:spPr>
          <p:txBody>
            <a:bodyPr/>
            <a:lstStyle/>
            <a:p>
              <a:endParaRPr lang="pt-PT"/>
            </a:p>
          </p:txBody>
        </p:sp>
        <p:sp>
          <p:nvSpPr>
            <p:cNvPr id="22548" name="Freeform 14"/>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grpFill/>
            <a:ln w="38100">
              <a:solidFill>
                <a:srgbClr val="000000"/>
              </a:solidFill>
              <a:round/>
              <a:headEnd/>
              <a:tailEnd/>
            </a:ln>
          </p:spPr>
          <p:txBody>
            <a:bodyPr/>
            <a:lstStyle/>
            <a:p>
              <a:endParaRPr lang="pt-PT"/>
            </a:p>
          </p:txBody>
        </p:sp>
        <p:sp>
          <p:nvSpPr>
            <p:cNvPr id="22549" name="Freeform 15"/>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grpFill/>
            <a:ln w="38100">
              <a:solidFill>
                <a:srgbClr val="000000"/>
              </a:solidFill>
              <a:round/>
              <a:headEnd/>
              <a:tailEnd/>
            </a:ln>
          </p:spPr>
          <p:txBody>
            <a:bodyPr/>
            <a:lstStyle/>
            <a:p>
              <a:endParaRPr lang="pt-PT"/>
            </a:p>
          </p:txBody>
        </p:sp>
        <p:sp>
          <p:nvSpPr>
            <p:cNvPr id="22550" name="Freeform 16"/>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grpFill/>
            <a:ln w="38100">
              <a:solidFill>
                <a:srgbClr val="000000"/>
              </a:solidFill>
              <a:round/>
              <a:headEnd/>
              <a:tailEnd/>
            </a:ln>
          </p:spPr>
          <p:txBody>
            <a:bodyPr/>
            <a:lstStyle/>
            <a:p>
              <a:endParaRPr lang="pt-PT"/>
            </a:p>
          </p:txBody>
        </p:sp>
        <p:sp>
          <p:nvSpPr>
            <p:cNvPr id="22551" name="Freeform 17"/>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grpFill/>
            <a:ln w="38100">
              <a:solidFill>
                <a:srgbClr val="000000"/>
              </a:solidFill>
              <a:round/>
              <a:headEnd/>
              <a:tailEnd/>
            </a:ln>
          </p:spPr>
          <p:txBody>
            <a:bodyPr/>
            <a:lstStyle/>
            <a:p>
              <a:endParaRPr lang="pt-PT"/>
            </a:p>
          </p:txBody>
        </p:sp>
      </p:grpSp>
      <p:sp>
        <p:nvSpPr>
          <p:cNvPr id="238610" name="Text Box 18"/>
          <p:cNvSpPr txBox="1">
            <a:spLocks noChangeArrowheads="1"/>
          </p:cNvSpPr>
          <p:nvPr/>
        </p:nvSpPr>
        <p:spPr bwMode="auto">
          <a:xfrm>
            <a:off x="3495675" y="1911350"/>
            <a:ext cx="6477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PT" altLang="pt-PT" sz="1500" b="1">
                <a:latin typeface="Times New Roman" pitchFamily="18" charset="0"/>
              </a:rPr>
              <a:t>                  </a:t>
            </a:r>
          </a:p>
        </p:txBody>
      </p:sp>
      <p:sp>
        <p:nvSpPr>
          <p:cNvPr id="22534" name="Text Box 19"/>
          <p:cNvSpPr txBox="1">
            <a:spLocks noChangeArrowheads="1"/>
          </p:cNvSpPr>
          <p:nvPr/>
        </p:nvSpPr>
        <p:spPr bwMode="auto">
          <a:xfrm>
            <a:off x="1302466" y="1537585"/>
            <a:ext cx="7518203"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FontTx/>
              <a:buAutoNum type="arabicPeriod"/>
            </a:pPr>
            <a:endParaRPr lang="pt-PT" altLang="pt-PT" b="1" dirty="0">
              <a:latin typeface="Comic Sans MS" pitchFamily="66" charset="0"/>
            </a:endParaRPr>
          </a:p>
          <a:p>
            <a:endParaRPr lang="pt-PT" altLang="pt-PT" b="1" dirty="0">
              <a:latin typeface="Comic Sans MS" pitchFamily="66" charset="0"/>
            </a:endParaRPr>
          </a:p>
          <a:p>
            <a:pPr>
              <a:lnSpc>
                <a:spcPct val="125000"/>
              </a:lnSpc>
            </a:pPr>
            <a:r>
              <a:rPr lang="pt-PT" altLang="pt-PT" sz="1500" b="1" dirty="0" smtClean="0">
                <a:latin typeface="Comic Sans MS" pitchFamily="66" charset="0"/>
              </a:rPr>
              <a:t> </a:t>
            </a:r>
            <a:endParaRPr lang="pt-PT" altLang="pt-PT" sz="1500" b="1" dirty="0">
              <a:latin typeface="Comic Sans MS" pitchFamily="66" charset="0"/>
            </a:endParaRPr>
          </a:p>
          <a:p>
            <a:pPr>
              <a:lnSpc>
                <a:spcPct val="125000"/>
              </a:lnSpc>
            </a:pPr>
            <a:r>
              <a:rPr lang="pt-PT" altLang="pt-PT" sz="1500"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Secundária Madeira </a:t>
            </a:r>
            <a:r>
              <a:rPr lang="pt-PT" altLang="pt-PT" sz="1600" dirty="0" smtClean="0">
                <a:solidFill>
                  <a:schemeClr val="tx2"/>
                </a:solidFill>
                <a:latin typeface="Comic Sans MS" pitchFamily="66" charset="0"/>
              </a:rPr>
              <a:t>Torres:   </a:t>
            </a:r>
            <a:r>
              <a:rPr lang="pt-PT" altLang="pt-PT" sz="1500" b="1" dirty="0">
                <a:solidFill>
                  <a:srgbClr val="0000FF"/>
                </a:solidFill>
                <a:latin typeface="Comic Sans MS" pitchFamily="66" charset="0"/>
                <a:hlinkClick r:id="rId3"/>
              </a:rPr>
              <a:t>www.esesc-madeira-torres.rcts.pt</a:t>
            </a:r>
            <a:endParaRPr lang="pt-PT" altLang="pt-PT" sz="1500" b="1" dirty="0">
              <a:solidFill>
                <a:srgbClr val="0000FF"/>
              </a:solidFill>
              <a:latin typeface="Comic Sans MS" pitchFamily="66" charset="0"/>
            </a:endParaRPr>
          </a:p>
          <a:p>
            <a:pPr marL="0" indent="0">
              <a:lnSpc>
                <a:spcPct val="125000"/>
              </a:lnSpc>
            </a:pPr>
            <a:endParaRPr lang="pt-PT" altLang="pt-PT" sz="1500" dirty="0" smtClean="0">
              <a:solidFill>
                <a:schemeClr val="tx2"/>
              </a:solidFill>
              <a:latin typeface="Comic Sans MS" pitchFamily="66" charset="0"/>
            </a:endParaRPr>
          </a:p>
          <a:p>
            <a:pPr marL="0" indent="0">
              <a:lnSpc>
                <a:spcPct val="125000"/>
              </a:lnSpc>
            </a:pPr>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Secundária Henriques </a:t>
            </a:r>
            <a:r>
              <a:rPr lang="pt-PT" altLang="pt-PT" sz="1600" dirty="0" smtClean="0">
                <a:solidFill>
                  <a:schemeClr val="tx2"/>
                </a:solidFill>
                <a:latin typeface="Comic Sans MS" pitchFamily="66" charset="0"/>
              </a:rPr>
              <a:t>Nogueira: </a:t>
            </a:r>
            <a:r>
              <a:rPr lang="pt-PT" altLang="pt-PT" sz="1500" b="1" u="sng" dirty="0" smtClean="0">
                <a:solidFill>
                  <a:srgbClr val="00FF00"/>
                </a:solidFill>
                <a:latin typeface="Comic Sans MS" pitchFamily="66" charset="0"/>
                <a:hlinkClick r:id="rId4"/>
              </a:rPr>
              <a:t>www.esechenriquesnogueira.rcts.pt</a:t>
            </a:r>
            <a:endParaRPr lang="pt-PT" altLang="pt-PT" b="1" dirty="0">
              <a:solidFill>
                <a:srgbClr val="00FF00"/>
              </a:solidFill>
              <a:latin typeface="Comic Sans MS" pitchFamily="66" charset="0"/>
            </a:endParaRPr>
          </a:p>
          <a:p>
            <a:endParaRPr lang="pt-PT" altLang="pt-PT" sz="1600" b="1" dirty="0" smtClean="0">
              <a:solidFill>
                <a:schemeClr val="tx2"/>
              </a:solidFill>
              <a:latin typeface="Comic Sans MS" pitchFamily="66" charset="0"/>
            </a:endParaRPr>
          </a:p>
          <a:p>
            <a:r>
              <a:rPr lang="pt-PT" altLang="pt-PT" sz="1600" b="1"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de Serviços e Comercio do Oeste – ESCO:  </a:t>
            </a:r>
            <a:r>
              <a:rPr lang="pt-PT" altLang="pt-PT" sz="1600" b="1" dirty="0">
                <a:solidFill>
                  <a:schemeClr val="tx2"/>
                </a:solidFill>
                <a:latin typeface="Comic Sans MS" pitchFamily="66" charset="0"/>
                <a:hlinkClick r:id="rId5"/>
              </a:rPr>
              <a:t>www.sefo.pt</a:t>
            </a:r>
            <a:endParaRPr lang="pt-PT" altLang="pt-PT" sz="1600" b="1" dirty="0">
              <a:solidFill>
                <a:schemeClr val="tx2"/>
              </a:solidFill>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a:t>
            </a:r>
            <a:r>
              <a:rPr lang="pt-PT" altLang="pt-PT" sz="1600" dirty="0" smtClean="0">
                <a:solidFill>
                  <a:schemeClr val="tx2"/>
                </a:solidFill>
                <a:latin typeface="Comic Sans MS" pitchFamily="66" charset="0"/>
              </a:rPr>
              <a:t>SEMINFOR </a:t>
            </a:r>
            <a:r>
              <a:rPr lang="pt-PT" altLang="pt-PT" sz="1600" dirty="0">
                <a:solidFill>
                  <a:schemeClr val="tx2"/>
                </a:solidFill>
                <a:latin typeface="Comic Sans MS" pitchFamily="66" charset="0"/>
              </a:rPr>
              <a:t>– Escola Profissional de </a:t>
            </a:r>
            <a:r>
              <a:rPr lang="pt-PT" altLang="pt-PT" sz="1600" dirty="0" err="1">
                <a:solidFill>
                  <a:schemeClr val="tx2"/>
                </a:solidFill>
                <a:latin typeface="Comic Sans MS" pitchFamily="66" charset="0"/>
              </a:rPr>
              <a:t>Penafirme</a:t>
            </a:r>
            <a:r>
              <a:rPr lang="pt-PT" altLang="pt-PT" sz="1600" dirty="0">
                <a:solidFill>
                  <a:schemeClr val="tx2"/>
                </a:solidFill>
                <a:latin typeface="Comic Sans MS" pitchFamily="66" charset="0"/>
              </a:rPr>
              <a:t> e Externato de </a:t>
            </a:r>
            <a:r>
              <a:rPr lang="pt-PT" altLang="pt-PT" sz="1600" dirty="0" err="1" smtClean="0">
                <a:solidFill>
                  <a:schemeClr val="tx2"/>
                </a:solidFill>
                <a:latin typeface="Comic Sans MS" pitchFamily="66" charset="0"/>
              </a:rPr>
              <a:t>Penafirme</a:t>
            </a:r>
            <a:r>
              <a:rPr lang="pt-PT" altLang="pt-PT" sz="1600" dirty="0" smtClean="0">
                <a:solidFill>
                  <a:schemeClr val="tx2"/>
                </a:solidFill>
                <a:latin typeface="Comic Sans MS" pitchFamily="66" charset="0"/>
              </a:rPr>
              <a:t>: </a:t>
            </a:r>
            <a:r>
              <a:rPr lang="pt-PT" altLang="pt-PT" b="1" dirty="0" smtClean="0">
                <a:solidFill>
                  <a:srgbClr val="00FF00"/>
                </a:solidFill>
                <a:latin typeface="Comic Sans MS" pitchFamily="66" charset="0"/>
                <a:hlinkClick r:id="rId6"/>
              </a:rPr>
              <a:t>www.externato-penafirme.edu.pt/profissional.htm</a:t>
            </a:r>
            <a:endParaRPr lang="pt-PT" altLang="pt-PT" dirty="0"/>
          </a:p>
          <a:p>
            <a:endParaRPr lang="pt-PT" altLang="pt-PT" sz="1600" dirty="0" smtClean="0">
              <a:solidFill>
                <a:schemeClr val="tx2"/>
              </a:solidFill>
              <a:latin typeface="Comic Sans MS" pitchFamily="66" charset="0"/>
            </a:endParaRPr>
          </a:p>
          <a:p>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Agrícola de </a:t>
            </a:r>
            <a:r>
              <a:rPr lang="pt-PT" altLang="pt-PT" sz="1600" dirty="0" smtClean="0">
                <a:solidFill>
                  <a:schemeClr val="tx2"/>
                </a:solidFill>
                <a:latin typeface="Comic Sans MS" pitchFamily="66" charset="0"/>
              </a:rPr>
              <a:t>Runa: </a:t>
            </a:r>
            <a:r>
              <a:rPr lang="pt-PT" altLang="pt-PT" b="1" dirty="0" smtClean="0">
                <a:latin typeface="Comic Sans MS" pitchFamily="66" charset="0"/>
                <a:hlinkClick r:id="rId7"/>
              </a:rPr>
              <a:t>www.ep-agricola-torres-vedras.rcts.pt</a:t>
            </a:r>
            <a:endParaRPr lang="pt-PT" altLang="pt-PT" b="1" dirty="0">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CENFIM</a:t>
            </a:r>
            <a:r>
              <a:rPr lang="pt-PT" altLang="pt-PT" dirty="0">
                <a:solidFill>
                  <a:schemeClr val="tx2"/>
                </a:solidFill>
                <a:latin typeface="Comic Sans MS" pitchFamily="66" charset="0"/>
              </a:rPr>
              <a:t>:</a:t>
            </a:r>
            <a:r>
              <a:rPr lang="pt-PT" altLang="pt-PT" b="1" dirty="0">
                <a:solidFill>
                  <a:srgbClr val="0000FF"/>
                </a:solidFill>
                <a:latin typeface="Comic Sans MS" pitchFamily="66" charset="0"/>
              </a:rPr>
              <a:t> </a:t>
            </a:r>
            <a:r>
              <a:rPr lang="pt-PT" altLang="pt-PT" b="1" u="sng" dirty="0">
                <a:solidFill>
                  <a:srgbClr val="0000FF"/>
                </a:solidFill>
                <a:latin typeface="Comic Sans MS" pitchFamily="66" charset="0"/>
              </a:rPr>
              <a:t> </a:t>
            </a:r>
            <a:r>
              <a:rPr lang="pt-PT" altLang="pt-PT" b="1" dirty="0">
                <a:latin typeface="Comic Sans MS" pitchFamily="66" charset="0"/>
                <a:hlinkClick r:id="rId8"/>
              </a:rPr>
              <a:t>www.cenfim.pt</a:t>
            </a:r>
            <a:r>
              <a:rPr lang="pt-PT" altLang="pt-PT" b="1" dirty="0">
                <a:latin typeface="Comic Sans MS" pitchFamily="66" charset="0"/>
              </a:rPr>
              <a:t> </a:t>
            </a:r>
            <a:r>
              <a:rPr lang="pt-PT" altLang="pt-PT" b="1" dirty="0">
                <a:solidFill>
                  <a:srgbClr val="92D050"/>
                </a:solidFill>
                <a:latin typeface="Comic Sans MS" pitchFamily="66" charset="0"/>
              </a:rPr>
              <a:t>(Cursos de Aprendizagem)</a:t>
            </a:r>
          </a:p>
          <a:p>
            <a:endParaRPr lang="pt-PT" altLang="pt-PT" b="1" dirty="0">
              <a:solidFill>
                <a:srgbClr val="00FF00"/>
              </a:solidFill>
              <a:latin typeface="Comic Sans MS" pitchFamily="66" charset="0"/>
            </a:endParaRPr>
          </a:p>
          <a:p>
            <a:endParaRPr lang="pt-PT" altLang="pt-PT" sz="1500" b="1" dirty="0">
              <a:latin typeface="Comic Sans MS" pitchFamily="66" charset="0"/>
            </a:endParaRPr>
          </a:p>
          <a:p>
            <a:pPr>
              <a:lnSpc>
                <a:spcPct val="125000"/>
              </a:lnSpc>
            </a:pPr>
            <a:endParaRPr lang="pt-PT" altLang="pt-PT" b="1" dirty="0">
              <a:latin typeface="Comic Sans MS" pitchFamily="66" charset="0"/>
            </a:endParaRPr>
          </a:p>
        </p:txBody>
      </p:sp>
      <p:sp>
        <p:nvSpPr>
          <p:cNvPr id="22544" name="Rectângulo 38"/>
          <p:cNvSpPr>
            <a:spLocks noChangeArrowheads="1"/>
          </p:cNvSpPr>
          <p:nvPr/>
        </p:nvSpPr>
        <p:spPr bwMode="auto">
          <a:xfrm>
            <a:off x="1782501" y="5073646"/>
            <a:ext cx="617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dirty="0">
              <a:solidFill>
                <a:srgbClr val="0000FF"/>
              </a:solidFill>
              <a:latin typeface="Comic Sans MS" pitchFamily="66" charset="0"/>
            </a:endParaRPr>
          </a:p>
          <a:p>
            <a:r>
              <a:rPr lang="pt-PT" altLang="pt-PT" b="1" dirty="0">
                <a:latin typeface="Comic Sans MS" pitchFamily="66" charset="0"/>
              </a:rPr>
              <a:t>                          </a:t>
            </a:r>
          </a:p>
        </p:txBody>
      </p:sp>
    </p:spTree>
    <p:extLst>
      <p:ext uri="{BB962C8B-B14F-4D97-AF65-F5344CB8AC3E}">
        <p14:creationId xmlns:p14="http://schemas.microsoft.com/office/powerpoint/2010/main" val="24679616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0" fill="hold"/>
                                        <p:tgtEl>
                                          <p:spTgt spid="238594"/>
                                        </p:tgtEl>
                                        <p:attrNameLst>
                                          <p:attrName>ppt_x</p:attrName>
                                        </p:attrNameLst>
                                      </p:cBhvr>
                                      <p:tavLst>
                                        <p:tav tm="0">
                                          <p:val>
                                            <p:strVal val="0-#ppt_w/2"/>
                                          </p:val>
                                        </p:tav>
                                        <p:tav tm="100000">
                                          <p:val>
                                            <p:strVal val="#ppt_x"/>
                                          </p:val>
                                        </p:tav>
                                      </p:tavLst>
                                    </p:anim>
                                    <p:anim calcmode="lin" valueType="num">
                                      <p:cBhvr additive="base">
                                        <p:cTn id="8" dur="50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p:stCondLst>
                                    <p:cond delay="0"/>
                                  </p:stCondLst>
                                  <p:childTnLst>
                                    <p:set>
                                      <p:cBhvr>
                                        <p:cTn id="21" dur="1" fill="hold">
                                          <p:stCondLst>
                                            <p:cond delay="0"/>
                                          </p:stCondLst>
                                        </p:cTn>
                                        <p:tgtEl>
                                          <p:spTgt spid="238610">
                                            <p:txEl>
                                              <p:pRg st="0" end="0"/>
                                            </p:txEl>
                                          </p:spTgt>
                                        </p:tgtEl>
                                        <p:attrNameLst>
                                          <p:attrName>style.visibility</p:attrName>
                                        </p:attrNameLst>
                                      </p:cBhvr>
                                      <p:to>
                                        <p:strVal val="visible"/>
                                      </p:to>
                                    </p:set>
                                    <p:animEffect transition="in" filter="slide(fromTop)">
                                      <p:cBhvr>
                                        <p:cTn id="22" dur="500"/>
                                        <p:tgtEl>
                                          <p:spTgt spid="23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61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937" y="882310"/>
            <a:ext cx="61206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8"/>
          <p:cNvSpPr>
            <a:spLocks noChangeArrowheads="1" noChangeShapeType="1" noTextEdit="1"/>
          </p:cNvSpPr>
          <p:nvPr/>
        </p:nvSpPr>
        <p:spPr bwMode="auto">
          <a:xfrm rot="19927551">
            <a:off x="998130" y="1303367"/>
            <a:ext cx="1971984" cy="910895"/>
          </a:xfrm>
          <a:prstGeom prst="rect">
            <a:avLst/>
          </a:prstGeom>
          <a:solidFill>
            <a:schemeClr val="bg1">
              <a:lumMod val="75000"/>
            </a:schemeClr>
          </a:solidFill>
          <a:ln w="57150">
            <a:solidFill>
              <a:schemeClr val="tx1"/>
            </a:solidFill>
          </a:ln>
        </p:spPr>
        <p:txBody>
          <a:bodyPr wrap="none" fromWordArt="1">
            <a:prstTxWarp prst="textPlain">
              <a:avLst>
                <a:gd name="adj" fmla="val 50000"/>
              </a:avLst>
            </a:prstTxWarp>
          </a:bodyPr>
          <a:lstStyle/>
          <a:p>
            <a:pPr algn="ctr" eaLnBrk="0" fontAlgn="base" hangingPunct="0">
              <a:spcBef>
                <a:spcPct val="0"/>
              </a:spcBef>
              <a:spcAft>
                <a:spcPct val="0"/>
              </a:spcAft>
            </a:pPr>
            <a:r>
              <a:rPr lang="pt-PT" sz="3600" kern="10" dirty="0" smtClean="0">
                <a:solidFill>
                  <a:schemeClr val="tx2"/>
                </a:solidFill>
                <a:latin typeface="Arial Black"/>
              </a:rPr>
              <a:t>9º Ano </a:t>
            </a:r>
          </a:p>
          <a:p>
            <a:pPr algn="ctr" eaLnBrk="0" fontAlgn="base" hangingPunct="0">
              <a:spcBef>
                <a:spcPct val="0"/>
              </a:spcBef>
              <a:spcAft>
                <a:spcPct val="0"/>
              </a:spcAft>
            </a:pPr>
            <a:r>
              <a:rPr lang="pt-PT" sz="3600" kern="10" dirty="0" smtClean="0">
                <a:solidFill>
                  <a:schemeClr val="tx2"/>
                </a:solidFill>
                <a:latin typeface="Arial Black"/>
              </a:rPr>
              <a:t>e Agora?!</a:t>
            </a:r>
          </a:p>
        </p:txBody>
      </p:sp>
      <p:sp>
        <p:nvSpPr>
          <p:cNvPr id="6" name="AutoShape 10" descr="Blue tissue paper"/>
          <p:cNvSpPr>
            <a:spLocks noChangeArrowheads="1"/>
          </p:cNvSpPr>
          <p:nvPr/>
        </p:nvSpPr>
        <p:spPr bwMode="auto">
          <a:xfrm rot="14541863">
            <a:off x="3388328" y="1090736"/>
            <a:ext cx="1030288" cy="2684462"/>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7" name="WordArt 14"/>
          <p:cNvSpPr>
            <a:spLocks noChangeArrowheads="1" noChangeShapeType="1" noTextEdit="1"/>
          </p:cNvSpPr>
          <p:nvPr/>
        </p:nvSpPr>
        <p:spPr bwMode="auto">
          <a:xfrm rot="19692101">
            <a:off x="2582671" y="2165282"/>
            <a:ext cx="26416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6600"/>
                </a:solidFill>
                <a:latin typeface="Arial Black"/>
              </a:rPr>
              <a:t>Científico-Humanístico</a:t>
            </a:r>
          </a:p>
        </p:txBody>
      </p:sp>
      <p:sp>
        <p:nvSpPr>
          <p:cNvPr id="8" name="AutoShape 12" descr="Blue tissue paper"/>
          <p:cNvSpPr>
            <a:spLocks noChangeArrowheads="1"/>
          </p:cNvSpPr>
          <p:nvPr/>
        </p:nvSpPr>
        <p:spPr bwMode="auto">
          <a:xfrm rot="6194286">
            <a:off x="5850643" y="2115159"/>
            <a:ext cx="1085548" cy="1926391"/>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9" name="WordArt 16"/>
          <p:cNvSpPr>
            <a:spLocks noChangeArrowheads="1" noChangeShapeType="1" noTextEdit="1"/>
          </p:cNvSpPr>
          <p:nvPr/>
        </p:nvSpPr>
        <p:spPr bwMode="auto">
          <a:xfrm rot="972832">
            <a:off x="5509347" y="2793044"/>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00B050"/>
                </a:solidFill>
                <a:latin typeface="Arial Black"/>
              </a:rPr>
              <a:t>Profissionais</a:t>
            </a:r>
          </a:p>
        </p:txBody>
      </p:sp>
      <p:sp>
        <p:nvSpPr>
          <p:cNvPr id="11" name="AutoShape 10" descr="Blue tissue paper"/>
          <p:cNvSpPr>
            <a:spLocks noChangeArrowheads="1"/>
          </p:cNvSpPr>
          <p:nvPr/>
        </p:nvSpPr>
        <p:spPr bwMode="auto">
          <a:xfrm rot="13988684">
            <a:off x="3557063" y="2237870"/>
            <a:ext cx="1030288" cy="2523389"/>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2" name="AutoShape 12" descr="Blue tissue paper"/>
          <p:cNvSpPr>
            <a:spLocks noChangeArrowheads="1"/>
          </p:cNvSpPr>
          <p:nvPr/>
        </p:nvSpPr>
        <p:spPr bwMode="auto">
          <a:xfrm rot="5619401">
            <a:off x="5969341" y="1032862"/>
            <a:ext cx="1018616" cy="2032884"/>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3" name="WordArt 16"/>
          <p:cNvSpPr>
            <a:spLocks noChangeArrowheads="1" noChangeShapeType="1" noTextEdit="1"/>
          </p:cNvSpPr>
          <p:nvPr/>
        </p:nvSpPr>
        <p:spPr bwMode="auto">
          <a:xfrm rot="19429037">
            <a:off x="2945583" y="3234528"/>
            <a:ext cx="2207020" cy="5988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C000"/>
                </a:solidFill>
                <a:latin typeface="Arial Black"/>
              </a:rPr>
              <a:t>ARTISITCOS </a:t>
            </a:r>
          </a:p>
          <a:p>
            <a:pPr algn="ctr" eaLnBrk="0" fontAlgn="base" hangingPunct="0">
              <a:spcBef>
                <a:spcPct val="0"/>
              </a:spcBef>
              <a:spcAft>
                <a:spcPct val="0"/>
              </a:spcAft>
            </a:pPr>
            <a:r>
              <a:rPr lang="pt-PT" sz="3600" kern="10" dirty="0" smtClean="0">
                <a:solidFill>
                  <a:srgbClr val="FFC000"/>
                </a:solidFill>
                <a:latin typeface="Arial Black"/>
              </a:rPr>
              <a:t>ESPECIALIZADOS</a:t>
            </a:r>
          </a:p>
        </p:txBody>
      </p:sp>
      <p:sp>
        <p:nvSpPr>
          <p:cNvPr id="14" name="WordArt 16"/>
          <p:cNvSpPr>
            <a:spLocks noChangeArrowheads="1" noChangeShapeType="1" noTextEdit="1"/>
          </p:cNvSpPr>
          <p:nvPr/>
        </p:nvSpPr>
        <p:spPr bwMode="auto">
          <a:xfrm rot="427046">
            <a:off x="5621432" y="1798471"/>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0000"/>
                </a:solidFill>
                <a:latin typeface="Arial Black"/>
              </a:rPr>
              <a:t>PLANOS PRÓPRIOS</a:t>
            </a:r>
          </a:p>
        </p:txBody>
      </p:sp>
    </p:spTree>
    <p:extLst>
      <p:ext uri="{BB962C8B-B14F-4D97-AF65-F5344CB8AC3E}">
        <p14:creationId xmlns:p14="http://schemas.microsoft.com/office/powerpoint/2010/main" val="42502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031875" y="115888"/>
            <a:ext cx="6696075" cy="788987"/>
          </a:xfrm>
          <a:prstGeom prst="rect">
            <a:avLst/>
          </a:prstGeom>
          <a:noFill/>
          <a:ln>
            <a:solidFill>
              <a:schemeClr val="tx2">
                <a:lumMod val="75000"/>
              </a:schemeClr>
            </a:solidFill>
          </a:ln>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a:t>
            </a:r>
          </a:p>
          <a:p>
            <a:pPr algn="ctr"/>
            <a:r>
              <a:rPr lang="pt-PT" sz="3200" kern="10" dirty="0">
                <a:ln w="9525">
                  <a:solidFill>
                    <a:schemeClr val="tx1"/>
                  </a:solidFill>
                  <a:round/>
                  <a:headEnd/>
                  <a:tailEnd/>
                </a:ln>
                <a:solidFill>
                  <a:srgbClr val="7030A0"/>
                </a:solidFill>
                <a:latin typeface="Arial Black"/>
              </a:rPr>
              <a:t>DE AÇÃO EDUCATIVA</a:t>
            </a:r>
          </a:p>
        </p:txBody>
      </p:sp>
      <p:sp>
        <p:nvSpPr>
          <p:cNvPr id="2355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199170145"/>
              </p:ext>
            </p:extLst>
          </p:nvPr>
        </p:nvGraphicFramePr>
        <p:xfrm>
          <a:off x="179388" y="1052513"/>
          <a:ext cx="5616576" cy="5126784"/>
        </p:xfrm>
        <a:graphic>
          <a:graphicData uri="http://schemas.openxmlformats.org/drawingml/2006/table">
            <a:tbl>
              <a:tblPr/>
              <a:tblGrid>
                <a:gridCol w="1302124"/>
                <a:gridCol w="2658440"/>
                <a:gridCol w="504056"/>
                <a:gridCol w="1151956"/>
              </a:tblGrid>
              <a:tr h="518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 </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7" marR="91437" marT="45717" marB="4571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 Infantil</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Expressões Plástica e Dramática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9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de Inclusão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5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Modelos e Técnicas Pedagógicas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7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2" name="Text Box 55"/>
          <p:cNvSpPr txBox="1">
            <a:spLocks noChangeArrowheads="1"/>
          </p:cNvSpPr>
          <p:nvPr/>
        </p:nvSpPr>
        <p:spPr bwMode="auto">
          <a:xfrm>
            <a:off x="5940152" y="1601445"/>
            <a:ext cx="288032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p>
          <a:p>
            <a:pPr algn="just">
              <a:spcBef>
                <a:spcPct val="50000"/>
              </a:spcBef>
            </a:pPr>
            <a:r>
              <a:rPr lang="pt-PT" altLang="pt-PT" sz="1200" dirty="0">
                <a:latin typeface="Comic Sans MS" pitchFamily="66" charset="0"/>
              </a:rPr>
              <a:t>     </a:t>
            </a:r>
            <a:r>
              <a:rPr lang="pt-PT" altLang="pt-PT" sz="1200" dirty="0" smtClean="0">
                <a:latin typeface="Comic Sans MS" pitchFamily="66" charset="0"/>
              </a:rPr>
              <a:t>           </a:t>
            </a:r>
            <a:r>
              <a:rPr lang="pt-PT" altLang="pt-PT" sz="1400" dirty="0" smtClean="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Ação Educativa</a:t>
            </a:r>
            <a:r>
              <a:rPr lang="pt-PT" altLang="pt-PT" sz="1400" dirty="0" smtClean="0">
                <a:solidFill>
                  <a:schemeClr val="tx2"/>
                </a:solidFill>
                <a:latin typeface="Calibri" panose="020F0502020204030204" pitchFamily="34" charset="0"/>
              </a:rPr>
              <a:t>  </a:t>
            </a:r>
            <a:r>
              <a:rPr lang="pt-PT" altLang="pt-PT" sz="1400" dirty="0">
                <a:solidFill>
                  <a:schemeClr val="tx2"/>
                </a:solidFill>
                <a:latin typeface="Calibri" panose="020F0502020204030204" pitchFamily="34" charset="0"/>
              </a:rPr>
              <a:t>é o profissional qualificado para cuidar de crianças, incluindo crianças com necessidades específicas de educação.</a:t>
            </a:r>
            <a:endParaRPr lang="pt-PT" altLang="pt-PT" sz="1400" b="1" dirty="0">
              <a:solidFill>
                <a:schemeClr val="tx2"/>
              </a:solidFill>
              <a:latin typeface="Calibri" panose="020F0502020204030204" pitchFamily="34"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endParaRPr lang="pt-PT" altLang="pt-PT" sz="1400" b="1" dirty="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1137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noFill/>
        </p:spPr>
        <p:txBody>
          <a:bodyPr wrap="none" fromWordArt="1">
            <a:prstTxWarp prst="textPlain">
              <a:avLst>
                <a:gd name="adj" fmla="val 50023"/>
              </a:avLst>
            </a:prstTxWarp>
          </a:bodyPr>
          <a:lstStyle/>
          <a:p>
            <a:pPr algn="ctr"/>
            <a:r>
              <a:rPr lang="pt-PT" sz="3200" kern="10" dirty="0" smtClean="0">
                <a:ln w="9525">
                  <a:solidFill>
                    <a:schemeClr val="tx1"/>
                  </a:solidFill>
                  <a:round/>
                  <a:headEnd/>
                  <a:tailEnd/>
                </a:ln>
                <a:solidFill>
                  <a:srgbClr val="7030A0"/>
                </a:solidFill>
                <a:latin typeface="Arial Black"/>
              </a:rPr>
              <a:t>TÉCNICO DE INFORMÁTICA </a:t>
            </a:r>
            <a:r>
              <a:rPr lang="pt-PT" sz="3200" kern="10" dirty="0">
                <a:ln w="9525">
                  <a:solidFill>
                    <a:schemeClr val="tx1"/>
                  </a:solidFill>
                  <a:round/>
                  <a:headEnd/>
                  <a:tailEnd/>
                </a:ln>
                <a:solidFill>
                  <a:srgbClr val="7030A0"/>
                </a:solidFill>
                <a:latin typeface="Arial Black"/>
              </a:rPr>
              <a:t>– </a:t>
            </a:r>
            <a:r>
              <a:rPr lang="pt-PT" sz="3200" kern="10" dirty="0" smtClean="0">
                <a:ln w="9525">
                  <a:solidFill>
                    <a:schemeClr val="tx1"/>
                  </a:solidFill>
                  <a:round/>
                  <a:headEnd/>
                  <a:tailEnd/>
                </a:ln>
                <a:solidFill>
                  <a:srgbClr val="7030A0"/>
                </a:solidFill>
                <a:latin typeface="Arial Black"/>
              </a:rPr>
              <a:t>SISTEMAS</a:t>
            </a:r>
            <a:endParaRPr lang="pt-PT" sz="3200" kern="10" dirty="0">
              <a:ln w="9525">
                <a:solidFill>
                  <a:schemeClr val="tx1"/>
                </a:solidFill>
                <a:round/>
                <a:headEnd/>
                <a:tailEnd/>
              </a:ln>
              <a:solidFill>
                <a:srgbClr val="7030A0"/>
              </a:solidFill>
              <a:latin typeface="Arial Black"/>
            </a:endParaRP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749551755"/>
              </p:ext>
            </p:extLst>
          </p:nvPr>
        </p:nvGraphicFramePr>
        <p:xfrm>
          <a:off x="827088" y="981075"/>
          <a:ext cx="4752975" cy="5698986"/>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1025</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 Empresa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28100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Sistemas Operativos e Aplicações</a:t>
                      </a:r>
                      <a:endParaRPr lang="pt-PT" sz="1200" dirty="0">
                        <a:solidFill>
                          <a:schemeClr val="tx2"/>
                        </a:solidFill>
                        <a:latin typeface="+mj-lt"/>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Arquitetura de Computadores e  redes</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Linguagens de Programação</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868144" y="1340768"/>
            <a:ext cx="2808312"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smtClean="0">
                <a:solidFill>
                  <a:schemeClr val="tx2"/>
                </a:solidFill>
                <a:latin typeface="+mn-lt"/>
              </a:rPr>
              <a:t>Técnico de Informática - </a:t>
            </a:r>
            <a:r>
              <a:rPr lang="pt-PT" altLang="pt-PT" sz="1400" b="1" dirty="0">
                <a:solidFill>
                  <a:schemeClr val="tx2"/>
                </a:solidFill>
                <a:latin typeface="+mn-lt"/>
              </a:rPr>
              <a:t>Sistemas </a:t>
            </a:r>
            <a:r>
              <a:rPr lang="pt-PT" altLang="pt-PT" sz="1400" dirty="0">
                <a:solidFill>
                  <a:schemeClr val="tx2"/>
                </a:solidFill>
                <a:latin typeface="+mn-lt"/>
              </a:rPr>
              <a:t>é um profissional qualificado </a:t>
            </a:r>
            <a:r>
              <a:rPr lang="pt-PT" altLang="pt-PT" sz="1400" dirty="0" smtClean="0">
                <a:solidFill>
                  <a:schemeClr val="tx2"/>
                </a:solidFill>
                <a:latin typeface="+mn-lt"/>
              </a:rPr>
              <a:t>apto a efetuar a instalação, configuração e a manutenção de ferramentas, equipamentos e sistemas informáticos, suportados em diferentes plataformas e sistemas operativos, e proceder à gestão e administração de base de dados e ao desenvolvimento de software, assegurando a otimização do seu funcionamento e respeitando as normas de segurança, higiene e saúde no trabalho e de proteção do ambiente.</a:t>
            </a:r>
          </a:p>
          <a:p>
            <a:pPr algn="just">
              <a:spcBef>
                <a:spcPct val="50000"/>
              </a:spcBef>
            </a:pPr>
            <a:endParaRPr lang="pt-PT" altLang="pt-PT" sz="1400" b="1" dirty="0">
              <a:solidFill>
                <a:srgbClr val="0000FF"/>
              </a:solidFill>
              <a:latin typeface="+mn-lt"/>
            </a:endParaRP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0706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p>
          <a:p>
            <a:pPr algn="ctr"/>
            <a:r>
              <a:rPr lang="pt-PT" sz="3200" kern="10" dirty="0">
                <a:ln w="9525">
                  <a:solidFill>
                    <a:schemeClr val="tx1"/>
                  </a:solidFill>
                  <a:round/>
                  <a:headEnd/>
                  <a:tailEnd/>
                </a:ln>
                <a:solidFill>
                  <a:srgbClr val="7030A0"/>
                </a:solidFill>
                <a:latin typeface="Arial Black"/>
              </a:rPr>
              <a:t>ELETRÓNICA, AUTOMAÇÃO E COMPUTADORES</a:t>
            </a: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833438736"/>
              </p:ext>
            </p:extLst>
          </p:nvPr>
        </p:nvGraphicFramePr>
        <p:xfrm>
          <a:off x="827088" y="981075"/>
          <a:ext cx="4752975" cy="4940274"/>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Eletricidade e Eletrónica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Aplicadas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Digitais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Automação e Computadores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796136" y="2071688"/>
            <a:ext cx="2954164"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Eletrónica, Automação e Computadores</a:t>
            </a:r>
            <a:r>
              <a:rPr lang="pt-PT" altLang="pt-PT" sz="1400" dirty="0">
                <a:solidFill>
                  <a:schemeClr val="tx2"/>
                </a:solidFill>
                <a:latin typeface="Calibri" panose="020F0502020204030204" pitchFamily="34" charset="0"/>
              </a:rPr>
              <a:t> é o profissional qualificado para efetuar a instalação, manutenção e reparação eletrónica, de automação e computadores.</a:t>
            </a:r>
            <a:endParaRPr lang="pt-PT" altLang="pt-PT" sz="1400" b="1" dirty="0">
              <a:solidFill>
                <a:schemeClr val="tx2"/>
              </a:solidFill>
              <a:latin typeface="Calibri" panose="020F0502020204030204" pitchFamily="34" charset="0"/>
            </a:endParaRPr>
          </a:p>
          <a:p>
            <a:pPr algn="ctr">
              <a:spcBef>
                <a:spcPct val="50000"/>
              </a:spcBef>
            </a:pPr>
            <a:r>
              <a:rPr lang="pt-PT" altLang="pt-PT" sz="1400" b="1" dirty="0">
                <a:solidFill>
                  <a:srgbClr val="0000FF"/>
                </a:solidFill>
                <a:latin typeface="Comic Sans MS" pitchFamily="66" charset="0"/>
              </a:rPr>
              <a:t>      </a:t>
            </a: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424864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INFORMAÇÃO E ANIMAÇÃO TURÍSTICA</a:t>
            </a: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428889381"/>
              </p:ext>
            </p:extLst>
          </p:nvPr>
        </p:nvGraphicFramePr>
        <p:xfrm>
          <a:off x="395288" y="1009650"/>
          <a:ext cx="5256212" cy="5444205"/>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Língua Estrangeira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1275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e  Informação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Informação e Animação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795963" y="1903413"/>
            <a:ext cx="28082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Informação e Animação Turística </a:t>
            </a:r>
            <a:r>
              <a:rPr lang="pt-PT" altLang="pt-PT" sz="1400" dirty="0">
                <a:solidFill>
                  <a:schemeClr val="tx2"/>
                </a:solidFill>
                <a:latin typeface="Calibri" panose="020F0502020204030204" pitchFamily="34" charset="0"/>
              </a:rPr>
              <a:t>é o profissional   qualificado que presta informações, promove e comercializa produtos e serviços turísticos, assim como, efetua o atendimento e a receção de clientes.</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Madeira Torres</a:t>
            </a: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478478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331913" y="188913"/>
            <a:ext cx="7162800" cy="719137"/>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DESPORTO</a:t>
            </a:r>
          </a:p>
        </p:txBody>
      </p:sp>
      <p:sp>
        <p:nvSpPr>
          <p:cNvPr id="2765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2562476018"/>
              </p:ext>
            </p:extLst>
          </p:nvPr>
        </p:nvGraphicFramePr>
        <p:xfrm>
          <a:off x="179388" y="1041400"/>
          <a:ext cx="5256212" cy="5365715"/>
        </p:xfrm>
        <a:graphic>
          <a:graphicData uri="http://schemas.openxmlformats.org/drawingml/2006/table">
            <a:tbl>
              <a:tblPr/>
              <a:tblGrid>
                <a:gridCol w="1349138"/>
                <a:gridCol w="2755442"/>
                <a:gridCol w="400760"/>
                <a:gridCol w="750872"/>
              </a:tblGrid>
              <a:tr h="73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2" marR="91432" marT="45716" marB="4571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0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Estudo do Movimento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9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chemeClr val="tx2"/>
                          </a:solidFill>
                          <a:latin typeface="Comic Sans MS" pitchFamily="66" charset="0"/>
                          <a:ea typeface="+mn-ea"/>
                          <a:cs typeface="+mn-cs"/>
                        </a:rPr>
                        <a:t>Metodologia e Didática do Desporto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Desportos Coletivos e Individuais</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Atividades de Ginásio, Saúde e Bem Estar</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Exploração da Natureza</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Text Box 55"/>
          <p:cNvSpPr txBox="1">
            <a:spLocks noChangeArrowheads="1"/>
          </p:cNvSpPr>
          <p:nvPr/>
        </p:nvSpPr>
        <p:spPr bwMode="auto">
          <a:xfrm>
            <a:off x="5508104" y="1593562"/>
            <a:ext cx="324036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a:solidFill>
                  <a:schemeClr val="tx2"/>
                </a:solidFill>
                <a:latin typeface="+mn-lt"/>
              </a:rPr>
              <a:t>Técnico de Desporto</a:t>
            </a:r>
            <a:r>
              <a:rPr lang="pt-PT" altLang="pt-PT" sz="1400" dirty="0">
                <a:solidFill>
                  <a:schemeClr val="tx2"/>
                </a:solidFill>
                <a:latin typeface="+mn-lt"/>
              </a:rPr>
              <a:t>  participa no planeamento, na organização e no desenvolvimento do treino de modalidades desportivas, individuais e coletivas. Organiza e dinamiza atividades físicas e desportivas em contexto de ocupação de tempos livres, animação e lazer.</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r>
              <a:rPr lang="pt-PT" altLang="pt-PT" sz="1400" b="1" dirty="0" smtClean="0">
                <a:solidFill>
                  <a:schemeClr val="tx2"/>
                </a:solidFill>
                <a:latin typeface="Comic Sans MS" pitchFamily="66" charset="0"/>
              </a:rPr>
              <a:t>        Escola Secundária Henriques Nogueira</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948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WordArt 4"/>
          <p:cNvSpPr>
            <a:spLocks noChangeArrowheads="1" noChangeShapeType="1" noTextEdit="1"/>
          </p:cNvSpPr>
          <p:nvPr/>
        </p:nvSpPr>
        <p:spPr bwMode="auto">
          <a:xfrm>
            <a:off x="323850" y="333375"/>
            <a:ext cx="8459788"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DESIGN </a:t>
            </a:r>
            <a:r>
              <a:rPr lang="pt-PT" sz="3200" kern="10" dirty="0" smtClean="0">
                <a:ln w="9525">
                  <a:solidFill>
                    <a:srgbClr val="000000"/>
                  </a:solidFill>
                  <a:round/>
                  <a:headEnd/>
                  <a:tailEnd/>
                </a:ln>
                <a:solidFill>
                  <a:srgbClr val="7030A0"/>
                </a:solidFill>
                <a:latin typeface="Arial Black"/>
              </a:rPr>
              <a:t>DE COMUNICAÇÃO GRÁFICA</a:t>
            </a:r>
            <a:endParaRPr lang="pt-PT" sz="3200" kern="10" dirty="0">
              <a:ln w="9525">
                <a:solidFill>
                  <a:srgbClr val="000000"/>
                </a:solidFill>
                <a:round/>
                <a:headEnd/>
                <a:tailEnd/>
              </a:ln>
              <a:solidFill>
                <a:srgbClr val="7030A0"/>
              </a:solidFill>
              <a:latin typeface="Arial Black"/>
            </a:endParaRPr>
          </a:p>
        </p:txBody>
      </p:sp>
      <p:sp>
        <p:nvSpPr>
          <p:cNvPr id="2969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50974" name="Group 94"/>
          <p:cNvGraphicFramePr>
            <a:graphicFrameLocks noGrp="1"/>
          </p:cNvGraphicFramePr>
          <p:nvPr>
            <p:extLst>
              <p:ext uri="{D42A27DB-BD31-4B8C-83A1-F6EECF244321}">
                <p14:modId xmlns:p14="http://schemas.microsoft.com/office/powerpoint/2010/main" val="2152803959"/>
              </p:ext>
            </p:extLst>
          </p:nvPr>
        </p:nvGraphicFramePr>
        <p:xfrm>
          <a:off x="827088" y="1125538"/>
          <a:ext cx="4535487" cy="4846642"/>
        </p:xfrm>
        <a:graphic>
          <a:graphicData uri="http://schemas.openxmlformats.org/drawingml/2006/table">
            <a:tbl>
              <a:tblPr/>
              <a:tblGrid>
                <a:gridCol w="1224632"/>
                <a:gridCol w="1800200"/>
                <a:gridCol w="495376"/>
                <a:gridCol w="1015279"/>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1" marB="45711"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 II </a:t>
                      </a:r>
                      <a:r>
                        <a:rPr kumimoji="0" lang="pt-PT" sz="1000" b="0" i="0" u="none" strike="noStrike" cap="none" normalizeH="0" baseline="0" dirty="0" smtClean="0">
                          <a:ln>
                            <a:noFill/>
                          </a:ln>
                          <a:solidFill>
                            <a:schemeClr val="tx2"/>
                          </a:solidFill>
                          <a:effectLst/>
                          <a:latin typeface="Comic Sans MS" pitchFamily="66" charset="0"/>
                        </a:rPr>
                        <a:t> ou </a:t>
                      </a:r>
                      <a:r>
                        <a:rPr kumimoji="0" lang="pt-PT" sz="1000" b="1" i="0" u="none" strike="noStrike" cap="none" normalizeH="0" baseline="0" dirty="0" smtClean="0">
                          <a:ln>
                            <a:noFill/>
                          </a:ln>
                          <a:solidFill>
                            <a:schemeClr val="tx2"/>
                          </a:solidFill>
                          <a:effectLst/>
                          <a:latin typeface="Comic Sans MS" pitchFamily="66" charset="0"/>
                        </a:rPr>
                        <a:t>III</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Geometria Descritiva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Desenho e Comunicação Visual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Design Gráfico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Oficina Gráfica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1" name="Text Box 55"/>
          <p:cNvSpPr txBox="1">
            <a:spLocks noChangeArrowheads="1"/>
          </p:cNvSpPr>
          <p:nvPr/>
        </p:nvSpPr>
        <p:spPr bwMode="auto">
          <a:xfrm>
            <a:off x="5868143" y="1268413"/>
            <a:ext cx="302503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just"/>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Design de Comunicação Gráfica </a:t>
            </a:r>
            <a:r>
              <a:rPr lang="pt-PT" altLang="pt-PT" sz="1400" dirty="0">
                <a:solidFill>
                  <a:schemeClr val="tx2"/>
                </a:solidFill>
                <a:latin typeface="+mj-lt"/>
              </a:rPr>
              <a:t>é o  profissional qualificado apto a conceber e </a:t>
            </a:r>
            <a:r>
              <a:rPr lang="pt-PT" altLang="pt-PT" sz="1400" dirty="0" err="1">
                <a:solidFill>
                  <a:schemeClr val="tx2"/>
                </a:solidFill>
                <a:latin typeface="+mj-lt"/>
              </a:rPr>
              <a:t>maquetizar</a:t>
            </a:r>
            <a:r>
              <a:rPr lang="pt-PT" altLang="pt-PT" sz="1400" dirty="0">
                <a:solidFill>
                  <a:schemeClr val="tx2"/>
                </a:solidFill>
                <a:latin typeface="+mj-lt"/>
              </a:rPr>
              <a:t> objetos gráficos </a:t>
            </a:r>
            <a:r>
              <a:rPr lang="pt-PT" altLang="pt-PT" sz="1400" dirty="0" err="1">
                <a:solidFill>
                  <a:schemeClr val="tx2"/>
                </a:solidFill>
                <a:latin typeface="+mj-lt"/>
              </a:rPr>
              <a:t>bi</a:t>
            </a:r>
            <a:r>
              <a:rPr lang="pt-PT" altLang="pt-PT" sz="1400" dirty="0">
                <a:solidFill>
                  <a:schemeClr val="tx2"/>
                </a:solidFill>
                <a:latin typeface="+mj-lt"/>
              </a:rPr>
              <a:t> e tridimensionais utilizando meios </a:t>
            </a:r>
            <a:r>
              <a:rPr lang="pt-PT" altLang="pt-PT" sz="1400" dirty="0" smtClean="0">
                <a:solidFill>
                  <a:schemeClr val="tx2"/>
                </a:solidFill>
                <a:latin typeface="+mj-lt"/>
              </a:rPr>
              <a:t>eletrónicos </a:t>
            </a:r>
            <a:r>
              <a:rPr lang="pt-PT" altLang="pt-PT" sz="1400" dirty="0">
                <a:solidFill>
                  <a:schemeClr val="tx2"/>
                </a:solidFill>
                <a:latin typeface="+mj-lt"/>
              </a:rPr>
              <a:t>e manuais, bem como preparar a arte final para a impressão e acompanhar os processos de pré-impressão e impressão.</a:t>
            </a:r>
          </a:p>
          <a:p>
            <a:endParaRPr lang="pt-PT" altLang="pt-PT" sz="1200" dirty="0">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endParaRPr lang="pt-PT" altLang="pt-PT" sz="1200" b="1" dirty="0">
              <a:solidFill>
                <a:schemeClr val="tx2"/>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0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05826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WordArt 4"/>
          <p:cNvSpPr>
            <a:spLocks noChangeArrowheads="1" noChangeShapeType="1" noTextEdit="1"/>
          </p:cNvSpPr>
          <p:nvPr/>
        </p:nvSpPr>
        <p:spPr bwMode="auto">
          <a:xfrm>
            <a:off x="539750" y="241300"/>
            <a:ext cx="8243888" cy="647700"/>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1"/>
                </a:solidFill>
                <a:latin typeface="Arial Black"/>
              </a:rPr>
              <a:t> </a:t>
            </a:r>
            <a:r>
              <a:rPr lang="pt-PT" sz="3200" kern="10" dirty="0" smtClean="0">
                <a:ln w="9525">
                  <a:solidFill>
                    <a:schemeClr val="tx1"/>
                  </a:solidFill>
                  <a:round/>
                  <a:headEnd/>
                  <a:tailEnd/>
                </a:ln>
                <a:solidFill>
                  <a:srgbClr val="7030A0"/>
                </a:solidFill>
                <a:latin typeface="Arial Black"/>
              </a:rPr>
              <a:t>TÉCNICO DE GESTÃO E PROGRAMAÇÃO DE SISTEMAS INFORMÁTICOS  </a:t>
            </a:r>
            <a:endParaRPr lang="pt-PT" sz="3200" kern="10" dirty="0">
              <a:ln w="9525">
                <a:solidFill>
                  <a:schemeClr val="tx1"/>
                </a:solidFill>
                <a:round/>
                <a:headEnd/>
                <a:tailEnd/>
              </a:ln>
              <a:solidFill>
                <a:srgbClr val="7030A0"/>
              </a:solidFill>
              <a:latin typeface="Arial Black"/>
            </a:endParaRPr>
          </a:p>
        </p:txBody>
      </p:sp>
      <p:sp>
        <p:nvSpPr>
          <p:cNvPr id="245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90878" name="Group 62"/>
          <p:cNvGraphicFramePr>
            <a:graphicFrameLocks noGrp="1"/>
          </p:cNvGraphicFramePr>
          <p:nvPr>
            <p:extLst>
              <p:ext uri="{D42A27DB-BD31-4B8C-83A1-F6EECF244321}">
                <p14:modId xmlns:p14="http://schemas.microsoft.com/office/powerpoint/2010/main" val="1401347745"/>
              </p:ext>
            </p:extLst>
          </p:nvPr>
        </p:nvGraphicFramePr>
        <p:xfrm>
          <a:off x="827088" y="1041400"/>
          <a:ext cx="4824412" cy="5645120"/>
        </p:xfrm>
        <a:graphic>
          <a:graphicData uri="http://schemas.openxmlformats.org/drawingml/2006/table">
            <a:tbl>
              <a:tblPr/>
              <a:tblGrid>
                <a:gridCol w="1252278"/>
                <a:gridCol w="2004334"/>
                <a:gridCol w="488300"/>
                <a:gridCol w="1079500"/>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8" marR="91428"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Química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Operativos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Arquitetura de Computadores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Redes de Comunicação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Programação e Sistemas de Informação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Empresarial/Institucional</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1" name="Text Box 55"/>
          <p:cNvSpPr txBox="1">
            <a:spLocks noChangeArrowheads="1"/>
          </p:cNvSpPr>
          <p:nvPr/>
        </p:nvSpPr>
        <p:spPr bwMode="auto">
          <a:xfrm>
            <a:off x="5508104" y="1965325"/>
            <a:ext cx="327553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bg2"/>
              </a:solidFill>
              <a:latin typeface="Comic Sans MS" pitchFamily="66" charset="0"/>
            </a:endParaRPr>
          </a:p>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Programador de Informática </a:t>
            </a:r>
            <a:r>
              <a:rPr lang="pt-PT" altLang="pt-PT" sz="1400" dirty="0">
                <a:solidFill>
                  <a:schemeClr val="tx2"/>
                </a:solidFill>
                <a:latin typeface="Calibri" panose="020F0502020204030204" pitchFamily="34" charset="0"/>
              </a:rPr>
              <a:t>é o profissional qualificado apto a </a:t>
            </a:r>
            <a:r>
              <a:rPr lang="pt-PT" altLang="pt-PT" sz="1400" dirty="0" smtClean="0">
                <a:solidFill>
                  <a:schemeClr val="tx2"/>
                </a:solidFill>
                <a:latin typeface="Calibri" panose="020F0502020204030204" pitchFamily="34" charset="0"/>
              </a:rPr>
              <a:t>realizar atividades de conceção, especificação, projeto, implementação, avaliação, suporte e manutenção de sistemas e de tecnologias de processamento e transmissão de dados e informações.</a:t>
            </a:r>
            <a:endParaRPr lang="pt-PT" altLang="pt-PT" sz="1400" dirty="0">
              <a:solidFill>
                <a:schemeClr val="tx2"/>
              </a:solidFill>
              <a:latin typeface="Calibri" panose="020F0502020204030204" pitchFamily="34" charset="0"/>
            </a:endParaRPr>
          </a:p>
          <a:p>
            <a:pPr algn="just">
              <a:spcBef>
                <a:spcPct val="50000"/>
              </a:spcBef>
            </a:pPr>
            <a:endParaRPr lang="pt-PT" altLang="pt-PT" sz="1200" dirty="0">
              <a:solidFill>
                <a:schemeClr val="tx2"/>
              </a:solidFill>
              <a:latin typeface="Comic Sans MS" pitchFamily="66" charset="0"/>
            </a:endParaRP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a:t>
            </a:r>
            <a:r>
              <a:rPr lang="pt-PT" altLang="pt-PT" sz="1400" b="1" dirty="0" smtClean="0">
                <a:solidFill>
                  <a:schemeClr val="tx2"/>
                </a:solidFill>
                <a:latin typeface="Comic Sans MS" pitchFamily="66" charset="0"/>
              </a:rPr>
              <a:t>Henriques Nogueira</a:t>
            </a:r>
          </a:p>
          <a:p>
            <a:pPr algn="ctr">
              <a:spcBef>
                <a:spcPct val="50000"/>
              </a:spcBef>
            </a:pPr>
            <a:r>
              <a:rPr lang="pt-PT" altLang="pt-PT" sz="1400" b="1" dirty="0" smtClean="0">
                <a:solidFill>
                  <a:schemeClr val="tx2"/>
                </a:solidFill>
                <a:latin typeface="Comic Sans MS" pitchFamily="66" charset="0"/>
              </a:rPr>
              <a:t>       </a:t>
            </a:r>
          </a:p>
          <a:p>
            <a:pPr algn="ctr">
              <a:spcBef>
                <a:spcPct val="50000"/>
              </a:spcBef>
            </a:pPr>
            <a:r>
              <a:rPr lang="pt-PT" altLang="pt-PT" sz="1400" b="1" dirty="0">
                <a:solidFill>
                  <a:schemeClr val="tx2"/>
                </a:solidFill>
                <a:latin typeface="Comic Sans MS" pitchFamily="66" charset="0"/>
              </a:rPr>
              <a:t> </a:t>
            </a:r>
            <a:r>
              <a:rPr lang="pt-PT" altLang="pt-PT" sz="1400" b="1" dirty="0" smtClean="0">
                <a:solidFill>
                  <a:schemeClr val="tx2"/>
                </a:solidFill>
                <a:latin typeface="Comic Sans MS" pitchFamily="66" charset="0"/>
              </a:rPr>
              <a:t>     </a:t>
            </a:r>
            <a:r>
              <a:rPr lang="pt-PT" altLang="pt-PT" sz="1400" b="1" dirty="0" err="1" smtClean="0">
                <a:solidFill>
                  <a:schemeClr val="tx2"/>
                </a:solidFill>
                <a:latin typeface="Comic Sans MS" pitchFamily="66" charset="0"/>
              </a:rPr>
              <a:t>Esco</a:t>
            </a:r>
            <a:endParaRPr lang="pt-PT" altLang="pt-PT" sz="1400" b="1" dirty="0" smtClean="0">
              <a:solidFill>
                <a:schemeClr val="tx2"/>
              </a:solidFill>
              <a:latin typeface="Comic Sans MS" pitchFamily="66" charset="0"/>
            </a:endParaRPr>
          </a:p>
          <a:p>
            <a:pPr algn="just">
              <a:spcBef>
                <a:spcPct val="50000"/>
              </a:spcBef>
            </a:pPr>
            <a:endParaRPr lang="pt-PT" altLang="pt-PT" sz="1400" b="1" dirty="0">
              <a:solidFill>
                <a:srgbClr val="0000FF"/>
              </a:solidFill>
              <a:latin typeface="Comic Sans MS" pitchFamily="66" charset="0"/>
            </a:endParaRPr>
          </a:p>
          <a:p>
            <a:pPr algn="just">
              <a:spcBef>
                <a:spcPct val="50000"/>
              </a:spcBef>
            </a:pPr>
            <a:endParaRPr lang="pt-PT" altLang="pt-PT" sz="1400" dirty="0">
              <a:latin typeface="Comic Sans MS" pitchFamily="66" charset="0"/>
            </a:endParaRPr>
          </a:p>
          <a:p>
            <a:pPr algn="just">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968952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additive="base">
                                        <p:cTn id="7" dur="500" fill="hold"/>
                                        <p:tgtEl>
                                          <p:spTgt spid="290820"/>
                                        </p:tgtEl>
                                        <p:attrNameLst>
                                          <p:attrName>ppt_x</p:attrName>
                                        </p:attrNameLst>
                                      </p:cBhvr>
                                      <p:tavLst>
                                        <p:tav tm="0">
                                          <p:val>
                                            <p:strVal val="#ppt_x"/>
                                          </p:val>
                                        </p:tav>
                                        <p:tav tm="100000">
                                          <p:val>
                                            <p:strVal val="#ppt_x"/>
                                          </p:val>
                                        </p:tav>
                                      </p:tavLst>
                                    </p:anim>
                                    <p:anim calcmode="lin" valueType="num">
                                      <p:cBhvr additive="base">
                                        <p:cTn id="8" dur="500" fill="hold"/>
                                        <p:tgtEl>
                                          <p:spTgt spid="2908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COMERCIAL</a:t>
            </a: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169210717"/>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Comercializar e Vender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Organizar e Gerir a Empresa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no ponto de venda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Comunicar em Espanhol ou Francês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Comercial </a:t>
            </a:r>
            <a:r>
              <a:rPr lang="pt-PT" altLang="pt-PT" sz="1400" dirty="0">
                <a:solidFill>
                  <a:schemeClr val="tx2"/>
                </a:solidFill>
                <a:latin typeface="+mn-lt"/>
              </a:rPr>
              <a:t>é o profissional qualificado apto a organizar e planear a venda de produtos e/ou serviços em estabelecimentos comerciais, garantindo a satisfação dos clientes, tendo como </a:t>
            </a:r>
            <a:r>
              <a:rPr lang="pt-PT" altLang="pt-PT" sz="1400" dirty="0" smtClean="0">
                <a:solidFill>
                  <a:schemeClr val="tx2"/>
                </a:solidFill>
                <a:latin typeface="+mn-lt"/>
              </a:rPr>
              <a:t>objetivo </a:t>
            </a:r>
            <a:r>
              <a:rPr lang="pt-PT" altLang="pt-PT" sz="1400" dirty="0">
                <a:solidFill>
                  <a:schemeClr val="tx2"/>
                </a:solidFill>
                <a:latin typeface="+mn-lt"/>
              </a:rPr>
              <a:t>a sua fidelização.</a:t>
            </a: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306099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684213" y="188640"/>
            <a:ext cx="8102600" cy="7207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AUXILIAR DE SAÚDE</a:t>
            </a:r>
          </a:p>
        </p:txBody>
      </p:sp>
      <p:sp>
        <p:nvSpPr>
          <p:cNvPr id="2867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511400862"/>
              </p:ext>
            </p:extLst>
          </p:nvPr>
        </p:nvGraphicFramePr>
        <p:xfrm>
          <a:off x="395288" y="1009650"/>
          <a:ext cx="4824412" cy="5660076"/>
        </p:xfrm>
        <a:graphic>
          <a:graphicData uri="http://schemas.openxmlformats.org/drawingml/2006/table">
            <a:tbl>
              <a:tblPr/>
              <a:tblGrid>
                <a:gridCol w="1224384"/>
                <a:gridCol w="2304256"/>
                <a:gridCol w="413653"/>
                <a:gridCol w="88211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Organização dos Serviços e Cuidados de 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Comunicação e Relações Interpessoais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Segurança e Cuidados Gerais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9" name="Text Box 55"/>
          <p:cNvSpPr txBox="1">
            <a:spLocks noChangeArrowheads="1"/>
          </p:cNvSpPr>
          <p:nvPr/>
        </p:nvSpPr>
        <p:spPr bwMode="auto">
          <a:xfrm>
            <a:off x="5219700" y="1903413"/>
            <a:ext cx="356711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Auxiliar de Saúde </a:t>
            </a:r>
            <a:r>
              <a:rPr lang="pt-PT" altLang="pt-PT" sz="1400" dirty="0">
                <a:solidFill>
                  <a:schemeClr val="tx2"/>
                </a:solidFill>
                <a:latin typeface="+mj-lt"/>
              </a:rPr>
              <a:t>é o profissional   qualificado que, sob  orientação de profissionais de saúde com formação superior, auxilia na prestação de cuidados de saúde aos utentes, na recolha e transporte de amostras biológicas, na limpeza e higienização e transporte de roupas, materiais e equipamentos, na limpeza e higienização dos espaços e no apoio logístico e administrativo das diferentes unidades e serviços de saúde.</a:t>
            </a: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p>
          <a:p>
            <a:pPr algn="ctr">
              <a:spcBef>
                <a:spcPct val="50000"/>
              </a:spcBef>
            </a:pPr>
            <a:r>
              <a:rPr lang="pt-PT" altLang="pt-PT" sz="1400" b="1" dirty="0">
                <a:solidFill>
                  <a:schemeClr val="tx2"/>
                </a:solidFill>
                <a:latin typeface="Comic Sans MS" pitchFamily="66" charset="0"/>
              </a:rPr>
              <a:t>SEMINFOR – </a:t>
            </a:r>
            <a:r>
              <a:rPr lang="pt-PT" altLang="pt-PT" sz="1400" b="1" dirty="0" err="1" smtClean="0">
                <a:solidFill>
                  <a:schemeClr val="tx2"/>
                </a:solidFill>
                <a:latin typeface="Comic Sans MS" pitchFamily="66" charset="0"/>
              </a:rPr>
              <a:t>Penafirme</a:t>
            </a:r>
            <a:endParaRPr lang="pt-PT" altLang="pt-PT" sz="1400" b="1" dirty="0" smtClean="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8714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95536" y="71439"/>
            <a:ext cx="8497639" cy="54925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AUXILIAR DE FARMACIA</a:t>
            </a:r>
            <a:endParaRPr lang="pt-PT" sz="3200"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486202753"/>
              </p:ext>
            </p:extLst>
          </p:nvPr>
        </p:nvGraphicFramePr>
        <p:xfrm>
          <a:off x="827088" y="775573"/>
          <a:ext cx="4753024" cy="5654855"/>
        </p:xfrm>
        <a:graphic>
          <a:graphicData uri="http://schemas.openxmlformats.org/drawingml/2006/table">
            <a:tbl>
              <a:tblPr/>
              <a:tblGrid>
                <a:gridCol w="1152624"/>
                <a:gridCol w="2304256"/>
                <a:gridCol w="432048"/>
                <a:gridCol w="864096"/>
              </a:tblGrid>
              <a:tr h="518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65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33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7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Biologia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Saúde</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012">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farmácia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7">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em farmácia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Marketing e Comunicação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379">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Calibri Light" panose="020F0302020204030204" pitchFamily="34" charset="0"/>
              </a:rPr>
              <a:t>O </a:t>
            </a:r>
            <a:r>
              <a:rPr lang="pt-PT" altLang="pt-PT" sz="1400" b="1" dirty="0">
                <a:solidFill>
                  <a:schemeClr val="tx2"/>
                </a:solidFill>
                <a:latin typeface="Calibri Light" panose="020F0302020204030204" pitchFamily="34" charset="0"/>
              </a:rPr>
              <a:t>Técnico </a:t>
            </a:r>
            <a:r>
              <a:rPr lang="pt-PT" altLang="pt-PT" sz="1400" b="1" dirty="0" smtClean="0">
                <a:solidFill>
                  <a:schemeClr val="tx2"/>
                </a:solidFill>
                <a:latin typeface="Calibri Light" panose="020F0302020204030204" pitchFamily="34" charset="0"/>
              </a:rPr>
              <a:t>Auxiliar de Farmácia</a:t>
            </a:r>
            <a:r>
              <a:rPr lang="pt-PT" altLang="pt-PT" sz="1400" dirty="0" smtClean="0">
                <a:solidFill>
                  <a:schemeClr val="tx2"/>
                </a:solidFill>
                <a:latin typeface="Calibri Light" panose="020F0302020204030204" pitchFamily="34" charset="0"/>
              </a:rPr>
              <a:t>  assegura </a:t>
            </a:r>
            <a:r>
              <a:rPr lang="pt-PT" altLang="pt-PT" sz="1400" dirty="0">
                <a:solidFill>
                  <a:schemeClr val="tx2"/>
                </a:solidFill>
                <a:latin typeface="Calibri Light" panose="020F0302020204030204" pitchFamily="34" charset="0"/>
              </a:rPr>
              <a:t>a execução de todos os atos inerentes ao exercício de funções de coadjuvação na área farmacêutica, sob o controlo e supervisão do diretor técnico da farmácia, em conformidade com a regulamentação aplicável e as normas de segurança e saúde no trabalho e de qualidade</a:t>
            </a:r>
            <a:r>
              <a:rPr lang="pt-PT" altLang="pt-PT" sz="1400" dirty="0" smtClean="0">
                <a:solidFill>
                  <a:schemeClr val="tx2"/>
                </a:solidFill>
                <a:latin typeface="Calibri Light" panose="020F0302020204030204" pitchFamily="34" charset="0"/>
              </a:rPr>
              <a:t>.</a:t>
            </a:r>
          </a:p>
          <a:p>
            <a:pPr algn="just">
              <a:spcBef>
                <a:spcPct val="50000"/>
              </a:spcBef>
            </a:pPr>
            <a:r>
              <a:rPr lang="pt-PT" altLang="pt-PT" sz="1400" dirty="0">
                <a:solidFill>
                  <a:schemeClr val="tx2"/>
                </a:solidFill>
                <a:latin typeface="Calibri Light" panose="020F0302020204030204" pitchFamily="34" charset="0"/>
              </a:rPr>
              <a:t>O Técnico Auxiliar de Farmácia poderá, entre outras, desempenhar funções </a:t>
            </a:r>
            <a:r>
              <a:rPr lang="pt-PT" altLang="pt-PT" sz="1400" dirty="0" smtClean="0">
                <a:solidFill>
                  <a:schemeClr val="tx2"/>
                </a:solidFill>
                <a:latin typeface="Calibri Light" panose="020F0302020204030204" pitchFamily="34" charset="0"/>
              </a:rPr>
              <a:t>em: Farmácias, </a:t>
            </a:r>
            <a:r>
              <a:rPr lang="pt-PT" altLang="pt-PT" sz="1400" dirty="0" err="1" smtClean="0">
                <a:solidFill>
                  <a:schemeClr val="tx2"/>
                </a:solidFill>
                <a:latin typeface="Calibri Light" panose="020F0302020204030204" pitchFamily="34" charset="0"/>
              </a:rPr>
              <a:t>Parafarmácias</a:t>
            </a:r>
            <a:r>
              <a:rPr lang="pt-PT" altLang="pt-PT" sz="1400" dirty="0" smtClean="0">
                <a:solidFill>
                  <a:schemeClr val="tx2"/>
                </a:solidFill>
                <a:latin typeface="Calibri Light" panose="020F0302020204030204" pitchFamily="34" charset="0"/>
              </a:rPr>
              <a:t>, Ervanárias, Espaços </a:t>
            </a:r>
            <a:r>
              <a:rPr lang="pt-PT" altLang="pt-PT" sz="1400" dirty="0">
                <a:solidFill>
                  <a:schemeClr val="tx2"/>
                </a:solidFill>
                <a:latin typeface="Calibri Light" panose="020F0302020204030204" pitchFamily="34" charset="0"/>
              </a:rPr>
              <a:t>de saúde.</a:t>
            </a:r>
          </a:p>
          <a:p>
            <a:pPr algn="just">
              <a:spcBef>
                <a:spcPct val="50000"/>
              </a:spcBef>
            </a:pPr>
            <a:r>
              <a:rPr lang="pt-PT" altLang="pt-PT" sz="1400" b="1" dirty="0">
                <a:solidFill>
                  <a:schemeClr val="tx2"/>
                </a:solidFill>
                <a:latin typeface="Comic Sans MS" pitchFamily="66" charset="0"/>
              </a:rPr>
              <a:t>Escola </a:t>
            </a:r>
            <a:r>
              <a:rPr lang="pt-PT" altLang="pt-PT" sz="1400" b="1" dirty="0" smtClean="0">
                <a:solidFill>
                  <a:schemeClr val="tx2"/>
                </a:solidFill>
                <a:latin typeface="Comic Sans MS" pitchFamily="66" charset="0"/>
              </a:rPr>
              <a:t>Profissional </a:t>
            </a:r>
            <a:r>
              <a:rPr lang="pt-PT" altLang="pt-PT" sz="1400" b="1" dirty="0">
                <a:solidFill>
                  <a:schemeClr val="tx2"/>
                </a:solidFill>
                <a:latin typeface="Comic Sans MS" pitchFamily="66" charset="0"/>
              </a:rPr>
              <a:t>–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21728707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899592" y="1052736"/>
            <a:ext cx="7488832" cy="5688632"/>
          </a:xfrm>
        </p:spPr>
        <p:txBody>
          <a:bodyPr>
            <a:normAutofit fontScale="62500" lnSpcReduction="20000"/>
          </a:bodyPr>
          <a:lstStyle/>
          <a:p>
            <a:pPr lvl="0">
              <a:buClr>
                <a:srgbClr val="AA2B1E"/>
              </a:buClr>
            </a:pPr>
            <a:endParaRPr lang="pt-PT" sz="1400" dirty="0" smtClean="0">
              <a:solidFill>
                <a:prstClr val="black"/>
              </a:solidFill>
            </a:endParaRPr>
          </a:p>
          <a:p>
            <a:pPr lvl="0">
              <a:buClr>
                <a:srgbClr val="AA2B1E"/>
              </a:buClr>
            </a:pPr>
            <a:endParaRPr lang="pt-PT" sz="1400" dirty="0">
              <a:solidFill>
                <a:prstClr val="black"/>
              </a:solidFill>
            </a:endParaRPr>
          </a:p>
          <a:p>
            <a:pPr marL="0" lvl="0" indent="0">
              <a:buClr>
                <a:srgbClr val="AA2B1E"/>
              </a:buClr>
              <a:buNone/>
            </a:pPr>
            <a:r>
              <a:rPr lang="pt-PT" sz="1800" dirty="0">
                <a:solidFill>
                  <a:prstClr val="black"/>
                </a:solidFill>
              </a:rPr>
              <a:t> </a:t>
            </a:r>
            <a:r>
              <a:rPr lang="pt-PT" sz="1800" dirty="0" smtClean="0">
                <a:solidFill>
                  <a:prstClr val="black"/>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aos </a:t>
            </a:r>
            <a:r>
              <a:rPr lang="pt-PT" sz="1800" dirty="0">
                <a:solidFill>
                  <a:schemeClr val="tx2"/>
                </a:solidFill>
                <a:latin typeface="Arial" panose="020B0604020202020204" pitchFamily="34" charset="0"/>
                <a:cs typeface="Arial" panose="020B0604020202020204" pitchFamily="34" charset="0"/>
              </a:rPr>
              <a:t>alunos uma formação geral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e </a:t>
            </a:r>
            <a:r>
              <a:rPr lang="pt-PT" sz="1800" dirty="0">
                <a:solidFill>
                  <a:schemeClr val="tx2"/>
                </a:solidFill>
                <a:latin typeface="Arial" panose="020B0604020202020204" pitchFamily="34" charset="0"/>
                <a:cs typeface="Arial" panose="020B0604020202020204" pitchFamily="34" charset="0"/>
              </a:rPr>
              <a:t>uma formação específica</a:t>
            </a:r>
            <a:r>
              <a:rPr lang="pt-PT" sz="1800" dirty="0" smtClean="0">
                <a:solidFill>
                  <a:schemeClr val="tx2"/>
                </a:solidFill>
                <a:latin typeface="Arial" panose="020B0604020202020204" pitchFamily="34" charset="0"/>
                <a:cs typeface="Arial" panose="020B0604020202020204" pitchFamily="34" charset="0"/>
              </a:rPr>
              <a:t>,</a:t>
            </a: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alinhada </a:t>
            </a:r>
            <a:r>
              <a:rPr lang="pt-PT" sz="1800" dirty="0">
                <a:solidFill>
                  <a:schemeClr val="tx2"/>
                </a:solidFill>
                <a:latin typeface="Arial" panose="020B0604020202020204" pitchFamily="34" charset="0"/>
                <a:cs typeface="Arial" panose="020B0604020202020204" pitchFamily="34" charset="0"/>
              </a:rPr>
              <a:t>com os seus interesses em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termos </a:t>
            </a:r>
            <a:r>
              <a:rPr lang="pt-PT" sz="1800" dirty="0">
                <a:solidFill>
                  <a:schemeClr val="tx2"/>
                </a:solidFill>
                <a:latin typeface="Arial" panose="020B0604020202020204" pitchFamily="34" charset="0"/>
                <a:cs typeface="Arial" panose="020B0604020202020204" pitchFamily="34" charset="0"/>
              </a:rPr>
              <a:t>de prosseguimento de </a:t>
            </a:r>
            <a:r>
              <a:rPr lang="pt-PT" sz="1800" dirty="0" smtClean="0">
                <a:solidFill>
                  <a:schemeClr val="tx2"/>
                </a:solidFill>
                <a:latin typeface="Arial" panose="020B0604020202020204" pitchFamily="34" charset="0"/>
                <a:cs typeface="Arial" panose="020B0604020202020204" pitchFamily="34" charset="0"/>
              </a:rPr>
              <a:t>estudos.</a:t>
            </a:r>
          </a:p>
          <a:p>
            <a:pPr marL="0" indent="0">
              <a:buClr>
                <a:srgbClr val="AA2B1E"/>
              </a:buClr>
              <a:buNone/>
            </a:pP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r>
              <a:rPr lang="pt-PT" sz="1800" dirty="0" smtClean="0">
                <a:solidFill>
                  <a:schemeClr val="tx2"/>
                </a:solidFill>
                <a:latin typeface="Arial" panose="020B0604020202020204" pitchFamily="34" charset="0"/>
                <a:cs typeface="Arial" panose="020B0604020202020204" pitchFamily="34" charset="0"/>
              </a:rPr>
              <a:t>aos  alunos uma</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formação </a:t>
            </a:r>
            <a:r>
              <a:rPr lang="pt-PT" sz="1800" dirty="0">
                <a:solidFill>
                  <a:schemeClr val="tx2"/>
                </a:solidFill>
                <a:latin typeface="Arial" panose="020B0604020202020204" pitchFamily="34" charset="0"/>
                <a:cs typeface="Arial" panose="020B0604020202020204" pitchFamily="34" charset="0"/>
              </a:rPr>
              <a:t>profissional inicial e </a:t>
            </a:r>
            <a:r>
              <a:rPr lang="pt-PT" sz="1800" dirty="0" smtClean="0">
                <a:solidFill>
                  <a:schemeClr val="tx2"/>
                </a:solidFill>
                <a:latin typeface="Arial" panose="020B0604020202020204" pitchFamily="34" charset="0"/>
                <a:cs typeface="Arial" panose="020B0604020202020204" pitchFamily="34" charset="0"/>
              </a:rPr>
              <a:t>           </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aprendizagens </a:t>
            </a:r>
            <a:r>
              <a:rPr lang="pt-PT" sz="1800" dirty="0">
                <a:solidFill>
                  <a:schemeClr val="tx2"/>
                </a:solidFill>
                <a:latin typeface="Arial" panose="020B0604020202020204" pitchFamily="34" charset="0"/>
                <a:cs typeface="Arial" panose="020B0604020202020204" pitchFamily="34" charset="0"/>
              </a:rPr>
              <a:t>diversificadas,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 </a:t>
            </a:r>
            <a:r>
              <a:rPr lang="pt-PT" sz="1800" dirty="0">
                <a:solidFill>
                  <a:schemeClr val="tx2"/>
                </a:solidFill>
                <a:latin typeface="Arial" panose="020B0604020202020204" pitchFamily="34" charset="0"/>
                <a:cs typeface="Arial" panose="020B0604020202020204" pitchFamily="34" charset="0"/>
              </a:rPr>
              <a:t>acordo com os seus interesses,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com </a:t>
            </a:r>
            <a:r>
              <a:rPr lang="pt-PT" sz="1800" dirty="0">
                <a:solidFill>
                  <a:schemeClr val="tx2"/>
                </a:solidFill>
                <a:latin typeface="Arial" panose="020B0604020202020204" pitchFamily="34" charset="0"/>
                <a:cs typeface="Arial" panose="020B0604020202020204" pitchFamily="34" charset="0"/>
              </a:rPr>
              <a:t>vista ao prosseguimento de estudos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e/ou </a:t>
            </a:r>
            <a:r>
              <a:rPr lang="pt-PT" sz="1800" dirty="0">
                <a:solidFill>
                  <a:schemeClr val="tx2"/>
                </a:solidFill>
                <a:latin typeface="Arial" panose="020B0604020202020204" pitchFamily="34" charset="0"/>
                <a:cs typeface="Arial" panose="020B0604020202020204" pitchFamily="34" charset="0"/>
              </a:rPr>
              <a:t>à inserção no mercado do </a:t>
            </a:r>
            <a:r>
              <a:rPr lang="pt-PT" sz="1800" dirty="0" smtClean="0">
                <a:solidFill>
                  <a:schemeClr val="tx2"/>
                </a:solidFill>
                <a:latin typeface="Arial" panose="020B0604020202020204" pitchFamily="34" charset="0"/>
                <a:cs typeface="Arial" panose="020B0604020202020204" pitchFamily="34" charset="0"/>
              </a:rPr>
              <a:t>trabalho.</a:t>
            </a: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marL="0" lvl="0" indent="0">
              <a:buClr>
                <a:srgbClr val="AA2B1E"/>
              </a:buClr>
              <a:buNone/>
            </a:pPr>
            <a:endParaRPr lang="pt-PT" sz="1800" dirty="0">
              <a:solidFill>
                <a:schemeClr val="tx2"/>
              </a:solidFill>
            </a:endParaRPr>
          </a:p>
          <a:p>
            <a:pPr marL="0" lvl="0" indent="0">
              <a:buClr>
                <a:srgbClr val="AA2B1E"/>
              </a:buClr>
              <a:buNone/>
            </a:pPr>
            <a:r>
              <a:rPr lang="pt-PT" sz="1800" dirty="0">
                <a:solidFill>
                  <a:schemeClr val="tx2"/>
                </a:solidFill>
              </a:rPr>
              <a:t> </a:t>
            </a: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aos alunos uma formação geral, científica, 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técnica </a:t>
            </a:r>
            <a:r>
              <a:rPr lang="pt-PT" sz="1800" dirty="0">
                <a:solidFill>
                  <a:schemeClr val="tx2"/>
                </a:solidFill>
                <a:latin typeface="Arial" panose="020B0604020202020204" pitchFamily="34" charset="0"/>
                <a:cs typeface="Arial" panose="020B0604020202020204" pitchFamily="34" charset="0"/>
              </a:rPr>
              <a:t>artística, alinhada com os seus interesses em termos de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prosseguimento </a:t>
            </a:r>
            <a:r>
              <a:rPr lang="pt-PT" sz="1800" dirty="0">
                <a:solidFill>
                  <a:schemeClr val="tx2"/>
                </a:solidFill>
                <a:latin typeface="Arial" panose="020B0604020202020204" pitchFamily="34" charset="0"/>
                <a:cs typeface="Arial" panose="020B0604020202020204" pitchFamily="34" charset="0"/>
              </a:rPr>
              <a:t>de estudos de nível superior e ou de inserção no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mercado </a:t>
            </a:r>
            <a:r>
              <a:rPr lang="pt-PT" sz="1800" dirty="0">
                <a:solidFill>
                  <a:schemeClr val="tx2"/>
                </a:solidFill>
                <a:latin typeface="Arial" panose="020B0604020202020204" pitchFamily="34" charset="0"/>
                <a:cs typeface="Arial" panose="020B0604020202020204" pitchFamily="34" charset="0"/>
              </a:rPr>
              <a:t>de </a:t>
            </a:r>
            <a:r>
              <a:rPr lang="pt-PT" sz="1800" dirty="0" smtClean="0">
                <a:solidFill>
                  <a:schemeClr val="tx2"/>
                </a:solidFill>
                <a:latin typeface="Arial" panose="020B0604020202020204" pitchFamily="34" charset="0"/>
                <a:cs typeface="Arial" panose="020B0604020202020204" pitchFamily="34" charset="0"/>
              </a:rPr>
              <a:t>trabalho. </a:t>
            </a:r>
            <a:endParaRPr lang="pt-PT" sz="1800" dirty="0">
              <a:solidFill>
                <a:schemeClr val="tx2"/>
              </a:solidFill>
              <a:latin typeface="Arial" panose="020B0604020202020204" pitchFamily="34" charset="0"/>
              <a:cs typeface="Arial" panose="020B0604020202020204" pitchFamily="34" charset="0"/>
            </a:endParaRPr>
          </a:p>
          <a:p>
            <a:pPr marL="0" indent="0">
              <a:buNone/>
            </a:pPr>
            <a:r>
              <a:rPr lang="pt-PT" dirty="0" smtClean="0">
                <a:solidFill>
                  <a:schemeClr val="tx2"/>
                </a:solidFill>
              </a:rPr>
              <a:t>					</a:t>
            </a:r>
            <a:r>
              <a:rPr lang="pt-PT" sz="11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Nos cursos científico-humanísticos, os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alunos poderão </a:t>
            </a:r>
            <a:r>
              <a:rPr lang="pt-PT" sz="1800" u="sng" dirty="0" smtClean="0">
                <a:solidFill>
                  <a:schemeClr val="tx2"/>
                </a:solidFill>
                <a:latin typeface="Arial" panose="020B0604020202020204" pitchFamily="34" charset="0"/>
                <a:cs typeface="Arial" panose="020B0604020202020204" pitchFamily="34" charset="0"/>
              </a:rPr>
              <a:t>permutar de disciplinas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do seu curso por outras de outro curso 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nos cursos profissionais poderão ser feitas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t>
            </a:r>
            <a:r>
              <a:rPr lang="pt-PT" sz="1800" u="sng" dirty="0" smtClean="0">
                <a:solidFill>
                  <a:schemeClr val="tx2"/>
                </a:solidFill>
                <a:latin typeface="Arial" panose="020B0604020202020204" pitchFamily="34" charset="0"/>
                <a:cs typeface="Arial" panose="020B0604020202020204" pitchFamily="34" charset="0"/>
              </a:rPr>
              <a:t>substituição de disciplinas</a:t>
            </a:r>
            <a:r>
              <a:rPr lang="pt-PT" sz="1800" dirty="0" smtClean="0">
                <a:solidFill>
                  <a:schemeClr val="tx2"/>
                </a:solidFill>
                <a:latin typeface="Arial" panose="020B0604020202020204" pitchFamily="34" charset="0"/>
                <a:cs typeface="Arial" panose="020B0604020202020204" pitchFamily="34" charset="0"/>
              </a:rPr>
              <a:t> que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apresentem afinidades. Integram 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disciplinas objeto de permuta as que se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constituem oferta disciplinar da escola,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dependentes do seu projeto educativo. </a:t>
            </a:r>
            <a:endParaRPr lang="pt-PT" sz="1800" dirty="0">
              <a:solidFill>
                <a:schemeClr val="tx2"/>
              </a:solidFill>
              <a:latin typeface="Arial" panose="020B0604020202020204" pitchFamily="34" charset="0"/>
              <a:cs typeface="Arial" panose="020B0604020202020204" pitchFamily="34" charset="0"/>
            </a:endParaRPr>
          </a:p>
        </p:txBody>
      </p:sp>
      <p:grpSp>
        <p:nvGrpSpPr>
          <p:cNvPr id="8" name="Group 126"/>
          <p:cNvGrpSpPr>
            <a:grpSpLocks/>
          </p:cNvGrpSpPr>
          <p:nvPr/>
        </p:nvGrpSpPr>
        <p:grpSpPr bwMode="auto">
          <a:xfrm>
            <a:off x="668581" y="4138001"/>
            <a:ext cx="357188" cy="1919287"/>
            <a:chOff x="193" y="401"/>
            <a:chExt cx="675" cy="1646"/>
          </a:xfrm>
        </p:grpSpPr>
        <p:sp>
          <p:nvSpPr>
            <p:cNvPr id="9"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0"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1"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2"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3"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14" name="Group 126"/>
          <p:cNvGrpSpPr>
            <a:grpSpLocks/>
          </p:cNvGrpSpPr>
          <p:nvPr/>
        </p:nvGrpSpPr>
        <p:grpSpPr bwMode="auto">
          <a:xfrm>
            <a:off x="5162499" y="1417060"/>
            <a:ext cx="357188" cy="1919287"/>
            <a:chOff x="193" y="401"/>
            <a:chExt cx="675" cy="1646"/>
          </a:xfrm>
        </p:grpSpPr>
        <p:sp>
          <p:nvSpPr>
            <p:cNvPr id="1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0" name="Group 126"/>
          <p:cNvGrpSpPr>
            <a:grpSpLocks/>
          </p:cNvGrpSpPr>
          <p:nvPr/>
        </p:nvGrpSpPr>
        <p:grpSpPr bwMode="auto">
          <a:xfrm>
            <a:off x="616723" y="1191532"/>
            <a:ext cx="357188" cy="1919287"/>
            <a:chOff x="193" y="401"/>
            <a:chExt cx="675" cy="1646"/>
          </a:xfrm>
        </p:grpSpPr>
        <p:sp>
          <p:nvSpPr>
            <p:cNvPr id="21"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22"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23"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24"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25"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6" name="Group 120"/>
          <p:cNvGrpSpPr>
            <a:grpSpLocks/>
          </p:cNvGrpSpPr>
          <p:nvPr/>
        </p:nvGrpSpPr>
        <p:grpSpPr bwMode="auto">
          <a:xfrm>
            <a:off x="689219" y="188640"/>
            <a:ext cx="2442621" cy="1810368"/>
            <a:chOff x="630" y="99"/>
            <a:chExt cx="1772" cy="1562"/>
          </a:xfrm>
        </p:grpSpPr>
        <p:sp>
          <p:nvSpPr>
            <p:cNvPr id="27"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8"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29" name="Rectângulo 28"/>
          <p:cNvSpPr/>
          <p:nvPr/>
        </p:nvSpPr>
        <p:spPr>
          <a:xfrm rot="20311981">
            <a:off x="1026208" y="618537"/>
            <a:ext cx="1899873" cy="923330"/>
          </a:xfrm>
          <a:prstGeom prst="rect">
            <a:avLst/>
          </a:prstGeom>
        </p:spPr>
        <p:txBody>
          <a:bodyPr wrap="square">
            <a:spAutoFit/>
          </a:bodyPr>
          <a:lstStyle/>
          <a:p>
            <a:pPr algn="ctr"/>
            <a:r>
              <a:rPr lang="pt-PT" kern="10" dirty="0">
                <a:ln w="9525">
                  <a:solidFill>
                    <a:schemeClr val="accent2"/>
                  </a:solidFill>
                  <a:round/>
                  <a:headEnd/>
                  <a:tailEnd/>
                </a:ln>
                <a:solidFill>
                  <a:srgbClr val="FF6600"/>
                </a:solidFill>
                <a:latin typeface="Arial Black"/>
              </a:rPr>
              <a:t>CURSOS</a:t>
            </a:r>
          </a:p>
          <a:p>
            <a:pPr algn="ctr"/>
            <a:r>
              <a:rPr lang="pt-PT" kern="10" dirty="0">
                <a:ln w="9525">
                  <a:solidFill>
                    <a:schemeClr val="accent2"/>
                  </a:solidFill>
                  <a:round/>
                  <a:headEnd/>
                  <a:tailEnd/>
                </a:ln>
                <a:solidFill>
                  <a:srgbClr val="FF6600"/>
                </a:solidFill>
                <a:latin typeface="Arial Black"/>
              </a:rPr>
              <a:t>Científico -</a:t>
            </a:r>
          </a:p>
          <a:p>
            <a:pPr algn="ctr"/>
            <a:r>
              <a:rPr lang="pt-PT" kern="10" dirty="0">
                <a:ln w="9525">
                  <a:solidFill>
                    <a:schemeClr val="accent2"/>
                  </a:solidFill>
                  <a:round/>
                  <a:headEnd/>
                  <a:tailEnd/>
                </a:ln>
                <a:solidFill>
                  <a:srgbClr val="FF6600"/>
                </a:solidFill>
                <a:latin typeface="Arial Black"/>
              </a:rPr>
              <a:t>Humanísticos</a:t>
            </a:r>
          </a:p>
        </p:txBody>
      </p:sp>
      <p:grpSp>
        <p:nvGrpSpPr>
          <p:cNvPr id="30" name="Group 120"/>
          <p:cNvGrpSpPr>
            <a:grpSpLocks/>
          </p:cNvGrpSpPr>
          <p:nvPr/>
        </p:nvGrpSpPr>
        <p:grpSpPr bwMode="auto">
          <a:xfrm>
            <a:off x="5385147" y="151486"/>
            <a:ext cx="2791379" cy="2026633"/>
            <a:chOff x="650" y="109"/>
            <a:chExt cx="1745" cy="1620"/>
          </a:xfrm>
        </p:grpSpPr>
        <p:sp>
          <p:nvSpPr>
            <p:cNvPr id="31"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 name="Freeform 119"/>
            <p:cNvSpPr>
              <a:spLocks/>
            </p:cNvSpPr>
            <p:nvPr/>
          </p:nvSpPr>
          <p:spPr bwMode="auto">
            <a:xfrm>
              <a:off x="650" y="403"/>
              <a:ext cx="1745" cy="1326"/>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3" name="Rectângulo 32"/>
          <p:cNvSpPr/>
          <p:nvPr/>
        </p:nvSpPr>
        <p:spPr>
          <a:xfrm rot="20334966">
            <a:off x="5672157" y="904061"/>
            <a:ext cx="2217357" cy="646331"/>
          </a:xfrm>
          <a:prstGeom prst="rect">
            <a:avLst/>
          </a:prstGeom>
        </p:spPr>
        <p:txBody>
          <a:bodyPr wrap="square">
            <a:spAutoFit/>
          </a:bodyPr>
          <a:lstStyle/>
          <a:p>
            <a:pPr algn="ctr"/>
            <a:r>
              <a:rPr lang="pt-PT" kern="10" dirty="0">
                <a:ln w="9525">
                  <a:solidFill>
                    <a:schemeClr val="accent2"/>
                  </a:solidFill>
                  <a:round/>
                  <a:headEnd/>
                  <a:tailEnd/>
                </a:ln>
                <a:solidFill>
                  <a:srgbClr val="00B050"/>
                </a:solidFill>
                <a:latin typeface="Arial Black"/>
              </a:rPr>
              <a:t>CURSOS</a:t>
            </a:r>
          </a:p>
          <a:p>
            <a:pPr algn="ctr"/>
            <a:r>
              <a:rPr lang="pt-PT" kern="10" dirty="0" smtClean="0">
                <a:ln w="9525">
                  <a:solidFill>
                    <a:schemeClr val="accent2"/>
                  </a:solidFill>
                  <a:round/>
                  <a:headEnd/>
                  <a:tailEnd/>
                </a:ln>
                <a:solidFill>
                  <a:srgbClr val="00B050"/>
                </a:solidFill>
                <a:latin typeface="Arial Black"/>
              </a:rPr>
              <a:t>PROFISSIONAIS</a:t>
            </a:r>
            <a:endParaRPr lang="pt-PT" kern="10" dirty="0">
              <a:ln w="9525">
                <a:solidFill>
                  <a:schemeClr val="accent2"/>
                </a:solidFill>
                <a:round/>
                <a:headEnd/>
                <a:tailEnd/>
              </a:ln>
              <a:solidFill>
                <a:srgbClr val="00B050"/>
              </a:solidFill>
              <a:latin typeface="Arial Black"/>
            </a:endParaRPr>
          </a:p>
        </p:txBody>
      </p:sp>
      <p:grpSp>
        <p:nvGrpSpPr>
          <p:cNvPr id="34" name="Group 120"/>
          <p:cNvGrpSpPr>
            <a:grpSpLocks/>
          </p:cNvGrpSpPr>
          <p:nvPr/>
        </p:nvGrpSpPr>
        <p:grpSpPr bwMode="auto">
          <a:xfrm>
            <a:off x="1073255" y="2289215"/>
            <a:ext cx="2962283" cy="1898146"/>
            <a:chOff x="630" y="99"/>
            <a:chExt cx="1772" cy="1562"/>
          </a:xfrm>
        </p:grpSpPr>
        <p:sp>
          <p:nvSpPr>
            <p:cNvPr id="35"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6"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7" name="Rectângulo 36"/>
          <p:cNvSpPr/>
          <p:nvPr/>
        </p:nvSpPr>
        <p:spPr>
          <a:xfrm rot="20166932">
            <a:off x="1360876" y="2766558"/>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C000"/>
                </a:solidFill>
                <a:latin typeface="Arial Black"/>
              </a:rPr>
              <a:t>CURSOS</a:t>
            </a:r>
          </a:p>
          <a:p>
            <a:pPr algn="ctr"/>
            <a:r>
              <a:rPr lang="pt-PT" kern="10" dirty="0" smtClean="0">
                <a:ln w="9525">
                  <a:solidFill>
                    <a:schemeClr val="accent2"/>
                  </a:solidFill>
                  <a:round/>
                  <a:headEnd/>
                  <a:tailEnd/>
                </a:ln>
                <a:solidFill>
                  <a:srgbClr val="FFC000"/>
                </a:solidFill>
                <a:latin typeface="Arial Black"/>
              </a:rPr>
              <a:t>ARTÍSTICOS </a:t>
            </a:r>
          </a:p>
          <a:p>
            <a:pPr algn="ctr"/>
            <a:r>
              <a:rPr lang="pt-PT" kern="10" dirty="0" smtClean="0">
                <a:ln w="9525">
                  <a:solidFill>
                    <a:schemeClr val="accent2"/>
                  </a:solidFill>
                  <a:round/>
                  <a:headEnd/>
                  <a:tailEnd/>
                </a:ln>
                <a:solidFill>
                  <a:srgbClr val="FFC000"/>
                </a:solidFill>
                <a:latin typeface="Arial Black"/>
              </a:rPr>
              <a:t>ESPECIALIZADOS</a:t>
            </a:r>
            <a:endParaRPr lang="pt-PT" kern="10" dirty="0">
              <a:ln w="9525">
                <a:solidFill>
                  <a:schemeClr val="accent2"/>
                </a:solidFill>
                <a:round/>
                <a:headEnd/>
                <a:tailEnd/>
              </a:ln>
              <a:solidFill>
                <a:srgbClr val="FFC000"/>
              </a:solidFill>
              <a:latin typeface="Arial Black"/>
            </a:endParaRPr>
          </a:p>
        </p:txBody>
      </p:sp>
      <p:grpSp>
        <p:nvGrpSpPr>
          <p:cNvPr id="38" name="Group 120"/>
          <p:cNvGrpSpPr>
            <a:grpSpLocks/>
          </p:cNvGrpSpPr>
          <p:nvPr/>
        </p:nvGrpSpPr>
        <p:grpSpPr bwMode="auto">
          <a:xfrm>
            <a:off x="5371708" y="3200902"/>
            <a:ext cx="2576583" cy="1752332"/>
            <a:chOff x="630" y="99"/>
            <a:chExt cx="1772" cy="1562"/>
          </a:xfrm>
        </p:grpSpPr>
        <p:sp>
          <p:nvSpPr>
            <p:cNvPr id="39"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0"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1" name="Rectângulo 40"/>
          <p:cNvSpPr/>
          <p:nvPr/>
        </p:nvSpPr>
        <p:spPr>
          <a:xfrm rot="20509941">
            <a:off x="5427368" y="3576452"/>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0000"/>
                </a:solidFill>
                <a:latin typeface="Arial Black"/>
              </a:rPr>
              <a:t>CURSOS</a:t>
            </a:r>
          </a:p>
          <a:p>
            <a:pPr algn="ctr"/>
            <a:r>
              <a:rPr lang="pt-PT" kern="10" dirty="0" smtClean="0">
                <a:ln w="9525">
                  <a:solidFill>
                    <a:schemeClr val="accent2"/>
                  </a:solidFill>
                  <a:round/>
                  <a:headEnd/>
                  <a:tailEnd/>
                </a:ln>
                <a:solidFill>
                  <a:srgbClr val="FF0000"/>
                </a:solidFill>
                <a:latin typeface="Arial Black"/>
              </a:rPr>
              <a:t>COM PLANOS PRÓPRIOS</a:t>
            </a:r>
          </a:p>
        </p:txBody>
      </p:sp>
      <p:grpSp>
        <p:nvGrpSpPr>
          <p:cNvPr id="42" name="Group 126"/>
          <p:cNvGrpSpPr>
            <a:grpSpLocks/>
          </p:cNvGrpSpPr>
          <p:nvPr/>
        </p:nvGrpSpPr>
        <p:grpSpPr bwMode="auto">
          <a:xfrm>
            <a:off x="5269844" y="4551942"/>
            <a:ext cx="357188" cy="1919287"/>
            <a:chOff x="193" y="401"/>
            <a:chExt cx="675" cy="1646"/>
          </a:xfrm>
        </p:grpSpPr>
        <p:sp>
          <p:nvSpPr>
            <p:cNvPr id="43"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44"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45"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46"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47"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719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a:t>
            </a:r>
            <a:r>
              <a:rPr lang="pt-PT" sz="3200" kern="10" dirty="0" smtClean="0">
                <a:ln w="9525">
                  <a:solidFill>
                    <a:srgbClr val="000000"/>
                  </a:solidFill>
                  <a:round/>
                  <a:headEnd/>
                  <a:tailEnd/>
                </a:ln>
                <a:solidFill>
                  <a:srgbClr val="7030A0"/>
                </a:solidFill>
                <a:latin typeface="Arial Black"/>
              </a:rPr>
              <a:t>DE GESTÃO</a:t>
            </a:r>
            <a:endParaRPr lang="pt-PT" sz="3200" kern="10" dirty="0">
              <a:ln w="9525">
                <a:solidFill>
                  <a:srgbClr val="000000"/>
                </a:solidFill>
                <a:round/>
                <a:headEnd/>
                <a:tailEnd/>
              </a:ln>
              <a:solidFill>
                <a:srgbClr val="7030A0"/>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940905781"/>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Contabilidade e Fiscalidade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Direito das Organizações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Cálculo Financeiro e Estatística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a:t>
            </a:r>
            <a:r>
              <a:rPr lang="pt-PT" altLang="pt-PT" sz="1400" b="1" dirty="0" smtClean="0">
                <a:solidFill>
                  <a:schemeClr val="tx2"/>
                </a:solidFill>
                <a:latin typeface="+mn-lt"/>
              </a:rPr>
              <a:t>de Gestão </a:t>
            </a:r>
            <a:r>
              <a:rPr lang="pt-PT" altLang="pt-PT" sz="1400" dirty="0" smtClean="0">
                <a:solidFill>
                  <a:schemeClr val="tx2"/>
                </a:solidFill>
                <a:latin typeface="+mn-lt"/>
              </a:rPr>
              <a:t>é </a:t>
            </a:r>
            <a:r>
              <a:rPr lang="pt-PT" altLang="pt-PT" sz="1400" dirty="0">
                <a:solidFill>
                  <a:schemeClr val="tx2"/>
                </a:solidFill>
                <a:latin typeface="+mn-lt"/>
              </a:rPr>
              <a:t>o profissional qualificado </a:t>
            </a:r>
            <a:r>
              <a:rPr lang="pt-PT" altLang="pt-PT" sz="1400" dirty="0" smtClean="0">
                <a:solidFill>
                  <a:schemeClr val="tx2"/>
                </a:solidFill>
                <a:latin typeface="+mn-lt"/>
              </a:rPr>
              <a:t>que </a:t>
            </a:r>
            <a:r>
              <a:rPr lang="pt-PT" altLang="pt-PT" sz="1400" dirty="0">
                <a:solidFill>
                  <a:schemeClr val="tx2"/>
                </a:solidFill>
                <a:latin typeface="+mn-lt"/>
              </a:rPr>
              <a:t>exerce competências no âmbito da gestão das organizações, apto a colaborar nos </a:t>
            </a:r>
            <a:r>
              <a:rPr lang="pt-PT" altLang="pt-PT" sz="1400" dirty="0" smtClean="0">
                <a:solidFill>
                  <a:schemeClr val="tx2"/>
                </a:solidFill>
                <a:latin typeface="+mn-lt"/>
              </a:rPr>
              <a:t>aspetos </a:t>
            </a:r>
            <a:r>
              <a:rPr lang="pt-PT" altLang="pt-PT" sz="1400" dirty="0">
                <a:solidFill>
                  <a:schemeClr val="tx2"/>
                </a:solidFill>
                <a:latin typeface="+mn-lt"/>
              </a:rPr>
              <a:t>organizativos, operacionais e financeiros dos diversos departamentos de uma unidade económica/serviço público, com capacidade para a tomada de decisões com base em </a:t>
            </a:r>
            <a:r>
              <a:rPr lang="pt-PT" altLang="pt-PT" sz="1400" dirty="0" smtClean="0">
                <a:solidFill>
                  <a:schemeClr val="tx2"/>
                </a:solidFill>
                <a:latin typeface="+mn-lt"/>
              </a:rPr>
              <a:t>objetivos </a:t>
            </a:r>
            <a:r>
              <a:rPr lang="pt-PT" altLang="pt-PT" sz="1400" dirty="0">
                <a:solidFill>
                  <a:schemeClr val="tx2"/>
                </a:solidFill>
                <a:latin typeface="+mn-lt"/>
              </a:rPr>
              <a:t>previamente definidos pela </a:t>
            </a:r>
            <a:r>
              <a:rPr lang="pt-PT" altLang="pt-PT" sz="1400" dirty="0" smtClean="0">
                <a:solidFill>
                  <a:schemeClr val="tx2"/>
                </a:solidFill>
                <a:latin typeface="+mn-lt"/>
              </a:rPr>
              <a:t>Administração/Direção</a:t>
            </a:r>
            <a:r>
              <a:rPr lang="pt-PT" altLang="pt-PT" sz="1400" dirty="0">
                <a:solidFill>
                  <a:schemeClr val="tx2"/>
                </a:solidFill>
                <a:latin typeface="+mn-lt"/>
              </a:rPr>
              <a:t>.</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a:t>
            </a:r>
            <a:r>
              <a:rPr lang="pt-PT" altLang="pt-PT" sz="1200" b="1" dirty="0" smtClean="0">
                <a:solidFill>
                  <a:schemeClr val="tx2"/>
                </a:solidFill>
                <a:latin typeface="Comic Sans MS" pitchFamily="66" charset="0"/>
              </a:rPr>
              <a:t>Nogueira</a:t>
            </a:r>
          </a:p>
          <a:p>
            <a:pPr algn="ctr">
              <a:spcBef>
                <a:spcPct val="50000"/>
              </a:spcBef>
            </a:pPr>
            <a:r>
              <a:rPr lang="pt-PT" altLang="pt-PT" sz="1200" b="1" dirty="0" smtClean="0">
                <a:solidFill>
                  <a:schemeClr val="tx2"/>
                </a:solidFill>
                <a:latin typeface="Comic Sans MS" pitchFamily="66" charset="0"/>
              </a:rPr>
              <a:t>Escola Profissional de </a:t>
            </a:r>
            <a:r>
              <a:rPr lang="pt-PT" altLang="pt-PT" sz="1200" b="1" dirty="0" err="1" smtClean="0">
                <a:solidFill>
                  <a:schemeClr val="tx2"/>
                </a:solidFill>
                <a:latin typeface="Comic Sans MS" pitchFamily="66" charset="0"/>
              </a:rPr>
              <a:t>Penafirme</a:t>
            </a:r>
            <a:endParaRPr lang="pt-PT" altLang="pt-PT" sz="12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9157556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539750" y="188913"/>
            <a:ext cx="8353425" cy="503237"/>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rgbClr val="7030A0"/>
                </a:solidFill>
                <a:latin typeface="Arial Black"/>
              </a:rPr>
              <a:t>TÉCNICO DE MULTIMÉDIA</a:t>
            </a:r>
          </a:p>
        </p:txBody>
      </p:sp>
      <p:sp>
        <p:nvSpPr>
          <p:cNvPr id="4505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70058021"/>
              </p:ext>
            </p:extLst>
          </p:nvPr>
        </p:nvGraphicFramePr>
        <p:xfrm>
          <a:off x="683568" y="806225"/>
          <a:ext cx="4625975" cy="6076422"/>
        </p:xfrm>
        <a:graphic>
          <a:graphicData uri="http://schemas.openxmlformats.org/drawingml/2006/table">
            <a:tbl>
              <a:tblPr/>
              <a:tblGrid>
                <a:gridCol w="1185661"/>
                <a:gridCol w="2055195"/>
                <a:gridCol w="498339"/>
                <a:gridCol w="886780"/>
              </a:tblGrid>
              <a:tr h="7295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3" marB="45723"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3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Arte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rgbClr val="000099"/>
                        </a:solidFill>
                        <a:effectLst/>
                        <a:latin typeface="Comic Sans MS" pitchFamily="66"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Design, Comunicação e Audiovisuais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1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Multimédia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Projeto e Produção Multimédia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992">
                <a:tc vMerge="1">
                  <a:txBody>
                    <a:bodyPr/>
                    <a:lstStyle/>
                    <a:p>
                      <a:endParaRPr lang="pt-PT"/>
                    </a:p>
                  </a:txBody>
                  <a:tcPr/>
                </a:tc>
                <a:tc>
                  <a:txBody>
                    <a:bodyPr/>
                    <a:lstStyle/>
                    <a:p>
                      <a:pPr marL="0" marR="0" lvl="0" indent="0" algn="l" defTabSz="914400" rtl="0" eaLnBrk="1" fontAlgn="auto" latinLnBrk="0" hangingPunct="1">
                        <a:lnSpc>
                          <a:spcPct val="120000"/>
                        </a:lnSpc>
                        <a:spcBef>
                          <a:spcPts val="0"/>
                        </a:spcBef>
                        <a:spcAft>
                          <a:spcPts val="1000"/>
                        </a:spcAft>
                        <a:buClrTx/>
                        <a:buSzPts val="1000"/>
                        <a:buFont typeface="Symbol"/>
                        <a:buNone/>
                        <a:tabLst>
                          <a:tab pos="457200" algn="l"/>
                        </a:tabLst>
                        <a:defRPr/>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p>
                      <a:pPr marL="0" lvl="0" indent="0">
                        <a:lnSpc>
                          <a:spcPct val="120000"/>
                        </a:lnSpc>
                        <a:spcAft>
                          <a:spcPts val="1000"/>
                        </a:spcAft>
                        <a:buSzPts val="1000"/>
                        <a:buFont typeface="Symbol"/>
                        <a:buNone/>
                        <a:tabLst>
                          <a:tab pos="457200" algn="l"/>
                        </a:tabLst>
                      </a:pPr>
                      <a:endParaRPr lang="pt-PT" sz="1800" dirty="0" smtClean="0">
                        <a:solidFill>
                          <a:schemeClr val="tx2"/>
                        </a:solidFill>
                        <a:effectLst/>
                        <a:latin typeface="Comic Sans MS" pitchFamily="66" charset="0"/>
                        <a:ea typeface="Calibri"/>
                        <a:cs typeface="Times New Roman"/>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3" name="Text Box 58"/>
          <p:cNvSpPr txBox="1">
            <a:spLocks noChangeArrowheads="1"/>
          </p:cNvSpPr>
          <p:nvPr/>
        </p:nvSpPr>
        <p:spPr bwMode="auto">
          <a:xfrm>
            <a:off x="5453063" y="2138363"/>
            <a:ext cx="3440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Multimédia </a:t>
            </a:r>
            <a:r>
              <a:rPr lang="pt-PT" altLang="pt-PT" sz="1400" dirty="0">
                <a:solidFill>
                  <a:schemeClr val="tx2"/>
                </a:solidFill>
                <a:latin typeface="+mj-lt"/>
              </a:rPr>
              <a:t>é o profissional qualificado apto  a exercer profissões ligadas ao desenho e produção digital de conteúdos multimédia e a desempenhar tarefas de carácter técnico e artístico com vista à criação de soluções interativas de comunicação.</a:t>
            </a:r>
          </a:p>
          <a:p>
            <a:pPr algn="just">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r>
              <a:rPr lang="pt-PT" altLang="pt-PT" sz="1200" b="1" dirty="0">
                <a:solidFill>
                  <a:schemeClr val="tx2"/>
                </a:solidFill>
                <a:latin typeface="Comic Sans MS" pitchFamily="66" charset="0"/>
              </a:rPr>
              <a:t>Escola Secundária Henriques Nogueira</a:t>
            </a:r>
            <a:endParaRPr lang="pt-PT" altLang="pt-PT" sz="1200" dirty="0">
              <a:solidFill>
                <a:schemeClr val="tx2"/>
              </a:solidFill>
              <a:latin typeface="Comic Sans MS" pitchFamily="66" charset="0"/>
            </a:endParaRPr>
          </a:p>
          <a:p>
            <a:pPr>
              <a:spcBef>
                <a:spcPct val="50000"/>
              </a:spcBef>
            </a:pPr>
            <a:endParaRPr lang="pt-PT" altLang="pt-PT" sz="1200" dirty="0">
              <a:solidFill>
                <a:schemeClr val="tx2"/>
              </a:solidFill>
              <a:latin typeface="Comic Sans MS" pitchFamily="66" charset="0"/>
            </a:endParaRPr>
          </a:p>
          <a:p>
            <a:pPr algn="ctr">
              <a:spcBef>
                <a:spcPct val="50000"/>
              </a:spcBef>
            </a:pPr>
            <a:r>
              <a:rPr lang="pt-PT" altLang="pt-PT" sz="1400" b="1" dirty="0">
                <a:solidFill>
                  <a:schemeClr val="tx2"/>
                </a:solidFill>
                <a:latin typeface="Comic Sans MS" pitchFamily="66" charset="0"/>
              </a:rPr>
              <a:t>SEMINFOR -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510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8359471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MANUTENÇÃO INDUSTRIAL  </a:t>
            </a:r>
            <a:r>
              <a:rPr lang="pt-PT" sz="3200" kern="10" dirty="0">
                <a:ln w="9525">
                  <a:solidFill>
                    <a:srgbClr val="000000"/>
                  </a:solidFill>
                  <a:round/>
                  <a:headEnd/>
                  <a:tailEnd/>
                </a:ln>
                <a:solidFill>
                  <a:srgbClr val="7030A0"/>
                </a:solidFill>
                <a:latin typeface="Arial Black"/>
              </a:rPr>
              <a:t>ELETROMECÂNICA</a:t>
            </a:r>
          </a:p>
        </p:txBody>
      </p:sp>
      <p:sp>
        <p:nvSpPr>
          <p:cNvPr id="4403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2531705238"/>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7" name="Text Box 58"/>
          <p:cNvSpPr txBox="1">
            <a:spLocks noChangeArrowheads="1"/>
          </p:cNvSpPr>
          <p:nvPr/>
        </p:nvSpPr>
        <p:spPr bwMode="auto">
          <a:xfrm>
            <a:off x="5458987" y="1772816"/>
            <a:ext cx="3440112"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t>
            </a:r>
            <a:r>
              <a:rPr lang="pt-PT" altLang="pt-PT" sz="1400" b="1" dirty="0" smtClean="0">
                <a:solidFill>
                  <a:schemeClr val="tx2"/>
                </a:solidFill>
                <a:latin typeface="+mj-lt"/>
              </a:rPr>
              <a:t>de Manutenção  </a:t>
            </a:r>
            <a:r>
              <a:rPr lang="pt-PT" altLang="pt-PT" sz="1400" b="1" dirty="0">
                <a:solidFill>
                  <a:schemeClr val="tx2"/>
                </a:solidFill>
                <a:latin typeface="+mj-lt"/>
              </a:rPr>
              <a:t>Eletromecânica </a:t>
            </a:r>
            <a:r>
              <a:rPr lang="pt-PT" altLang="pt-PT" sz="1400" dirty="0">
                <a:solidFill>
                  <a:schemeClr val="tx2"/>
                </a:solidFill>
                <a:latin typeface="+mj-lt"/>
              </a:rPr>
              <a:t>é o profissional apto a orientar e desenvolver atividades na área da manutenção, controlo e monitorização das condições de funcionamento dos equipamentos eletromecânicos e instalações elétricas industriais. Planeia, prepara e  procede a intervenções no âmbito da manutenção preventiva, executa ensaios e repõe em marcha de acordo com as normas de segurança.</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4078"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555546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TÉCNICO INSTALADOR DE SISTEMAS SOLARES FOTOVOLTAICOS</a:t>
            </a:r>
            <a:endParaRPr lang="pt-PT" sz="3200" kern="10" dirty="0">
              <a:ln w="9525">
                <a:solidFill>
                  <a:srgbClr val="000000"/>
                </a:solidFill>
                <a:round/>
                <a:headEnd/>
                <a:tailEnd/>
              </a:ln>
              <a:solidFill>
                <a:srgbClr val="7030A0"/>
              </a:solidFill>
              <a:latin typeface="Arial Black"/>
            </a:endParaRPr>
          </a:p>
        </p:txBody>
      </p:sp>
      <p:sp>
        <p:nvSpPr>
          <p:cNvPr id="4301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3379693140"/>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Matemática</a:t>
                      </a:r>
                      <a:endParaRPr kumimoji="0" lang="pt-PT" sz="1000" b="0"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 Box 58"/>
          <p:cNvSpPr txBox="1">
            <a:spLocks noChangeArrowheads="1"/>
          </p:cNvSpPr>
          <p:nvPr/>
        </p:nvSpPr>
        <p:spPr bwMode="auto">
          <a:xfrm>
            <a:off x="5453063" y="2138363"/>
            <a:ext cx="344011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smtClean="0">
                <a:solidFill>
                  <a:schemeClr val="tx2"/>
                </a:solidFill>
                <a:latin typeface="+mj-lt"/>
              </a:rPr>
              <a:t>Técnico instalador de sistemas solares  </a:t>
            </a:r>
            <a:r>
              <a:rPr lang="pt-PT" altLang="pt-PT" sz="1400" b="1" dirty="0">
                <a:solidFill>
                  <a:schemeClr val="tx2"/>
                </a:solidFill>
                <a:latin typeface="+mj-lt"/>
              </a:rPr>
              <a:t>(</a:t>
            </a:r>
            <a:r>
              <a:rPr lang="pt-PT" altLang="pt-PT" sz="1400" b="1" dirty="0" smtClean="0">
                <a:solidFill>
                  <a:schemeClr val="tx2"/>
                </a:solidFill>
                <a:latin typeface="+mj-lt"/>
              </a:rPr>
              <a:t>Fotovoltaicos) </a:t>
            </a:r>
            <a:r>
              <a:rPr lang="pt-PT" altLang="pt-PT" sz="1400" dirty="0">
                <a:solidFill>
                  <a:schemeClr val="tx2"/>
                </a:solidFill>
                <a:latin typeface="+mj-lt"/>
              </a:rPr>
              <a:t>é o profissional apto a programar, organizar e executar a instalação, a manutenção e a reparação de sistemas solares fotovoltaicos, de acordo com as normas, os regulamentos de segurança e as regras de boa prática aplicáveis.</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305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17654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COZINHA/PASTELARIA</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4281560193"/>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Cozinha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Pastelaria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580112" y="1331645"/>
            <a:ext cx="3024336" cy="4678204"/>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a:solidFill>
                  <a:schemeClr val="tx2"/>
                </a:solidFill>
                <a:latin typeface="Comic Sans MS" pitchFamily="66" charset="0"/>
              </a:rPr>
              <a:t> </a:t>
            </a:r>
            <a:r>
              <a:rPr lang="pt-PT" sz="1200" dirty="0" smtClean="0">
                <a:solidFill>
                  <a:schemeClr val="tx2"/>
                </a:solidFill>
                <a:latin typeface="Comic Sans MS" pitchFamily="66" charset="0"/>
              </a:rPr>
              <a:t>          </a:t>
            </a:r>
            <a:r>
              <a:rPr lang="pt-PT" sz="1400" dirty="0" smtClean="0">
                <a:solidFill>
                  <a:schemeClr val="tx2"/>
                </a:solidFill>
                <a:latin typeface="+mj-lt"/>
              </a:rPr>
              <a:t>O </a:t>
            </a:r>
            <a:r>
              <a:rPr lang="pt-PT" sz="1400" b="1" dirty="0">
                <a:solidFill>
                  <a:schemeClr val="tx2"/>
                </a:solidFill>
                <a:latin typeface="+mj-lt"/>
              </a:rPr>
              <a:t>Técnico de Cozinha-Pastelaria </a:t>
            </a:r>
            <a:r>
              <a:rPr lang="pt-PT" sz="1400" dirty="0">
                <a:solidFill>
                  <a:schemeClr val="tx2"/>
                </a:solidFill>
                <a:latin typeface="+mj-lt"/>
              </a:rPr>
              <a:t>é o profissional que, no domínio das normas de higiene e segurança alimentar, planifica e dirige os trabalhos de cozinha, colabora na estruturação de ementas, bem como prepara e confeciona refeições num enquadramento de especialidade, nomeadamente gastronomia regional portuguesa e internacional</a:t>
            </a:r>
            <a:r>
              <a:rPr lang="pt-PT" sz="1200" dirty="0" smtClean="0">
                <a:solidFill>
                  <a:schemeClr val="tx2"/>
                </a:solidFill>
                <a:latin typeface="+mj-lt"/>
              </a:rPr>
              <a:t>.</a:t>
            </a: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r>
              <a:rPr lang="pt-PT" sz="1400" b="1" dirty="0" smtClean="0">
                <a:solidFill>
                  <a:schemeClr val="tx2"/>
                </a:solidFill>
                <a:latin typeface="Comic Sans MS" pitchFamily="66" charset="0"/>
              </a:rPr>
              <a:t>ESCO</a:t>
            </a:r>
          </a:p>
          <a:p>
            <a:pPr marL="457200" indent="-457200" algn="ctr">
              <a:spcBef>
                <a:spcPct val="50000"/>
              </a:spcBef>
              <a:defRPr/>
            </a:pPr>
            <a:r>
              <a:rPr lang="pt-PT" sz="1400" b="1" dirty="0" smtClean="0">
                <a:solidFill>
                  <a:schemeClr val="tx2"/>
                </a:solidFill>
                <a:latin typeface="Comic Sans MS" pitchFamily="66" charset="0"/>
              </a:rPr>
              <a:t>PENAFIRME</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28470905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no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rgbClr val="7030A0"/>
                </a:solidFill>
                <a:latin typeface="Arial Black"/>
              </a:rPr>
              <a:t>TÉCNICO DE </a:t>
            </a:r>
            <a:r>
              <a:rPr lang="pt-PT" sz="3200" kern="10" dirty="0" smtClean="0">
                <a:ln w="9525">
                  <a:solidFill>
                    <a:schemeClr val="tx1"/>
                  </a:solidFill>
                  <a:round/>
                  <a:headEnd/>
                  <a:tailEnd/>
                </a:ln>
                <a:solidFill>
                  <a:srgbClr val="7030A0"/>
                </a:solidFill>
                <a:latin typeface="Arial Black"/>
              </a:rPr>
              <a:t>RESTAURANTE/BAR</a:t>
            </a:r>
            <a:endParaRPr lang="pt-PT" sz="3200" kern="10" dirty="0">
              <a:ln w="9525">
                <a:solidFill>
                  <a:schemeClr val="tx1"/>
                </a:solidFill>
                <a:round/>
                <a:headEnd/>
                <a:tailEnd/>
              </a:ln>
              <a:solidFill>
                <a:srgbClr val="7030A0"/>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2192138057"/>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Serviços de Restauração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1225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Serviços de Bebidas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700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652120" y="1331645"/>
            <a:ext cx="2952328" cy="5001369"/>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smtClean="0">
                <a:solidFill>
                  <a:schemeClr val="tx2"/>
                </a:solidFill>
                <a:latin typeface="+mj-lt"/>
              </a:rPr>
              <a:t>             </a:t>
            </a:r>
            <a:r>
              <a:rPr lang="pt-PT" sz="1400" dirty="0">
                <a:solidFill>
                  <a:schemeClr val="tx2"/>
                </a:solidFill>
                <a:latin typeface="+mj-lt"/>
              </a:rPr>
              <a:t>O </a:t>
            </a:r>
            <a:r>
              <a:rPr lang="pt-PT" sz="1400" b="1" dirty="0">
                <a:solidFill>
                  <a:schemeClr val="tx2"/>
                </a:solidFill>
                <a:latin typeface="+mj-lt"/>
              </a:rPr>
              <a:t>Técnico de Restaurante/Bar </a:t>
            </a:r>
            <a:r>
              <a:rPr lang="pt-PT" sz="1400" dirty="0">
                <a:solidFill>
                  <a:schemeClr val="tx2"/>
                </a:solidFill>
                <a:latin typeface="+mj-lt"/>
              </a:rPr>
              <a:t>é o profissional qualificado apto a planear, coordenar e executar o serviço de restaurante e bar, respeitando as normas de higiene e segurança, em estabelecimentos de restauração e bebidas, integrados ou não em unidades hoteleiras, com vista a garantir um serviço de qualidade e satisfação do cliente.</a:t>
            </a:r>
            <a:endParaRPr lang="pt-PT" sz="1400" dirty="0" smtClean="0">
              <a:solidFill>
                <a:schemeClr val="tx2"/>
              </a:solidFill>
              <a:latin typeface="+mj-lt"/>
            </a:endParaRP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endParaRPr lang="pt-PT" sz="1400" b="1" dirty="0" smtClean="0">
              <a:solidFill>
                <a:schemeClr val="tx2"/>
              </a:solidFill>
              <a:latin typeface="Comic Sans MS" pitchFamily="66" charset="0"/>
            </a:endParaRPr>
          </a:p>
          <a:p>
            <a:pPr marL="457200" indent="-457200" algn="ctr">
              <a:spcBef>
                <a:spcPct val="50000"/>
              </a:spcBef>
              <a:defRPr/>
            </a:pPr>
            <a:r>
              <a:rPr lang="pt-PT" sz="1400" b="1" dirty="0" err="1" smtClean="0">
                <a:solidFill>
                  <a:schemeClr val="tx2"/>
                </a:solidFill>
                <a:latin typeface="Comic Sans MS" pitchFamily="66" charset="0"/>
              </a:rPr>
              <a:t>Penafirme</a:t>
            </a:r>
            <a:r>
              <a:rPr lang="pt-PT" sz="1400" b="1" dirty="0" smtClean="0">
                <a:solidFill>
                  <a:schemeClr val="tx2"/>
                </a:solidFill>
                <a:latin typeface="Comic Sans MS" pitchFamily="66" charset="0"/>
              </a:rPr>
              <a:t> </a:t>
            </a:r>
          </a:p>
          <a:p>
            <a:pPr marL="457200" indent="-457200" algn="ctr">
              <a:spcBef>
                <a:spcPct val="50000"/>
              </a:spcBef>
              <a:defRPr/>
            </a:pP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6026039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24832" y="138578"/>
            <a:ext cx="7848784" cy="790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800" kern="10" dirty="0" smtClean="0">
                <a:ln w="9525">
                  <a:solidFill>
                    <a:srgbClr val="000000"/>
                  </a:solidFill>
                  <a:round/>
                  <a:headEnd/>
                  <a:tailEnd/>
                </a:ln>
                <a:solidFill>
                  <a:srgbClr val="7030A0"/>
                </a:solidFill>
                <a:latin typeface="Arial Black"/>
              </a:rPr>
              <a:t>TÉCNICO DE APOIO À GESTÃO DESPORTIVA</a:t>
            </a:r>
            <a:endParaRPr lang="pt-PT" sz="2800" dirty="0">
              <a:solidFill>
                <a:srgbClr val="7030A0"/>
              </a:solidFill>
            </a:endParaRPr>
          </a:p>
        </p:txBody>
      </p:sp>
      <p:sp>
        <p:nvSpPr>
          <p:cNvPr id="379"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0" name="Table 3"/>
          <p:cNvGraphicFramePr/>
          <p:nvPr>
            <p:extLst>
              <p:ext uri="{D42A27DB-BD31-4B8C-83A1-F6EECF244321}">
                <p14:modId xmlns:p14="http://schemas.microsoft.com/office/powerpoint/2010/main" val="2816915069"/>
              </p:ext>
            </p:extLst>
          </p:nvPr>
        </p:nvGraphicFramePr>
        <p:xfrm>
          <a:off x="179280" y="1041480"/>
          <a:ext cx="5040360" cy="5854914"/>
        </p:xfrm>
        <a:graphic>
          <a:graphicData uri="http://schemas.openxmlformats.org/drawingml/2006/table">
            <a:tbl>
              <a:tblPr/>
              <a:tblGrid>
                <a:gridCol w="1256115">
                  <a:extLst>
                    <a:ext uri="{9D8B030D-6E8A-4147-A177-3AD203B41FA5}">
                      <a16:colId xmlns:a16="http://schemas.microsoft.com/office/drawing/2014/main" xmlns="" val="20000"/>
                    </a:ext>
                  </a:extLst>
                </a:gridCol>
                <a:gridCol w="2343885">
                  <a:extLst>
                    <a:ext uri="{9D8B030D-6E8A-4147-A177-3AD203B41FA5}">
                      <a16:colId xmlns:a16="http://schemas.microsoft.com/office/drawing/2014/main" xmlns="" val="20001"/>
                    </a:ext>
                  </a:extLst>
                </a:gridCol>
                <a:gridCol w="411120">
                  <a:extLst>
                    <a:ext uri="{9D8B030D-6E8A-4147-A177-3AD203B41FA5}">
                      <a16:colId xmlns:a16="http://schemas.microsoft.com/office/drawing/2014/main" xmlns="" val="20002"/>
                    </a:ext>
                  </a:extLst>
                </a:gridCol>
                <a:gridCol w="1029240">
                  <a:extLst>
                    <a:ext uri="{9D8B030D-6E8A-4147-A177-3AD203B41FA5}">
                      <a16:colId xmlns:a16="http://schemas.microsoft.com/office/drawing/2014/main" xmlns="" val="20003"/>
                    </a:ext>
                  </a:extLst>
                </a:gridCol>
              </a:tblGrid>
              <a:tr h="585000">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Componente Formação</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Disciplinas</a:t>
                      </a:r>
                      <a:endParaRPr lang="pt-PT" sz="14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tx2"/>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Horas de Formação</a:t>
                      </a:r>
                      <a:endParaRPr lang="pt-PT" sz="14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a16="http://schemas.microsoft.com/office/drawing/2014/main" xmlns="" val="10000"/>
                  </a:ext>
                </a:extLst>
              </a:tr>
              <a:tr h="303120">
                <a:tc rowSpan="5">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Sócio Cultural</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Português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4">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Cidadania e Desenvolvimento</a:t>
                      </a:r>
                      <a:endParaRPr lang="pt-PT" sz="1200" b="1" strike="noStrike" spc="-1" dirty="0">
                        <a:solidFill>
                          <a:schemeClr val="tx2"/>
                        </a:solidFill>
                        <a:uFill>
                          <a:solidFill>
                            <a:srgbClr val="FFFFFF"/>
                          </a:solidFill>
                        </a:uFill>
                        <a:latin typeface="Arial"/>
                      </a:endParaRPr>
                    </a:p>
                  </a:txBody>
                  <a:tcPr vert="vert270">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320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1"/>
                  </a:ext>
                </a:extLst>
              </a:tr>
              <a:tr h="31387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Inglês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2"/>
                  </a:ext>
                </a:extLst>
              </a:tr>
              <a:tr h="201290">
                <a:tc vMerge="1">
                  <a:txBody>
                    <a:bodyPr/>
                    <a:lstStyle/>
                    <a:p>
                      <a:endParaRPr lang="pt-PT"/>
                    </a:p>
                  </a:txBody>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Área de Integração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963788183"/>
                  </a:ext>
                </a:extLst>
              </a:tr>
              <a:tr h="533754">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Tecnologias de Informação e Comunicação (TIC)</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3"/>
                  </a:ext>
                </a:extLst>
              </a:tr>
              <a:tr h="343406">
                <a:tc vMerge="1">
                  <a:txBody>
                    <a:bodyPr/>
                    <a:lstStyle/>
                    <a:p>
                      <a:endParaRPr lang="pt-PT"/>
                    </a:p>
                  </a:txBody>
                  <a:tcPr>
                    <a:lnT w="12240" cap="flat" cmpd="sng" algn="ctr">
                      <a:solidFill>
                        <a:srgbClr val="000000"/>
                      </a:solidFill>
                      <a:prstDash val="solid"/>
                      <a:round/>
                      <a:headEnd type="none" w="med" len="med"/>
                      <a:tailEnd type="none" w="med" len="med"/>
                    </a:lnT>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Educação Física</a:t>
                      </a:r>
                      <a:endParaRPr lang="pt-PT" sz="1200" b="1" strike="noStrike" spc="-1" dirty="0">
                        <a:solidFill>
                          <a:schemeClr val="tx2"/>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lnL w="12240" cap="flat" cmpd="sng" algn="ctr">
                      <a:solidFill>
                        <a:srgbClr val="000000"/>
                      </a:solidFill>
                      <a:prstDash val="solid"/>
                      <a:round/>
                      <a:headEnd type="none" w="med" len="med"/>
                      <a:tailEnd type="none" w="med" len="med"/>
                    </a:lnL>
                    <a:lnT w="28080" cap="flat" cmpd="sng" algn="ctr">
                      <a:solidFill>
                        <a:srgbClr val="000000"/>
                      </a:solidFill>
                      <a:prstDash val="solid"/>
                      <a:round/>
                      <a:headEnd type="none" w="med" len="med"/>
                      <a:tailEnd type="none" w="med" len="med"/>
                    </a:lnT>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770324651"/>
                  </a:ext>
                </a:extLst>
              </a:tr>
              <a:tr h="303120">
                <a:tc rowSpan="5">
                  <a:txBody>
                    <a:bodyPr/>
                    <a:lstStyle/>
                    <a:p>
                      <a:pPr algn="ctr">
                        <a:lnSpc>
                          <a:spcPct val="100000"/>
                        </a:lnSpc>
                        <a:spcBef>
                          <a:spcPts val="28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Científica</a:t>
                      </a:r>
                      <a:endParaRPr lang="pt-PT" b="1" dirty="0">
                        <a:solidFill>
                          <a:schemeClr val="tx2"/>
                        </a:solidFil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Psicologia</a:t>
                      </a: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5"/>
                  </a:ext>
                </a:extLst>
              </a:tr>
              <a:tr h="270118">
                <a:tc vMerge="1">
                  <a:txBody>
                    <a:bodyPr/>
                    <a:lstStyle/>
                    <a:p>
                      <a:pPr algn="ctr">
                        <a:lnSpc>
                          <a:spcPct val="100000"/>
                        </a:lnSpc>
                        <a:spcBef>
                          <a:spcPts val="281"/>
                        </a:spcBef>
                      </a:pPr>
                      <a:endParaRPr lang="pt-PT" sz="1800" b="0" strike="noStrike" spc="-1">
                        <a:solidFill>
                          <a:srgbClr val="000000"/>
                        </a:solidFill>
                        <a:uFill>
                          <a:solidFill>
                            <a:srgbClr val="FFFFFF"/>
                          </a:solidFill>
                        </a:uFill>
                        <a:latin typeface="Arial"/>
                      </a:endParaRPr>
                    </a:p>
                    <a:p>
                      <a:pPr algn="ctr">
                        <a:lnSpc>
                          <a:spcPct val="100000"/>
                        </a:lnSpc>
                        <a:spcBef>
                          <a:spcPts val="281"/>
                        </a:spcBef>
                      </a:pPr>
                      <a:r>
                        <a:rPr lang="pt-PT" sz="1400" b="1" strike="noStrike" spc="-1">
                          <a:solidFill>
                            <a:srgbClr val="000099"/>
                          </a:solidFill>
                          <a:uFill>
                            <a:solidFill>
                              <a:srgbClr val="FFFFFF"/>
                            </a:solidFill>
                          </a:uFill>
                          <a:latin typeface="Comic Sans MS"/>
                        </a:rPr>
                        <a:t>Científica</a:t>
                      </a:r>
                      <a:endParaRPr lang="pt-PT" sz="14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rowSpan="2">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Estudo</a:t>
                      </a:r>
                      <a:r>
                        <a:rPr lang="pt-PT" sz="1200" b="1" strike="noStrike" spc="-1" baseline="0" dirty="0" smtClean="0">
                          <a:solidFill>
                            <a:schemeClr val="tx2"/>
                          </a:solidFill>
                          <a:uFill>
                            <a:solidFill>
                              <a:srgbClr val="FFFFFF"/>
                            </a:solidFill>
                          </a:uFill>
                          <a:latin typeface="Comic Sans MS"/>
                        </a:rPr>
                        <a:t> do movimento </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6"/>
                  </a:ext>
                </a:extLst>
              </a:tr>
              <a:tr h="187082">
                <a:tc vMerge="1">
                  <a:txBody>
                    <a:bodyPr/>
                    <a:lstStyle/>
                    <a:p>
                      <a:endParaRPr lang="pt-PT"/>
                    </a:p>
                  </a:txBody>
                  <a:tcPr/>
                </a:tc>
                <a:tc vMerge="1">
                  <a:txBody>
                    <a:bodyPr/>
                    <a:lstStyle/>
                    <a:p>
                      <a:pPr>
                        <a:lnSpc>
                          <a:spcPct val="100000"/>
                        </a:lnSpc>
                        <a:spcBef>
                          <a:spcPts val="241"/>
                        </a:spcBef>
                      </a:pPr>
                      <a:endParaRPr lang="pt-PT" sz="12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519087962"/>
                  </a:ext>
                </a:extLst>
              </a:tr>
              <a:tr h="0">
                <a:tc vMerge="1">
                  <a:txBody>
                    <a:bodyPr/>
                    <a:lstStyle/>
                    <a:p>
                      <a:endParaRPr lang="pt-PT"/>
                    </a:p>
                  </a:txBody>
                  <a:tcPr>
                    <a:solidFill>
                      <a:srgbClr val="729FCF"/>
                    </a:solidFill>
                  </a:tcPr>
                </a:tc>
                <a:tc rowSpan="2">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Matemática</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7"/>
                  </a:ext>
                </a:extLst>
              </a:tr>
              <a:tr h="303120">
                <a:tc vMerge="1">
                  <a:txBody>
                    <a:bodyPr/>
                    <a:lstStyle/>
                    <a:p>
                      <a:endParaRPr lang="pt-PT"/>
                    </a:p>
                  </a:txBody>
                  <a:tcPr>
                    <a:solidFill>
                      <a:srgbClr val="729FCF"/>
                    </a:solidFill>
                  </a:tcPr>
                </a:tc>
                <a:tc vMerge="1">
                  <a:txBody>
                    <a:bodyPr/>
                    <a:lstStyle/>
                    <a:p>
                      <a:pPr>
                        <a:lnSpc>
                          <a:spcPct val="100000"/>
                        </a:lnSpc>
                        <a:spcBef>
                          <a:spcPts val="241"/>
                        </a:spcBef>
                      </a:pPr>
                      <a:r>
                        <a:rPr lang="pt-PT" sz="1200" b="0" strike="noStrike" spc="-1">
                          <a:solidFill>
                            <a:srgbClr val="000099"/>
                          </a:solidFill>
                          <a:uFill>
                            <a:solidFill>
                              <a:srgbClr val="FFFFFF"/>
                            </a:solidFill>
                          </a:uFill>
                          <a:latin typeface="Comic Sans MS"/>
                        </a:rPr>
                        <a:t>Matemática</a:t>
                      </a:r>
                      <a:endParaRPr lang="pt-PT" sz="12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8"/>
                  </a:ext>
                </a:extLst>
              </a:tr>
              <a:tr h="303120">
                <a:tc rowSpan="4">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Técnica</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Práticas de Atividades Físicas e Desportivas / Organização e Gestão do Desporto</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3">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1840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9"/>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Gestão de Programas e Projetos Desportivos </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a16="http://schemas.microsoft.com/office/drawing/2014/main" xmlns="" val="10010"/>
                  </a:ext>
                </a:extLst>
              </a:tr>
              <a:tr h="30312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Gestão de Instalações Desportivas</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a16="http://schemas.microsoft.com/office/drawing/2014/main" xmlns="" val="10011"/>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Formação em Contexto de Trabalho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600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a16="http://schemas.microsoft.com/office/drawing/2014/main" xmlns="" val="10012"/>
                  </a:ext>
                </a:extLst>
              </a:tr>
            </a:tbl>
          </a:graphicData>
        </a:graphic>
      </p:graphicFrame>
      <p:sp>
        <p:nvSpPr>
          <p:cNvPr id="381" name="CustomShape 4"/>
          <p:cNvSpPr/>
          <p:nvPr/>
        </p:nvSpPr>
        <p:spPr>
          <a:xfrm>
            <a:off x="5508000" y="1604880"/>
            <a:ext cx="3168000" cy="455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457200" indent="-456565" algn="just">
              <a:spcBef>
                <a:spcPts val="700"/>
              </a:spcBef>
            </a:pPr>
            <a:endParaRPr lang="pt-PT" sz="1200" b="0" strike="noStrike" spc="-1" dirty="0" smtClean="0">
              <a:solidFill>
                <a:srgbClr val="000000"/>
              </a:solidFill>
              <a:uFill>
                <a:solidFill>
                  <a:srgbClr val="FFFFFF"/>
                </a:solidFill>
              </a:uFill>
              <a:latin typeface="Comic Sans MS"/>
            </a:endParaRPr>
          </a:p>
          <a:p>
            <a:pPr marL="457200" indent="-456565" algn="just">
              <a:spcBef>
                <a:spcPts val="700"/>
              </a:spcBef>
            </a:pPr>
            <a:r>
              <a:rPr lang="pt-PT" sz="1200" b="0" strike="noStrike" spc="-1" dirty="0">
                <a:solidFill>
                  <a:srgbClr val="000000"/>
                </a:solidFill>
                <a:uFill>
                  <a:solidFill>
                    <a:srgbClr val="FFFFFF"/>
                  </a:solidFill>
                </a:uFill>
                <a:latin typeface="Comic Sans MS"/>
              </a:rPr>
              <a:t>	</a:t>
            </a:r>
            <a:r>
              <a:rPr lang="pt-PT" sz="1400" b="1" spc="-1" dirty="0" smtClean="0">
                <a:solidFill>
                  <a:srgbClr val="1F497D"/>
                </a:solidFill>
                <a:uFill>
                  <a:solidFill>
                    <a:srgbClr val="FFFFFF"/>
                  </a:solidFill>
                </a:uFill>
              </a:rPr>
              <a:t>O(A</a:t>
            </a:r>
            <a:r>
              <a:rPr lang="pt-PT" sz="1400" b="1" spc="-1" dirty="0">
                <a:solidFill>
                  <a:srgbClr val="1F497D"/>
                </a:solidFill>
                <a:uFill>
                  <a:solidFill>
                    <a:srgbClr val="FFFFFF"/>
                  </a:solidFill>
                </a:uFill>
              </a:rPr>
              <a:t>) Técnico(a) de Apoio à Gestão Desportiva é o profissional qualificado apto a colaborar na gestão e manutenção de instalações e de equipamentos desportivos e participar na conceção, desenvolvimento e avaliação de programas, atividades e eventos desportivos em diversos contextos organizacionais</a:t>
            </a:r>
            <a:r>
              <a:rPr lang="pt-PT" sz="1400" b="1" spc="-1" dirty="0" smtClean="0">
                <a:solidFill>
                  <a:srgbClr val="1F497D"/>
                </a:solidFill>
                <a:uFill>
                  <a:solidFill>
                    <a:srgbClr val="FFFFFF"/>
                  </a:solidFill>
                </a:uFill>
              </a:rPr>
              <a:t>.</a:t>
            </a:r>
            <a:endParaRPr lang="pt-PT" sz="1400" b="0" strike="noStrike" spc="-1" dirty="0">
              <a:solidFill>
                <a:srgbClr val="000000"/>
              </a:solidFill>
              <a:uFill>
                <a:solidFill>
                  <a:srgbClr val="FFFFFF"/>
                </a:solidFill>
              </a:uFill>
              <a:latin typeface="Arial"/>
            </a:endParaRPr>
          </a:p>
          <a:p>
            <a:pPr marL="457200" indent="-456565" algn="ctr">
              <a:lnSpc>
                <a:spcPct val="100000"/>
              </a:lnSpc>
              <a:spcBef>
                <a:spcPts val="601"/>
              </a:spcBef>
            </a:pPr>
            <a:r>
              <a:rPr lang="pt-PT" sz="1400" spc="-1" dirty="0" smtClean="0">
                <a:solidFill>
                  <a:srgbClr val="000000"/>
                </a:solidFill>
                <a:uFill>
                  <a:solidFill>
                    <a:srgbClr val="FFFFFF"/>
                  </a:solidFill>
                </a:uFill>
                <a:latin typeface="Arial"/>
              </a:rPr>
              <a:t>.</a:t>
            </a:r>
            <a:endParaRPr lang="pt-PT" sz="1400" b="0" strike="noStrike" spc="-1" dirty="0">
              <a:solidFill>
                <a:srgbClr val="000000"/>
              </a:solidFill>
              <a:uFill>
                <a:solidFill>
                  <a:srgbClr val="FFFFFF"/>
                </a:solidFill>
              </a:uFill>
              <a:latin typeface="Arial"/>
            </a:endParaRPr>
          </a:p>
          <a:p>
            <a:pPr marL="457200" indent="-456565" algn="ctr">
              <a:spcBef>
                <a:spcPts val="700"/>
              </a:spcBef>
            </a:pPr>
            <a:endParaRPr lang="pt-PT" sz="1400" spc="-1" dirty="0">
              <a:solidFill>
                <a:srgbClr val="000000"/>
              </a:solidFill>
              <a:uFill>
                <a:solidFill>
                  <a:srgbClr val="FFFFFF"/>
                </a:solidFill>
              </a:uFill>
              <a:latin typeface="Arial"/>
            </a:endParaRPr>
          </a:p>
          <a:p>
            <a:pPr marL="457200" indent="-456565" algn="ctr">
              <a:lnSpc>
                <a:spcPct val="100000"/>
              </a:lnSpc>
              <a:spcBef>
                <a:spcPts val="700"/>
              </a:spcBef>
            </a:pPr>
            <a:r>
              <a:rPr lang="pt-PT" sz="1400" b="1" strike="noStrike" spc="-1" dirty="0">
                <a:solidFill>
                  <a:schemeClr val="tx2"/>
                </a:solidFill>
                <a:uFill>
                  <a:solidFill>
                    <a:srgbClr val="FFFFFF"/>
                  </a:solidFill>
                </a:uFill>
                <a:latin typeface="Comic Sans MS"/>
              </a:rPr>
              <a:t>ESCO</a:t>
            </a:r>
          </a:p>
          <a:p>
            <a:pPr marL="457200" indent="-456565" algn="ctr">
              <a:lnSpc>
                <a:spcPct val="100000"/>
              </a:lnSpc>
              <a:spcBef>
                <a:spcPts val="700"/>
              </a:spcBef>
            </a:pPr>
            <a:endParaRPr lang="pt-PT" sz="1400" b="0" strike="noStrike" spc="-1" dirty="0">
              <a:solidFill>
                <a:srgbClr val="000000"/>
              </a:solidFill>
              <a:uFill>
                <a:solidFill>
                  <a:srgbClr val="FFFFFF"/>
                </a:solidFill>
              </a:uFill>
              <a:latin typeface="Arial"/>
            </a:endParaRPr>
          </a:p>
          <a:p>
            <a:pPr algn="ctr">
              <a:lnSpc>
                <a:spcPct val="100000"/>
              </a:lnSpc>
              <a:spcBef>
                <a:spcPts val="700"/>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806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fill="hold"/>
                                        <p:tgtEl>
                                          <p:spTgt spid="378"/>
                                        </p:tgtEl>
                                        <p:attrNameLst>
                                          <p:attrName>ppt_x</p:attrName>
                                        </p:attrNameLst>
                                      </p:cBhvr>
                                      <p:tavLst>
                                        <p:tav tm="0">
                                          <p:val>
                                            <p:strVal val="#ppt_x"/>
                                          </p:val>
                                        </p:tav>
                                        <p:tav tm="100000">
                                          <p:val>
                                            <p:strVal val="#ppt_x"/>
                                          </p:val>
                                        </p:tav>
                                      </p:tavLst>
                                    </p:anim>
                                    <p:anim calcmode="lin" valueType="num">
                                      <p:cBhvr additive="base">
                                        <p:cTn id="8"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i="1" kern="10" dirty="0" smtClean="0">
                <a:ln w="9525">
                  <a:solidFill>
                    <a:srgbClr val="000000"/>
                  </a:solidFill>
                  <a:round/>
                  <a:headEnd/>
                  <a:tailEnd/>
                </a:ln>
                <a:solidFill>
                  <a:srgbClr val="7030A0"/>
                </a:solidFill>
                <a:latin typeface="Arial Black"/>
              </a:rPr>
              <a:t>TÉCNICO de COMUNICAÇÃO E SERVIÇO DIGITAL</a:t>
            </a:r>
            <a:endParaRPr lang="pt-PT" sz="3200" i="1"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296613439"/>
              </p:ext>
            </p:extLst>
          </p:nvPr>
        </p:nvGraphicFramePr>
        <p:xfrm>
          <a:off x="785811" y="1042162"/>
          <a:ext cx="4794301" cy="4968473"/>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Comunicação / Atendimento e Venda nos canais digitais </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1800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Marketing Digital</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de Conteúdos Digitais</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pt-PT" altLang="pt-PT" sz="1200" b="1" dirty="0">
                <a:solidFill>
                  <a:schemeClr val="accent1">
                    <a:lumMod val="75000"/>
                  </a:schemeClr>
                </a:solidFill>
                <a:latin typeface="Calibri" panose="020F0502020204030204" pitchFamily="34" charset="0"/>
              </a:rPr>
              <a:t>O Técnico/a de Comunicação e Serviço Digital é o profissional qualificado, apto a assegurar a comunicação comercial e o serviço ao cliente, em entidades de diferentes tipologias, através de meios interativos ou digitais</a:t>
            </a:r>
            <a:r>
              <a:rPr lang="pt-PT" altLang="pt-PT" sz="1200" b="1" dirty="0" smtClean="0">
                <a:solidFill>
                  <a:schemeClr val="accent1">
                    <a:lumMod val="75000"/>
                  </a:schemeClr>
                </a:solidFill>
                <a:latin typeface="Calibri" panose="020F0502020204030204" pitchFamily="34" charset="0"/>
              </a:rPr>
              <a:t>.</a:t>
            </a:r>
          </a:p>
          <a:p>
            <a:pPr algn="just">
              <a:spcBef>
                <a:spcPct val="50000"/>
              </a:spcBef>
            </a:pPr>
            <a:r>
              <a:rPr lang="pt-PT" altLang="pt-PT" sz="1200" b="1" dirty="0" smtClean="0">
                <a:solidFill>
                  <a:schemeClr val="accent1">
                    <a:lumMod val="75000"/>
                  </a:schemeClr>
                </a:solidFill>
                <a:latin typeface="Calibri" panose="020F0502020204030204" pitchFamily="34" charset="0"/>
              </a:rPr>
              <a:t>Inclui </a:t>
            </a:r>
            <a:r>
              <a:rPr lang="pt-PT" altLang="pt-PT" sz="1200" b="1" dirty="0">
                <a:solidFill>
                  <a:schemeClr val="accent1">
                    <a:lumMod val="75000"/>
                  </a:schemeClr>
                </a:solidFill>
                <a:latin typeface="Calibri" panose="020F0502020204030204" pitchFamily="34" charset="0"/>
              </a:rPr>
              <a:t>Workshop de Design Gráfico</a:t>
            </a:r>
            <a:endParaRPr lang="pt-PT" altLang="pt-PT" sz="1200" b="1" dirty="0" smtClean="0">
              <a:solidFill>
                <a:schemeClr val="accent1">
                  <a:lumMod val="75000"/>
                </a:schemeClr>
              </a:solidFill>
              <a:latin typeface="Calibri" panose="020F0502020204030204" pitchFamily="34" charset="0"/>
            </a:endParaRPr>
          </a:p>
          <a:p>
            <a:pPr algn="just">
              <a:spcBef>
                <a:spcPct val="50000"/>
              </a:spcBef>
            </a:pPr>
            <a:endParaRPr lang="pt-PT" altLang="pt-PT" sz="1200" b="1" dirty="0">
              <a:solidFill>
                <a:schemeClr val="accent1">
                  <a:lumMod val="75000"/>
                </a:schemeClr>
              </a:solidFill>
              <a:latin typeface="Calibri" panose="020F0502020204030204" pitchFamily="34" charset="0"/>
            </a:endParaRPr>
          </a:p>
          <a:p>
            <a:pPr algn="just">
              <a:spcBef>
                <a:spcPct val="50000"/>
              </a:spcBef>
            </a:pPr>
            <a:endParaRPr lang="pt-PT" altLang="pt-PT" sz="1200" b="1" dirty="0" smtClean="0">
              <a:solidFill>
                <a:schemeClr val="accent1">
                  <a:lumMod val="75000"/>
                </a:schemeClr>
              </a:solidFill>
              <a:latin typeface="Calibri" panose="020F0502020204030204" pitchFamily="34" charset="0"/>
            </a:endParaRPr>
          </a:p>
          <a:p>
            <a:pPr algn="ctr">
              <a:spcBef>
                <a:spcPct val="50000"/>
              </a:spcBef>
            </a:pPr>
            <a:r>
              <a:rPr lang="pt-PT" altLang="pt-PT" sz="1200" b="1" dirty="0" smtClean="0">
                <a:solidFill>
                  <a:schemeClr val="accent1">
                    <a:lumMod val="75000"/>
                  </a:schemeClr>
                </a:solidFill>
                <a:latin typeface="Calibri" panose="020F0502020204030204" pitchFamily="34" charset="0"/>
              </a:rPr>
              <a:t>ESCO</a:t>
            </a:r>
            <a:endParaRPr lang="pt-PT" altLang="pt-PT" sz="1400" b="1" dirty="0">
              <a:solidFill>
                <a:schemeClr val="accent1">
                  <a:lumMod val="75000"/>
                </a:schemeClr>
              </a:solidFill>
              <a:latin typeface="Calibri" panose="020F0502020204030204" pitchFamily="34"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0660282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683568" y="188640"/>
            <a:ext cx="8209607" cy="504056"/>
          </a:xfrm>
          <a:prstGeom prst="rect">
            <a:avLst/>
          </a:prstGeom>
          <a:no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rgbClr val="7030A0"/>
                </a:solidFill>
                <a:latin typeface="Arial Black"/>
              </a:rPr>
              <a:t>TECNICO DE GESTÃO DO AMBIENTE</a:t>
            </a:r>
            <a:endParaRPr lang="pt-PT" sz="3200" kern="10" dirty="0">
              <a:ln w="9525">
                <a:solidFill>
                  <a:srgbClr val="000000"/>
                </a:solidFill>
                <a:round/>
                <a:headEnd/>
                <a:tailEnd/>
              </a:ln>
              <a:solidFill>
                <a:srgbClr val="7030A0"/>
              </a:solidFill>
              <a:latin typeface="Arial Black"/>
            </a:endParaRPr>
          </a:p>
        </p:txBody>
      </p:sp>
      <p:sp>
        <p:nvSpPr>
          <p:cNvPr id="3891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2681894170"/>
              </p:ext>
            </p:extLst>
          </p:nvPr>
        </p:nvGraphicFramePr>
        <p:xfrm>
          <a:off x="341277" y="764703"/>
          <a:ext cx="4752528" cy="5981345"/>
        </p:xfrm>
        <a:graphic>
          <a:graphicData uri="http://schemas.openxmlformats.org/drawingml/2006/table">
            <a:tbl>
              <a:tblPr/>
              <a:tblGrid>
                <a:gridCol w="1224136"/>
                <a:gridCol w="2070483"/>
                <a:gridCol w="395524"/>
                <a:gridCol w="1062385"/>
              </a:tblGrid>
              <a:tr h="45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Horas de Formação</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Português</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1"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320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Língua Estrangeira I ou II</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62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Biologia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200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Matemática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300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Física e Química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411831">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Ordenamento do Território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Conservação da Natureza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7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Qualidade Ambiental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 Educação Ambiental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50968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2" name="Text Box 58"/>
          <p:cNvSpPr txBox="1">
            <a:spLocks noChangeArrowheads="1"/>
          </p:cNvSpPr>
          <p:nvPr/>
        </p:nvSpPr>
        <p:spPr bwMode="auto">
          <a:xfrm>
            <a:off x="5453063" y="2695575"/>
            <a:ext cx="344011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b="1" dirty="0" smtClean="0">
                <a:solidFill>
                  <a:schemeClr val="tx2"/>
                </a:solidFill>
                <a:latin typeface="+mj-lt"/>
              </a:rPr>
              <a:t>O </a:t>
            </a:r>
            <a:r>
              <a:rPr lang="pt-PT" altLang="pt-PT" sz="1400" b="1" dirty="0">
                <a:solidFill>
                  <a:schemeClr val="tx2"/>
                </a:solidFill>
                <a:latin typeface="+mj-lt"/>
              </a:rPr>
              <a:t>Técnico/a de Gestão do Ambiente é o profissional qualificado que: executa operações relativas à gestão do ambiente e do desenvolvimento sustentável, respeitando as normas e regulamentos de qualidade, segurança e saúde no trabalho e proteção ambiental.</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a:t>
            </a:r>
          </a:p>
          <a:p>
            <a:pPr>
              <a:spcBef>
                <a:spcPct val="50000"/>
              </a:spcBef>
            </a:pPr>
            <a:endParaRPr lang="pt-PT" altLang="pt-PT" sz="1200" dirty="0">
              <a:latin typeface="Comic Sans MS" pitchFamily="66" charset="0"/>
            </a:endParaRPr>
          </a:p>
        </p:txBody>
      </p:sp>
      <p:sp>
        <p:nvSpPr>
          <p:cNvPr id="38963"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1102387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523"/>
              </a:avLst>
            </a:prstTxWarp>
          </a:bodyPr>
          <a:lstStyle/>
          <a:p>
            <a:pPr algn="ctr"/>
            <a:r>
              <a:rPr lang="pt-PT" sz="3200" kern="10" dirty="0" smtClean="0">
                <a:ln w="9525">
                  <a:solidFill>
                    <a:srgbClr val="000000"/>
                  </a:solidFill>
                  <a:round/>
                  <a:headEnd/>
                  <a:tailEnd/>
                </a:ln>
                <a:solidFill>
                  <a:srgbClr val="7030A0"/>
                </a:solidFill>
                <a:latin typeface="Arial Black"/>
              </a:rPr>
              <a:t>TÉCNICO de MASSAGEM DE ESTÈTICA E BEM ESTAR</a:t>
            </a:r>
            <a:endParaRPr lang="pt-PT" sz="3200" kern="10" dirty="0">
              <a:ln w="9525">
                <a:solidFill>
                  <a:srgbClr val="000000"/>
                </a:solidFill>
                <a:round/>
                <a:headEnd/>
                <a:tailEnd/>
              </a:ln>
              <a:solidFill>
                <a:srgbClr val="7030A0"/>
              </a:solidFill>
              <a:latin typeface="Arial Black"/>
            </a:endParaRP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665234113"/>
              </p:ext>
            </p:extLst>
          </p:nvPr>
        </p:nvGraphicFramePr>
        <p:xfrm>
          <a:off x="785811" y="1042162"/>
          <a:ext cx="4794301" cy="5105925"/>
        </p:xfrm>
        <a:graphic>
          <a:graphicData uri="http://schemas.openxmlformats.org/drawingml/2006/table">
            <a:tbl>
              <a:tblPr/>
              <a:tblGrid>
                <a:gridCol w="1162634"/>
                <a:gridCol w="2324267"/>
                <a:gridCol w="435800"/>
                <a:gridCol w="871600"/>
              </a:tblGrid>
              <a:tr h="686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16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4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Química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6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PT" sz="1200" dirty="0" smtClean="0">
                          <a:solidFill>
                            <a:schemeClr val="tx2"/>
                          </a:solidFill>
                        </a:rPr>
                        <a:t>Técnicas e Terapia de Massagem</a:t>
                      </a:r>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1800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573">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Apoio ao Cuidado e Bem-Estar</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66">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Saúde e Cuidados de Beleza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7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smtClean="0">
                <a:solidFill>
                  <a:schemeClr val="tx2"/>
                </a:solidFill>
                <a:latin typeface="Calibri Light" panose="020F0302020204030204" pitchFamily="34" charset="0"/>
              </a:rPr>
              <a:t>O </a:t>
            </a:r>
            <a:r>
              <a:rPr lang="pt-PT" altLang="pt-PT" sz="1400" dirty="0">
                <a:solidFill>
                  <a:schemeClr val="tx2"/>
                </a:solidFill>
                <a:latin typeface="Calibri Light" panose="020F0302020204030204" pitchFamily="34" charset="0"/>
              </a:rPr>
              <a:t>Técnico/a de Massagem de Estética e Bem-Estar é o profissional qualificado a executar os cuidados ao nível do bem-estar corporal, tendo em conta os princípios anatómicos e cosméticos, bem como os de segurança e saúde e contribuir para os cuidados estéticos do corpo recorrendo às diversas formas de massagens, tais como massagens de relaxamento, drenantes, holísticas e complementares a tratamentos cirúrgicos. Inclui formação em massagem </a:t>
            </a:r>
            <a:r>
              <a:rPr lang="pt-PT" altLang="pt-PT" sz="1400" dirty="0" err="1">
                <a:solidFill>
                  <a:schemeClr val="tx2"/>
                </a:solidFill>
                <a:latin typeface="Calibri Light" panose="020F0302020204030204" pitchFamily="34" charset="0"/>
              </a:rPr>
              <a:t>Shantala</a:t>
            </a:r>
            <a:endParaRPr lang="pt-PT" altLang="pt-PT" sz="1400" dirty="0">
              <a:solidFill>
                <a:schemeClr val="tx2"/>
              </a:solidFill>
              <a:latin typeface="Calibri Light" panose="020F0302020204030204" pitchFamily="34" charset="0"/>
            </a:endParaRPr>
          </a:p>
          <a:p>
            <a:pPr algn="just">
              <a:spcBef>
                <a:spcPct val="50000"/>
              </a:spcBef>
            </a:pPr>
            <a:r>
              <a:rPr lang="pt-PT" altLang="pt-PT" sz="1200" b="1" dirty="0">
                <a:solidFill>
                  <a:srgbClr val="0000FF"/>
                </a:solidFill>
                <a:latin typeface="Comic Sans MS" pitchFamily="66" charset="0"/>
              </a:rPr>
              <a:t> </a:t>
            </a:r>
            <a:r>
              <a:rPr lang="pt-PT" altLang="pt-PT" sz="1200" b="1" dirty="0" smtClean="0">
                <a:solidFill>
                  <a:srgbClr val="0000FF"/>
                </a:solidFill>
                <a:latin typeface="Comic Sans MS" pitchFamily="66" charset="0"/>
              </a:rPr>
              <a:t>                   </a:t>
            </a:r>
          </a:p>
          <a:p>
            <a:pPr algn="ctr">
              <a:spcBef>
                <a:spcPct val="50000"/>
              </a:spcBef>
            </a:pPr>
            <a:r>
              <a:rPr lang="pt-PT" altLang="pt-PT" sz="1400" b="1" dirty="0" err="1" smtClean="0">
                <a:solidFill>
                  <a:schemeClr val="tx2"/>
                </a:solidFill>
                <a:latin typeface="Comic Sans MS" pitchFamily="66" charset="0"/>
              </a:rPr>
              <a:t>Esco</a:t>
            </a:r>
            <a:endParaRPr lang="pt-PT" altLang="pt-PT" sz="1400" b="1"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246495822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008112"/>
          </a:xfrm>
          <a:solidFill>
            <a:schemeClr val="bg1">
              <a:lumMod val="75000"/>
            </a:schemeClr>
          </a:solidFill>
        </p:spPr>
        <p:txBody>
          <a:bodyPr>
            <a:normAutofit fontScale="90000"/>
          </a:bodyPr>
          <a:lstStyle/>
          <a:p>
            <a:r>
              <a:rPr lang="pt-PT" sz="3100" dirty="0" smtClean="0">
                <a:solidFill>
                  <a:schemeClr val="accent6">
                    <a:lumMod val="75000"/>
                  </a:schemeClr>
                </a:solidFill>
                <a:latin typeface="Arial Black" panose="020B0A04020102020204" pitchFamily="34" charset="0"/>
              </a:rPr>
              <a:t/>
            </a:r>
            <a:br>
              <a:rPr lang="pt-PT" sz="3100" dirty="0" smtClean="0">
                <a:solidFill>
                  <a:schemeClr val="accent6">
                    <a:lumMod val="75000"/>
                  </a:schemeClr>
                </a:solidFill>
                <a:latin typeface="Arial Black" panose="020B0A04020102020204" pitchFamily="34" charset="0"/>
              </a:rPr>
            </a:br>
            <a:r>
              <a:rPr lang="pt-PT" sz="3100" dirty="0" smtClean="0">
                <a:solidFill>
                  <a:srgbClr val="7030A0"/>
                </a:solidFill>
                <a:latin typeface="Arial Black" panose="020B0A04020102020204" pitchFamily="34" charset="0"/>
              </a:rPr>
              <a:t>CURSOS CIENTIFICO-HUMANÍSTICOS</a:t>
            </a:r>
            <a:r>
              <a:rPr lang="pt-PT" sz="2500" dirty="0">
                <a:solidFill>
                  <a:srgbClr val="CCDDEA">
                    <a:lumMod val="25000"/>
                  </a:srgbClr>
                </a:solidFill>
                <a:latin typeface="Arial Black" panose="020B0A04020102020204" pitchFamily="34" charset="0"/>
              </a:rPr>
              <a:t/>
            </a:r>
            <a:br>
              <a:rPr lang="pt-PT" sz="2500" dirty="0">
                <a:solidFill>
                  <a:srgbClr val="CCDDEA">
                    <a:lumMod val="25000"/>
                  </a:srgbClr>
                </a:solidFill>
                <a:latin typeface="Arial Black" panose="020B0A04020102020204" pitchFamily="34" charset="0"/>
              </a:rPr>
            </a:br>
            <a:endParaRPr lang="pt-PT" dirty="0"/>
          </a:p>
        </p:txBody>
      </p:sp>
      <p:sp>
        <p:nvSpPr>
          <p:cNvPr id="3" name="Marcador de Posição de Conteúdo 2"/>
          <p:cNvSpPr>
            <a:spLocks noGrp="1"/>
          </p:cNvSpPr>
          <p:nvPr>
            <p:ph idx="1"/>
          </p:nvPr>
        </p:nvSpPr>
        <p:spPr>
          <a:xfrm>
            <a:off x="1403648" y="2123941"/>
            <a:ext cx="6984776" cy="3459796"/>
          </a:xfrm>
        </p:spPr>
        <p:txBody>
          <a:bodyPr>
            <a:normAutofit/>
          </a:bodyPr>
          <a:lstStyle/>
          <a:p>
            <a:r>
              <a:rPr lang="pt-PT" altLang="pt-PT" sz="2800" b="1" dirty="0">
                <a:solidFill>
                  <a:schemeClr val="tx2"/>
                </a:solidFill>
                <a:latin typeface="Comic Sans MS" pitchFamily="66" charset="0"/>
              </a:rPr>
              <a:t>CIÊNCIAS E TECNOLOGIAS</a:t>
            </a:r>
          </a:p>
          <a:p>
            <a:r>
              <a:rPr lang="pt-PT" altLang="pt-PT" sz="2800" b="1" dirty="0" smtClean="0">
                <a:solidFill>
                  <a:schemeClr val="tx2"/>
                </a:solidFill>
                <a:latin typeface="Comic Sans MS" pitchFamily="66" charset="0"/>
              </a:rPr>
              <a:t>CIÊNCIAS </a:t>
            </a:r>
            <a:r>
              <a:rPr lang="pt-PT" altLang="pt-PT" sz="2800" b="1" dirty="0">
                <a:solidFill>
                  <a:schemeClr val="tx2"/>
                </a:solidFill>
                <a:latin typeface="Comic Sans MS" pitchFamily="66" charset="0"/>
              </a:rPr>
              <a:t>SOCIOECONÓMICAS</a:t>
            </a:r>
          </a:p>
          <a:p>
            <a:r>
              <a:rPr lang="pt-PT" altLang="pt-PT" sz="2800" b="1" dirty="0" smtClean="0">
                <a:solidFill>
                  <a:schemeClr val="tx2"/>
                </a:solidFill>
                <a:latin typeface="Comic Sans MS" pitchFamily="66" charset="0"/>
              </a:rPr>
              <a:t>LÍNGUAS </a:t>
            </a:r>
            <a:r>
              <a:rPr lang="pt-PT" altLang="pt-PT" sz="2800" b="1" dirty="0">
                <a:solidFill>
                  <a:schemeClr val="tx2"/>
                </a:solidFill>
                <a:latin typeface="Comic Sans MS" pitchFamily="66" charset="0"/>
              </a:rPr>
              <a:t>E HUMANIDADES</a:t>
            </a:r>
          </a:p>
          <a:p>
            <a:r>
              <a:rPr lang="pt-PT" altLang="pt-PT" sz="2800" b="1" dirty="0" smtClean="0">
                <a:solidFill>
                  <a:schemeClr val="tx2"/>
                </a:solidFill>
                <a:latin typeface="Comic Sans MS" pitchFamily="66" charset="0"/>
              </a:rPr>
              <a:t>ARTES </a:t>
            </a:r>
            <a:r>
              <a:rPr lang="pt-PT" altLang="pt-PT" sz="2800" b="1" dirty="0">
                <a:solidFill>
                  <a:schemeClr val="tx2"/>
                </a:solidFill>
                <a:latin typeface="Comic Sans MS" pitchFamily="66" charset="0"/>
              </a:rPr>
              <a:t>VISUAIS</a:t>
            </a:r>
          </a:p>
          <a:p>
            <a:endParaRPr lang="pt-PT" sz="1400" dirty="0"/>
          </a:p>
        </p:txBody>
      </p:sp>
      <p:grpSp>
        <p:nvGrpSpPr>
          <p:cNvPr id="4" name="Group 126"/>
          <p:cNvGrpSpPr>
            <a:grpSpLocks/>
          </p:cNvGrpSpPr>
          <p:nvPr/>
        </p:nvGrpSpPr>
        <p:grpSpPr bwMode="auto">
          <a:xfrm rot="21298102">
            <a:off x="693512" y="3169477"/>
            <a:ext cx="479482" cy="2547390"/>
            <a:chOff x="193" y="401"/>
            <a:chExt cx="675" cy="1646"/>
          </a:xfrm>
        </p:grpSpPr>
        <p:sp>
          <p:nvSpPr>
            <p:cNvPr id="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1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MANUTENÇÃO INDUSTRIAL DE METALURGIA E METALOMECÂNICA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5072063"/>
            <a:ext cx="7572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de Manutenção Industrial de Metalurgia e Metalomecânica </a:t>
            </a:r>
            <a:r>
              <a:rPr lang="pt-PT" altLang="pt-PT" sz="1400" dirty="0">
                <a:solidFill>
                  <a:schemeClr val="tx2"/>
                </a:solidFill>
                <a:latin typeface="+mn-lt"/>
              </a:rPr>
              <a:t>é o/a profissional que orienta e desenvolve os trabalhos na área da manutenção, relacionados com a análise e o diagnóstico das condições de funcionamento dos equipamentos eletromecânicos, preparação da intervenção em manutenção preventiva, sistemática ou corretiva, sua execução, ensaios, reposição em marcha e execução de ficha de intervenção, de acordo com as especificações técnicas e qualidade definidas.</a:t>
            </a: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1045396957"/>
              </p:ext>
            </p:extLst>
          </p:nvPr>
        </p:nvGraphicFramePr>
        <p:xfrm>
          <a:off x="107950" y="1196975"/>
          <a:ext cx="2879725" cy="3243266"/>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3421767503"/>
              </p:ext>
            </p:extLst>
          </p:nvPr>
        </p:nvGraphicFramePr>
        <p:xfrm>
          <a:off x="2987675" y="1066800"/>
          <a:ext cx="2879725" cy="3365500"/>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3220948"/>
              </p:ext>
            </p:extLst>
          </p:nvPr>
        </p:nvGraphicFramePr>
        <p:xfrm>
          <a:off x="5867400" y="1196975"/>
          <a:ext cx="2808288" cy="2987676"/>
        </p:xfrm>
        <a:graphic>
          <a:graphicData uri="http://schemas.openxmlformats.org/drawingml/2006/table">
            <a:tbl>
              <a:tblPr/>
              <a:tblGrid>
                <a:gridCol w="2303463"/>
                <a:gridCol w="504825"/>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64142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DESENHO DE CONSTRUÇÕES MECÂNICAS</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Desenho de Construções Mecânicas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preparação de projetos relativos a peças e equipamentos a fabricar, executar ou orientar a execução de  desenhos de peças de equipamentos a fabricar e testar a sua exequibilidade; avaliar os custos de produção e a viabilidade  técnica e comercial da peça ou equipamento, elaborar ou colaborar na execução do orçamento; acompanhar a execução das  peças ou equipamento, em colaboração com os responsáveis  pela  sua fabricação.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623335237"/>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73313925"/>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2774354888"/>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889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MAQUINAÇÃO E PROGRAMAÇÃO CNC</a:t>
            </a:r>
            <a:endParaRPr lang="pt-PT" sz="3200" kern="10" dirty="0">
              <a:ln w="9525">
                <a:solidFill>
                  <a:srgbClr val="000000"/>
                </a:solidFill>
                <a:round/>
                <a:headEnd/>
                <a:tailEnd/>
              </a:ln>
              <a:solidFill>
                <a:srgbClr val="7030A0"/>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Maquinação e Programação CNC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programação de máquinas-ferramentas com comando numérico computorizado (C.N.C.), destinadas a trabalhar  peças metálicas.</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873817439"/>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636867630"/>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385809593"/>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DE MECATRÓNICA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4889384"/>
            <a:ext cx="75723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600" b="1" dirty="0">
                <a:solidFill>
                  <a:schemeClr val="tx2"/>
                </a:solidFill>
                <a:latin typeface="+mn-lt"/>
              </a:rPr>
              <a:t>Técnico de </a:t>
            </a:r>
            <a:r>
              <a:rPr lang="pt-PT" altLang="pt-PT" sz="1600" b="1" dirty="0" smtClean="0">
                <a:solidFill>
                  <a:schemeClr val="tx2"/>
                </a:solidFill>
                <a:latin typeface="+mn-lt"/>
              </a:rPr>
              <a:t>Mecatrónica </a:t>
            </a:r>
            <a:r>
              <a:rPr lang="pt-PT" sz="1400" dirty="0" smtClean="0">
                <a:solidFill>
                  <a:schemeClr val="tx2"/>
                </a:solidFill>
              </a:rPr>
              <a:t>efetua </a:t>
            </a:r>
            <a:r>
              <a:rPr lang="pt-PT" sz="1400" dirty="0">
                <a:solidFill>
                  <a:schemeClr val="tx2"/>
                </a:solidFill>
              </a:rPr>
              <a:t>a instalação, manutenção, reparação e adaptação de equipamentos diversos, nas áreas de e eletricidade, eletrónica, controlo automático, robótica e mecânica assegurando a otimização do seu funcionamento, respeitando as normas de segurança de pessoas e equipamentos.</a:t>
            </a:r>
            <a:endParaRPr lang="pt-PT" altLang="pt-PT" sz="1400" dirty="0">
              <a:solidFill>
                <a:schemeClr val="tx2"/>
              </a:solidFill>
              <a:latin typeface="+mn-lt"/>
            </a:endParaRP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484723287"/>
              </p:ext>
            </p:extLst>
          </p:nvPr>
        </p:nvGraphicFramePr>
        <p:xfrm>
          <a:off x="107950" y="1196975"/>
          <a:ext cx="2879725" cy="3140265"/>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850305771"/>
              </p:ext>
            </p:extLst>
          </p:nvPr>
        </p:nvGraphicFramePr>
        <p:xfrm>
          <a:off x="2987824" y="1196752"/>
          <a:ext cx="2879725" cy="2987604"/>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dirty="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083855718"/>
              </p:ext>
            </p:extLst>
          </p:nvPr>
        </p:nvGraphicFramePr>
        <p:xfrm>
          <a:off x="5867400" y="1196978"/>
          <a:ext cx="2808288" cy="3107892"/>
        </p:xfrm>
        <a:graphic>
          <a:graphicData uri="http://schemas.openxmlformats.org/drawingml/2006/table">
            <a:tbl>
              <a:tblPr/>
              <a:tblGrid>
                <a:gridCol w="2303463"/>
                <a:gridCol w="504825"/>
              </a:tblGrid>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5157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REFRIGERAÇÃO E CLIMATIZAÇÃO</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Refrigeração e Climatização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à gestão do plano de fabrico, gestão da montagem dos sistemas de refrigeração e climatização (aquecimento, ventilação, ar condicionado e refrigeração), gestão dos recursos afetos às atividades de instalação e montagem desses sistemas, gestão da conservação e assistência técnica dos mesmos, ao cálculo e seleção dos seus elementos, destinados à reconversão ou à melhoria da condição funcional e à organização dos subsectores produtivos.</a:t>
            </a: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0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PRODUÇÃO AGROPECUÁRIA</a:t>
            </a: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644760579"/>
              </p:ext>
            </p:extLst>
          </p:nvPr>
        </p:nvGraphicFramePr>
        <p:xfrm>
          <a:off x="827088" y="969963"/>
          <a:ext cx="4535486" cy="5203826"/>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Mecanização Agrícola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 e Gestão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Produção Agrícola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Transformação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solidFill>
                  <a:schemeClr val="tx2"/>
                </a:solidFill>
                <a:latin typeface="+mj-lt"/>
              </a:rPr>
              <a:t>O </a:t>
            </a:r>
            <a:r>
              <a:rPr lang="pt-PT" altLang="pt-PT" sz="1200" b="1" dirty="0">
                <a:solidFill>
                  <a:schemeClr val="tx2"/>
                </a:solidFill>
                <a:latin typeface="+mj-lt"/>
              </a:rPr>
              <a:t>Técnico de Técnico de Produção Agrária </a:t>
            </a:r>
            <a:r>
              <a:rPr lang="pt-PT" altLang="pt-PT" sz="1200" dirty="0">
                <a:solidFill>
                  <a:schemeClr val="tx2"/>
                </a:solidFill>
                <a:latin typeface="+mj-lt"/>
              </a:rPr>
              <a:t>é o profissional qualificado para construir uma empresa agropecuária, coordenar, organizar e executar as atividades de uma exploração agrícola, assegurando a quantidade e qualidade da produção, a saúde e segurança no trabalho, a preservação do meio ambiente e a segurança alimentar dos consumidores. As atividades fundamentais a desempenhar por este técnico são:</a:t>
            </a:r>
          </a:p>
          <a:p>
            <a:pPr algn="just">
              <a:spcBef>
                <a:spcPct val="50000"/>
              </a:spcBef>
            </a:pPr>
            <a:r>
              <a:rPr lang="pt-PT" altLang="pt-PT" sz="1200" b="1" dirty="0">
                <a:solidFill>
                  <a:schemeClr val="tx2"/>
                </a:solidFill>
                <a:latin typeface="+mj-lt"/>
              </a:rPr>
              <a:t>Variante de Produção Animal:</a:t>
            </a:r>
            <a:r>
              <a:rPr lang="pt-PT" altLang="pt-PT" sz="1200" dirty="0">
                <a:solidFill>
                  <a:schemeClr val="tx2"/>
                </a:solidFill>
                <a:latin typeface="+mj-lt"/>
              </a:rPr>
              <a:t> programar e garantir a execução das tarefas inerentes à alimentação, higiene, sanidade e maneio reprodutivo das espécies pecuárias, assim como a obtenção de produtos de origem animal utilizando os meios técnicos, humanos e materiais necessários.</a:t>
            </a:r>
          </a:p>
          <a:p>
            <a:pPr algn="just">
              <a:spcBef>
                <a:spcPct val="50000"/>
              </a:spcBef>
            </a:pPr>
            <a:r>
              <a:rPr lang="pt-PT" altLang="pt-PT" sz="1200" b="1" dirty="0">
                <a:solidFill>
                  <a:schemeClr val="tx2"/>
                </a:solidFill>
                <a:latin typeface="+mj-lt"/>
              </a:rPr>
              <a:t>Variante de Produção Vegetal: </a:t>
            </a:r>
            <a:r>
              <a:rPr lang="pt-PT" altLang="pt-PT" sz="1200" dirty="0">
                <a:solidFill>
                  <a:schemeClr val="tx2"/>
                </a:solidFill>
                <a:latin typeface="+mj-lt"/>
              </a:rPr>
              <a:t>programar e garantir a execução das tarefas inerentes à instalação, colheita e acondicionamento/conservação dos produtos agrícolas em culturas hortícolas, frutícolas e arvenses, utilizando os meios técnicos, humanos e materiais necessários.</a:t>
            </a: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02392597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611188" y="260350"/>
            <a:ext cx="8281987" cy="504825"/>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rgbClr val="7030A0"/>
                </a:solidFill>
                <a:latin typeface="Arial Black"/>
              </a:rPr>
              <a:t>TÉCNICO VITIVINÍCOLA</a:t>
            </a:r>
            <a:endParaRPr lang="pt-PT" sz="3200" kern="10" dirty="0">
              <a:ln w="9525">
                <a:solidFill>
                  <a:srgbClr val="000000"/>
                </a:solidFill>
                <a:round/>
                <a:headEnd/>
                <a:tailEnd/>
              </a:ln>
              <a:solidFill>
                <a:srgbClr val="7030A0"/>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027545727"/>
              </p:ext>
            </p:extLst>
          </p:nvPr>
        </p:nvGraphicFramePr>
        <p:xfrm>
          <a:off x="827088" y="969963"/>
          <a:ext cx="4535487" cy="5417135"/>
        </p:xfrm>
        <a:graphic>
          <a:graphicData uri="http://schemas.openxmlformats.org/drawingml/2006/table">
            <a:tbl>
              <a:tblPr/>
              <a:tblGrid>
                <a:gridCol w="1224632"/>
                <a:gridCol w="2088232"/>
                <a:gridCol w="417277"/>
                <a:gridCol w="80534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Viticultura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Enologia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Analítica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Marketing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7" name="Text Box 55"/>
          <p:cNvSpPr txBox="1">
            <a:spLocks noChangeArrowheads="1"/>
          </p:cNvSpPr>
          <p:nvPr/>
        </p:nvSpPr>
        <p:spPr bwMode="auto">
          <a:xfrm>
            <a:off x="5597525" y="1844824"/>
            <a:ext cx="329565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Viticultura e Enologia </a:t>
            </a:r>
            <a:r>
              <a:rPr lang="pt-PT" altLang="pt-PT" sz="1400" dirty="0">
                <a:solidFill>
                  <a:schemeClr val="tx2"/>
                </a:solidFill>
                <a:latin typeface="+mj-lt"/>
              </a:rPr>
              <a:t>é o profissional qualificado apto a orientar e executar tarefas relativas às tecnologias de produção vitícola, enologia e de comercialização dos vinhos de acordo com a organização comum de mercados (OCM) especifica, preservando o ambiente e respeitando as normas de qualidade e de segurança, higiene e saúde no trabalho (SHST).</a:t>
            </a: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6128"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106604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no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rgbClr val="7030A0"/>
                </a:solidFill>
                <a:latin typeface="Arial Black"/>
              </a:rPr>
              <a:t>TÉCNICO DE </a:t>
            </a:r>
            <a:r>
              <a:rPr lang="pt-PT" sz="3200" kern="10" dirty="0" smtClean="0">
                <a:ln w="9525">
                  <a:solidFill>
                    <a:srgbClr val="000000"/>
                  </a:solidFill>
                  <a:round/>
                  <a:headEnd/>
                  <a:tailEnd/>
                </a:ln>
                <a:solidFill>
                  <a:srgbClr val="7030A0"/>
                </a:solidFill>
                <a:latin typeface="Arial Black"/>
              </a:rPr>
              <a:t>RECURSOS FLORESTAIS E AMBIENTAIS</a:t>
            </a:r>
            <a:endParaRPr lang="pt-PT" sz="3200" kern="10" dirty="0">
              <a:ln w="9525">
                <a:solidFill>
                  <a:srgbClr val="000000"/>
                </a:solidFill>
                <a:round/>
                <a:headEnd/>
                <a:tailEnd/>
              </a:ln>
              <a:solidFill>
                <a:srgbClr val="7030A0"/>
              </a:solidFill>
              <a:latin typeface="Arial Black"/>
            </a:endParaRP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991332150"/>
              </p:ext>
            </p:extLst>
          </p:nvPr>
        </p:nvGraphicFramePr>
        <p:xfrm>
          <a:off x="827088" y="969963"/>
          <a:ext cx="4535486" cy="5348262"/>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Português</a:t>
                      </a:r>
                      <a:endParaRPr kumimoji="0" lang="pt-PT" sz="1000" b="0" i="0" u="none" strike="noStrike" cap="none" normalizeH="0" baseline="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Ordenamento Florestal</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Silvicultura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Florestais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Ecologia e Recursos Naturais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tx2"/>
              </a:solidFill>
              <a:latin typeface="+mj-lt"/>
            </a:endParaRPr>
          </a:p>
          <a:p>
            <a:pPr algn="just">
              <a:spcBef>
                <a:spcPct val="50000"/>
              </a:spcBef>
            </a:pPr>
            <a:r>
              <a:rPr lang="pt-PT" altLang="pt-PT" sz="1400" dirty="0" smtClean="0">
                <a:solidFill>
                  <a:schemeClr val="tx2"/>
                </a:solidFill>
                <a:latin typeface="+mj-lt"/>
              </a:rPr>
              <a:t>O </a:t>
            </a:r>
            <a:r>
              <a:rPr lang="pt-PT" altLang="pt-PT" sz="1400" b="1" dirty="0" smtClean="0">
                <a:solidFill>
                  <a:schemeClr val="tx2"/>
                </a:solidFill>
                <a:latin typeface="+mj-lt"/>
              </a:rPr>
              <a:t>Técnico </a:t>
            </a:r>
            <a:r>
              <a:rPr lang="pt-PT" altLang="pt-PT" sz="1400" b="1" dirty="0">
                <a:solidFill>
                  <a:schemeClr val="tx2"/>
                </a:solidFill>
                <a:latin typeface="+mj-lt"/>
              </a:rPr>
              <a:t>de Recursos Florestais e Ambientais </a:t>
            </a:r>
            <a:r>
              <a:rPr lang="pt-PT" altLang="pt-PT" sz="1400" dirty="0">
                <a:solidFill>
                  <a:schemeClr val="tx2"/>
                </a:solidFill>
                <a:latin typeface="+mj-lt"/>
              </a:rPr>
              <a:t>é o profissional qualificado apto a intervir na construção e gestão no setor florestal, no respeito pelas regras de segurança e saúde no trabalho, além de, exercer atividades como autônomo ou em empresas públicas e privadas auxiliando o Engenheiro Florestal, o Agrônomo, orientando tecnicamente Silvicultores (Equipas de Sapadores Florestais) e Viveiristas.</a:t>
            </a:r>
            <a:endParaRPr lang="pt-PT" altLang="pt-PT" sz="1400" dirty="0" smtClean="0">
              <a:solidFill>
                <a:schemeClr val="tx2"/>
              </a:solidFill>
              <a:latin typeface="+mj-lt"/>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a:t>
            </a:r>
            <a:r>
              <a:rPr lang="pt-PT" altLang="pt-PT" sz="1400" b="1" dirty="0">
                <a:solidFill>
                  <a:schemeClr val="tx2"/>
                </a:solidFill>
                <a:latin typeface="Comic Sans MS" pitchFamily="66" charset="0"/>
              </a:rPr>
              <a:t>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388835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79280" y="102078"/>
            <a:ext cx="8713440" cy="764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400" kern="10" dirty="0" smtClean="0">
                <a:ln w="9525">
                  <a:solidFill>
                    <a:srgbClr val="000000"/>
                  </a:solidFill>
                  <a:round/>
                  <a:headEnd/>
                  <a:tailEnd/>
                </a:ln>
                <a:solidFill>
                  <a:srgbClr val="7030A0"/>
                </a:solidFill>
                <a:latin typeface="Arial Black"/>
              </a:rPr>
              <a:t>MECÂNICO DE AERONAVES E MATERIAL DE VOO </a:t>
            </a:r>
            <a:endParaRPr lang="pt-PT" sz="2400" dirty="0">
              <a:solidFill>
                <a:srgbClr val="7030A0"/>
              </a:solidFill>
            </a:endParaRPr>
          </a:p>
        </p:txBody>
      </p:sp>
      <p:sp>
        <p:nvSpPr>
          <p:cNvPr id="383"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4" name="Table 3"/>
          <p:cNvGraphicFramePr/>
          <p:nvPr>
            <p:extLst>
              <p:ext uri="{D42A27DB-BD31-4B8C-83A1-F6EECF244321}">
                <p14:modId xmlns:p14="http://schemas.microsoft.com/office/powerpoint/2010/main" val="3610395479"/>
              </p:ext>
            </p:extLst>
          </p:nvPr>
        </p:nvGraphicFramePr>
        <p:xfrm>
          <a:off x="467640" y="976290"/>
          <a:ext cx="4752000" cy="5342333"/>
        </p:xfrm>
        <a:graphic>
          <a:graphicData uri="http://schemas.openxmlformats.org/drawingml/2006/table">
            <a:tbl>
              <a:tblPr/>
              <a:tblGrid>
                <a:gridCol w="1297365">
                  <a:extLst>
                    <a:ext uri="{9D8B030D-6E8A-4147-A177-3AD203B41FA5}">
                      <a16:colId xmlns:a16="http://schemas.microsoft.com/office/drawing/2014/main" xmlns="" val="20000"/>
                    </a:ext>
                  </a:extLst>
                </a:gridCol>
                <a:gridCol w="1942899">
                  <a:extLst>
                    <a:ext uri="{9D8B030D-6E8A-4147-A177-3AD203B41FA5}">
                      <a16:colId xmlns:a16="http://schemas.microsoft.com/office/drawing/2014/main" xmlns="" val="20001"/>
                    </a:ext>
                  </a:extLst>
                </a:gridCol>
                <a:gridCol w="449376">
                  <a:extLst>
                    <a:ext uri="{9D8B030D-6E8A-4147-A177-3AD203B41FA5}">
                      <a16:colId xmlns:a16="http://schemas.microsoft.com/office/drawing/2014/main" xmlns="" val="20002"/>
                    </a:ext>
                  </a:extLst>
                </a:gridCol>
                <a:gridCol w="1062360">
                  <a:extLst>
                    <a:ext uri="{9D8B030D-6E8A-4147-A177-3AD203B41FA5}">
                      <a16:colId xmlns:a16="http://schemas.microsoft.com/office/drawing/2014/main" xmlns="" val="20003"/>
                    </a:ext>
                  </a:extLst>
                </a:gridCol>
              </a:tblGrid>
              <a:tr h="478619">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Componente Formação</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Disciplinas</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accent1">
                            <a:lumMod val="75000"/>
                          </a:schemeClr>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Horas de Formação</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a16="http://schemas.microsoft.com/office/drawing/2014/main" xmlns="" val="10000"/>
                  </a:ext>
                </a:extLst>
              </a:tr>
              <a:tr h="253387">
                <a:tc rowSpan="5">
                  <a:txBody>
                    <a:bodyPr/>
                    <a:lstStyle/>
                    <a:p>
                      <a:pPr algn="ctr">
                        <a:lnSpc>
                          <a:spcPct val="100000"/>
                        </a:lnSpc>
                        <a:spcBef>
                          <a:spcPts val="24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Sócio Cultural</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Português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3">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Cidadania e Desenvolvimento</a:t>
                      </a:r>
                      <a:endParaRPr lang="pt-PT" sz="12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vert="vert27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28080" cap="flat" cmpd="sng" algn="ctr">
                      <a:solidFill>
                        <a:srgbClr val="000000"/>
                      </a:solidFill>
                      <a:prstDash val="solid"/>
                      <a:round/>
                      <a:headEnd type="none" w="med" len="med"/>
                      <a:tailEnd type="none" w="med" len="med"/>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1"/>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Inglês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2"/>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Área de Integração</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3"/>
                  </a:ext>
                </a:extLst>
              </a:tr>
              <a:tr h="591236">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Tecnologias da Informação e Comunicação (TIC)</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4"/>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Educação Física</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140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5"/>
                  </a:ext>
                </a:extLst>
              </a:tr>
              <a:tr h="422311">
                <a:tc rowSpan="2">
                  <a:txBody>
                    <a:bodyPr/>
                    <a:lstStyle/>
                    <a:p>
                      <a:pPr algn="ctr">
                        <a:lnSpc>
                          <a:spcPct val="100000"/>
                        </a:lnSpc>
                        <a:spcBef>
                          <a:spcPts val="28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Científica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Matemática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a:t>
                      </a:r>
                      <a:r>
                        <a:rPr lang="pt-PT" sz="1200" b="1" strike="noStrike" spc="-1" dirty="0" smtClean="0">
                          <a:solidFill>
                            <a:schemeClr val="accent1">
                              <a:lumMod val="75000"/>
                            </a:schemeClr>
                          </a:solidFill>
                          <a:uFill>
                            <a:solidFill>
                              <a:srgbClr val="FFFFFF"/>
                            </a:solidFill>
                          </a:uFill>
                          <a:latin typeface="Comic Sans MS"/>
                        </a:rPr>
                        <a:t>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6"/>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Física- Química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200</a:t>
                      </a:r>
                    </a:p>
                  </a:txBody>
                  <a:tcPr>
                    <a:lnL w="12240">
                      <a:solidFill>
                        <a:srgbClr val="000000"/>
                      </a:solidFill>
                    </a:lnL>
                    <a:lnR w="2808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39142">
                <a:tc rowSpan="6">
                  <a:txBody>
                    <a:bodyPr/>
                    <a:lstStyle/>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Tecnológica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Tecnologias e Processos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r>
                        <a:rPr lang="pt-PT" sz="1200" b="1" strike="noStrike" spc="-1" dirty="0" smtClean="0">
                          <a:solidFill>
                            <a:schemeClr val="accent1">
                              <a:lumMod val="75000"/>
                            </a:schemeClr>
                          </a:solidFill>
                          <a:uFill>
                            <a:solidFill>
                              <a:srgbClr val="FFFFFF"/>
                            </a:solidFill>
                          </a:uFill>
                          <a:latin typeface="Comic Sans MS"/>
                        </a:rPr>
                        <a:t>1252</a:t>
                      </a:r>
                      <a:endParaRPr lang="pt-PT" sz="1200" b="1" strike="noStrike" spc="-1" dirty="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Oficinais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Inglês Técnico</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504056">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de manutenção aeronáutica</a:t>
                      </a:r>
                    </a:p>
                    <a:p>
                      <a:pPr marL="0" marR="0" indent="0" algn="l" defTabSz="914400" rtl="0" eaLnBrk="1" fontAlgn="auto" latinLnBrk="0" hangingPunct="1">
                        <a:lnSpc>
                          <a:spcPct val="100000"/>
                        </a:lnSpc>
                        <a:spcBef>
                          <a:spcPts val="241"/>
                        </a:spcBef>
                        <a:spcAft>
                          <a:spcPts val="0"/>
                        </a:spcAft>
                        <a:buClrTx/>
                        <a:buSzTx/>
                        <a:buFontTx/>
                        <a:buNone/>
                        <a:tabLst/>
                        <a:defRPr/>
                      </a:pPr>
                      <a:endParaRPr lang="pt-PT" sz="1200" b="1" strike="noStrike" spc="-1" dirty="0" smtClean="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210614">
                <a:tc vMerge="1">
                  <a:txBody>
                    <a:bodyPr/>
                    <a:lstStyle/>
                    <a:p>
                      <a:endParaRPr lang="pt-PT"/>
                    </a:p>
                  </a:txBody>
                  <a:tcPr/>
                </a:tc>
                <a:tc rowSpan="2">
                  <a:txBody>
                    <a:bodyPr/>
                    <a:lstStyle/>
                    <a:p>
                      <a:pPr marL="0" marR="0" lvl="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a:solidFill>
                            <a:schemeClr val="accent1">
                              <a:lumMod val="75000"/>
                            </a:schemeClr>
                          </a:solidFill>
                          <a:uFill>
                            <a:solidFill>
                              <a:srgbClr val="FFFFFF"/>
                            </a:solidFill>
                          </a:uFill>
                          <a:latin typeface="Comic Sans MS" panose="030F0702030302020204" pitchFamily="66" charset="0"/>
                        </a:rPr>
                        <a:t>Formação em contexto de trabalho</a:t>
                      </a:r>
                    </a:p>
                    <a:p>
                      <a:pP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82857">
                <a:tc vMerge="1">
                  <a:txBody>
                    <a:bodyPr/>
                    <a:lstStyle/>
                    <a:p>
                      <a:endParaRPr lang="pt-PT"/>
                    </a:p>
                  </a:txBody>
                  <a:tcPr>
                    <a:lnT w="28080" cap="flat" cmpd="sng" algn="ctr">
                      <a:solidFill>
                        <a:srgbClr val="000000"/>
                      </a:solidFill>
                      <a:prstDash val="solid"/>
                      <a:round/>
                      <a:headEnd type="none" w="med" len="med"/>
                      <a:tailEnd type="none" w="med" len="med"/>
                    </a:lnT>
                    <a:solidFill>
                      <a:srgbClr val="729FCF"/>
                    </a:solidFill>
                  </a:tcPr>
                </a:tc>
                <a:tc vMerge="1">
                  <a:txBody>
                    <a:bodyPr/>
                    <a:lstStyle/>
                    <a:p>
                      <a:pP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080">
                      <a:solidFill>
                        <a:srgbClr val="000000"/>
                      </a:solidFill>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600</a:t>
                      </a:r>
                      <a:endParaRPr lang="pt-PT" b="1" dirty="0">
                        <a:solidFill>
                          <a:schemeClr val="accent1">
                            <a:lumMod val="75000"/>
                          </a:schemeClr>
                        </a:solidFill>
                      </a:endParaRPr>
                    </a:p>
                  </a:txBody>
                  <a:tcPr>
                    <a:lnL w="12240" cap="flat" cmpd="sng" algn="ctr">
                      <a:solidFill>
                        <a:srgbClr val="000000"/>
                      </a:solidFill>
                      <a:prstDash val="solid"/>
                      <a:round/>
                      <a:headEnd type="none" w="med" len="med"/>
                      <a:tailEnd type="none" w="med" len="med"/>
                    </a:lnL>
                    <a:lnR w="28080">
                      <a:solidFill>
                        <a:srgbClr val="000000"/>
                      </a:solidFill>
                    </a:lnR>
                    <a:lnT w="12700" cap="flat" cmpd="sng" algn="ctr">
                      <a:solidFill>
                        <a:schemeClr val="tx1"/>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xmlns="" val="10010"/>
                  </a:ext>
                </a:extLst>
              </a:tr>
            </a:tbl>
          </a:graphicData>
        </a:graphic>
      </p:graphicFrame>
      <p:sp>
        <p:nvSpPr>
          <p:cNvPr id="385" name="CustomShape 4"/>
          <p:cNvSpPr/>
          <p:nvPr/>
        </p:nvSpPr>
        <p:spPr>
          <a:xfrm>
            <a:off x="5452920" y="1711842"/>
            <a:ext cx="3439800" cy="3445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just">
              <a:spcBef>
                <a:spcPts val="700"/>
              </a:spcBef>
            </a:pPr>
            <a:r>
              <a:rPr lang="pt-PT" sz="1200" strike="noStrike" spc="-1" dirty="0" smtClean="0">
                <a:solidFill>
                  <a:schemeClr val="accent1">
                    <a:lumMod val="75000"/>
                  </a:schemeClr>
                </a:solidFill>
                <a:uFill>
                  <a:solidFill>
                    <a:srgbClr val="FFFFFF"/>
                  </a:solidFill>
                </a:uFill>
                <a:latin typeface="Calibri" panose="020F0502020204030204" pitchFamily="34" charset="0"/>
              </a:rPr>
              <a:t>O </a:t>
            </a:r>
            <a:r>
              <a:rPr lang="pt-PT" sz="1200" b="1" strike="noStrike" spc="-1" dirty="0" smtClean="0">
                <a:solidFill>
                  <a:schemeClr val="accent1">
                    <a:lumMod val="75000"/>
                  </a:schemeClr>
                </a:solidFill>
                <a:uFill>
                  <a:solidFill>
                    <a:srgbClr val="FFFFFF"/>
                  </a:solidFill>
                </a:uFill>
                <a:latin typeface="Calibri" panose="020F0502020204030204" pitchFamily="34" charset="0"/>
              </a:rPr>
              <a:t>M</a:t>
            </a:r>
            <a:r>
              <a:rPr lang="pt-PT" sz="1200" b="1" spc="-1" dirty="0" smtClean="0">
                <a:solidFill>
                  <a:schemeClr val="accent1">
                    <a:lumMod val="75000"/>
                  </a:schemeClr>
                </a:solidFill>
                <a:uFill>
                  <a:solidFill>
                    <a:srgbClr val="FFFFFF"/>
                  </a:solidFill>
                </a:uFill>
                <a:latin typeface="Comic Sans MS"/>
              </a:rPr>
              <a:t>ecânico de Aeronaves e Material de Voo</a:t>
            </a:r>
            <a:r>
              <a:rPr lang="pt-PT" sz="1400" b="1" spc="-1" dirty="0" smtClean="0">
                <a:solidFill>
                  <a:schemeClr val="accent1">
                    <a:lumMod val="75000"/>
                  </a:schemeClr>
                </a:solidFill>
                <a:uFill>
                  <a:solidFill>
                    <a:srgbClr val="FFFFFF"/>
                  </a:solidFill>
                </a:uFill>
                <a:latin typeface="Comic Sans MS"/>
              </a:rPr>
              <a:t> </a:t>
            </a:r>
            <a:r>
              <a:rPr lang="pt-PT" sz="1400" spc="-1" dirty="0">
                <a:solidFill>
                  <a:schemeClr val="accent1">
                    <a:lumMod val="75000"/>
                  </a:schemeClr>
                </a:solidFill>
                <a:uFill>
                  <a:solidFill>
                    <a:srgbClr val="FFFFFF"/>
                  </a:solidFill>
                </a:uFill>
                <a:latin typeface="Calibri" panose="020F0502020204030204" pitchFamily="34" charset="0"/>
              </a:rPr>
              <a:t>é o profissional qualificado, apto a desenvolver, a orientar e a verificar atividades na área da manutenção preventiva e corretiva de aeronaves, identificando avarias ou anomalias, procedendo ao seu diagnóstico e realizando a substituição, a reparação e a regulação dos equipamentos ou componentes dos sistemas mecânicos, elétricos, eletrónicos e </a:t>
            </a:r>
            <a:r>
              <a:rPr lang="pt-PT" sz="1400" spc="-1" dirty="0" smtClean="0">
                <a:solidFill>
                  <a:schemeClr val="accent1">
                    <a:lumMod val="75000"/>
                  </a:schemeClr>
                </a:solidFill>
                <a:uFill>
                  <a:solidFill>
                    <a:srgbClr val="FFFFFF"/>
                  </a:solidFill>
                </a:uFill>
                <a:latin typeface="Calibri" panose="020F0502020204030204" pitchFamily="34" charset="0"/>
              </a:rPr>
              <a:t>estruturas. Executa </a:t>
            </a:r>
            <a:r>
              <a:rPr lang="pt-PT" sz="1400" spc="-1" dirty="0">
                <a:solidFill>
                  <a:schemeClr val="accent1">
                    <a:lumMod val="75000"/>
                  </a:schemeClr>
                </a:solidFill>
                <a:uFill>
                  <a:solidFill>
                    <a:srgbClr val="FFFFFF"/>
                  </a:solidFill>
                </a:uFill>
                <a:latin typeface="Calibri" panose="020F0502020204030204" pitchFamily="34" charset="0"/>
              </a:rPr>
              <a:t>a conservação, a reconversão e a assistência técnica de sistemas, visando a melhoria da sua condição funcional, de acordo com as normas de segurança, saúde e </a:t>
            </a:r>
            <a:r>
              <a:rPr lang="pt-PT" sz="1400" spc="-1" dirty="0" smtClean="0">
                <a:solidFill>
                  <a:schemeClr val="accent1">
                    <a:lumMod val="75000"/>
                  </a:schemeClr>
                </a:solidFill>
                <a:uFill>
                  <a:solidFill>
                    <a:srgbClr val="FFFFFF"/>
                  </a:solidFill>
                </a:uFill>
                <a:latin typeface="Calibri" panose="020F0502020204030204" pitchFamily="34" charset="0"/>
              </a:rPr>
              <a:t>ambiente</a:t>
            </a:r>
            <a:r>
              <a:rPr lang="pt-PT" sz="1400" spc="-1" dirty="0">
                <a:solidFill>
                  <a:schemeClr val="accent1">
                    <a:lumMod val="75000"/>
                  </a:schemeClr>
                </a:solidFill>
                <a:uFill>
                  <a:solidFill>
                    <a:srgbClr val="FFFFFF"/>
                  </a:solidFill>
                </a:uFill>
                <a:latin typeface="Calibri" panose="020F0502020204030204" pitchFamily="34" charset="0"/>
              </a:rPr>
              <a:t>.</a:t>
            </a:r>
            <a:endParaRPr lang="pt-PT" sz="1400" strike="noStrike" spc="-1" dirty="0">
              <a:solidFill>
                <a:schemeClr val="accent1">
                  <a:lumMod val="75000"/>
                </a:schemeClr>
              </a:solidFill>
              <a:uFill>
                <a:solidFill>
                  <a:srgbClr val="FFFFFF"/>
                </a:solidFill>
              </a:uFill>
              <a:latin typeface="Calibri" panose="020F0502020204030204" pitchFamily="34" charset="0"/>
            </a:endParaRPr>
          </a:p>
          <a:p>
            <a:pPr>
              <a:lnSpc>
                <a:spcPct val="100000"/>
              </a:lnSpc>
              <a:spcBef>
                <a:spcPts val="601"/>
              </a:spcBef>
            </a:pPr>
            <a:endParaRPr lang="pt-PT" sz="1400" b="0" strike="noStrike" spc="-1" dirty="0">
              <a:solidFill>
                <a:srgbClr val="000000"/>
              </a:solidFill>
              <a:uFill>
                <a:solidFill>
                  <a:srgbClr val="FFFFFF"/>
                </a:solidFill>
              </a:uFill>
              <a:latin typeface="Arial"/>
            </a:endParaRPr>
          </a:p>
          <a:p>
            <a:pPr algn="ctr">
              <a:lnSpc>
                <a:spcPct val="100000"/>
              </a:lnSpc>
              <a:spcBef>
                <a:spcPts val="601"/>
              </a:spcBef>
            </a:pPr>
            <a:r>
              <a:rPr lang="pt-PT" sz="1200" b="1" spc="-1" dirty="0" smtClean="0">
                <a:solidFill>
                  <a:schemeClr val="tx2"/>
                </a:solidFill>
                <a:uFill>
                  <a:solidFill>
                    <a:srgbClr val="FFFFFF"/>
                  </a:solidFill>
                </a:uFill>
                <a:latin typeface="Comic Sans MS"/>
              </a:rPr>
              <a:t>INETE – Pólo Torres Vedras -ISPO</a:t>
            </a:r>
            <a:endParaRPr lang="pt-PT" sz="1200" b="0" strike="noStrike" spc="-1" dirty="0">
              <a:solidFill>
                <a:schemeClr val="tx2"/>
              </a:solidFill>
              <a:uFill>
                <a:solidFill>
                  <a:srgbClr val="FFFFFF"/>
                </a:solidFill>
              </a:uFill>
              <a:latin typeface="Arial"/>
            </a:endParaRPr>
          </a:p>
          <a:p>
            <a:pPr>
              <a:lnSpc>
                <a:spcPct val="100000"/>
              </a:lnSpc>
              <a:spcBef>
                <a:spcPts val="601"/>
              </a:spcBef>
            </a:pPr>
            <a:endParaRPr lang="pt-PT" sz="1200" b="0" strike="noStrike" spc="-1" dirty="0">
              <a:solidFill>
                <a:srgbClr val="000000"/>
              </a:solidFill>
              <a:uFill>
                <a:solidFill>
                  <a:srgbClr val="FFFFFF"/>
                </a:solidFill>
              </a:uFill>
              <a:latin typeface="Arial"/>
            </a:endParaRPr>
          </a:p>
        </p:txBody>
      </p:sp>
      <p:sp>
        <p:nvSpPr>
          <p:cNvPr id="386" name="CustomShape 5"/>
          <p:cNvSpPr/>
          <p:nvPr/>
        </p:nvSpPr>
        <p:spPr>
          <a:xfrm>
            <a:off x="5452920" y="4883040"/>
            <a:ext cx="183960" cy="36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832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fill="hold"/>
                                        <p:tgtEl>
                                          <p:spTgt spid="382"/>
                                        </p:tgtEl>
                                        <p:attrNameLst>
                                          <p:attrName>ppt_x</p:attrName>
                                        </p:attrNameLst>
                                      </p:cBhvr>
                                      <p:tavLst>
                                        <p:tav tm="0">
                                          <p:val>
                                            <p:strVal val="#ppt_x"/>
                                          </p:val>
                                        </p:tav>
                                        <p:tav tm="100000">
                                          <p:val>
                                            <p:strVal val="#ppt_x"/>
                                          </p:val>
                                        </p:tav>
                                      </p:tavLst>
                                    </p:anim>
                                    <p:anim calcmode="lin" valueType="num">
                                      <p:cBhvr additive="base">
                                        <p:cTn id="8" dur="500" fill="hold"/>
                                        <p:tgtEl>
                                          <p:spTgt spid="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WordArt 5"/>
          <p:cNvSpPr>
            <a:spLocks noChangeArrowheads="1" noChangeShapeType="1" noTextEdit="1"/>
          </p:cNvSpPr>
          <p:nvPr/>
        </p:nvSpPr>
        <p:spPr bwMode="auto">
          <a:xfrm rot="30270">
            <a:off x="1301750" y="552450"/>
            <a:ext cx="6732588" cy="1087438"/>
          </a:xfrm>
          <a:prstGeom prst="rect">
            <a:avLst/>
          </a:prstGeom>
          <a:no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rgbClr val="7030A0"/>
                </a:solidFill>
                <a:effectLst>
                  <a:outerShdw dist="107763" dir="13500000" algn="ctr" rotWithShape="0">
                    <a:schemeClr val="tx1"/>
                  </a:outerShdw>
                </a:effectLst>
                <a:latin typeface="Arial Black"/>
              </a:rPr>
              <a:t>Avaliação</a:t>
            </a:r>
          </a:p>
        </p:txBody>
      </p:sp>
      <p:sp>
        <p:nvSpPr>
          <p:cNvPr id="227349" name="Text Box 21"/>
          <p:cNvSpPr txBox="1">
            <a:spLocks noChangeArrowheads="1"/>
          </p:cNvSpPr>
          <p:nvPr/>
        </p:nvSpPr>
        <p:spPr bwMode="auto">
          <a:xfrm>
            <a:off x="2555875" y="31400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PT" altLang="pt-PT" b="1">
              <a:latin typeface="Comic Sans MS" pitchFamily="66" charset="0"/>
            </a:endParaRPr>
          </a:p>
        </p:txBody>
      </p:sp>
      <p:sp>
        <p:nvSpPr>
          <p:cNvPr id="55302" name="Text Box 22"/>
          <p:cNvSpPr txBox="1">
            <a:spLocks noChangeArrowheads="1"/>
          </p:cNvSpPr>
          <p:nvPr/>
        </p:nvSpPr>
        <p:spPr bwMode="auto">
          <a:xfrm>
            <a:off x="3995738" y="20939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55303" name="Text Box 23"/>
          <p:cNvSpPr txBox="1">
            <a:spLocks noChangeArrowheads="1"/>
          </p:cNvSpPr>
          <p:nvPr/>
        </p:nvSpPr>
        <p:spPr bwMode="auto">
          <a:xfrm>
            <a:off x="3995738" y="20939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227352" name="WordArt 24"/>
          <p:cNvSpPr>
            <a:spLocks noChangeArrowheads="1" noChangeShapeType="1" noTextEdit="1"/>
          </p:cNvSpPr>
          <p:nvPr/>
        </p:nvSpPr>
        <p:spPr bwMode="auto">
          <a:xfrm>
            <a:off x="1763688" y="2070270"/>
            <a:ext cx="5313363" cy="549275"/>
          </a:xfrm>
          <a:prstGeom prst="rect">
            <a:avLst/>
          </a:prstGeom>
          <a:noFill/>
        </p:spPr>
        <p:txBody>
          <a:bodyPr wrap="none" fromWordArt="1">
            <a:prstTxWarp prst="textPlain">
              <a:avLst>
                <a:gd name="adj" fmla="val 50000"/>
              </a:avLst>
            </a:prstTxWarp>
          </a:bodyPr>
          <a:lstStyle/>
          <a:p>
            <a:pPr algn="ctr"/>
            <a:r>
              <a:rPr lang="pt-PT" sz="3200" kern="10" dirty="0">
                <a:ln w="3175">
                  <a:solidFill>
                    <a:schemeClr val="tx1"/>
                  </a:solidFill>
                  <a:round/>
                  <a:headEnd/>
                  <a:tailEnd/>
                </a:ln>
                <a:solidFill>
                  <a:srgbClr val="7030A0"/>
                </a:solidFill>
                <a:latin typeface="Arial Black"/>
              </a:rPr>
              <a:t>CURSOS PROFISSIONAIS</a:t>
            </a:r>
          </a:p>
        </p:txBody>
      </p:sp>
      <p:sp>
        <p:nvSpPr>
          <p:cNvPr id="55305" name="Text Box 25"/>
          <p:cNvSpPr txBox="1">
            <a:spLocks noChangeArrowheads="1"/>
          </p:cNvSpPr>
          <p:nvPr/>
        </p:nvSpPr>
        <p:spPr bwMode="auto">
          <a:xfrm>
            <a:off x="971600" y="3038764"/>
            <a:ext cx="7640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u="sng" dirty="0">
              <a:solidFill>
                <a:schemeClr val="tx2"/>
              </a:solidFill>
              <a:latin typeface="+mn-lt"/>
            </a:endParaRPr>
          </a:p>
          <a:p>
            <a:pPr>
              <a:spcBef>
                <a:spcPct val="50000"/>
              </a:spcBef>
            </a:pPr>
            <a:endParaRPr lang="pt-PT" altLang="pt-PT" b="1" u="sng" dirty="0">
              <a:solidFill>
                <a:schemeClr val="tx2"/>
              </a:solidFill>
              <a:latin typeface="+mn-lt"/>
            </a:endParaRPr>
          </a:p>
          <a:p>
            <a:pPr algn="ctr">
              <a:spcBef>
                <a:spcPct val="50000"/>
              </a:spcBef>
            </a:pPr>
            <a:r>
              <a:rPr lang="pt-PT" altLang="pt-PT" b="1" u="sng" dirty="0" smtClean="0">
                <a:solidFill>
                  <a:schemeClr val="tx2"/>
                </a:solidFill>
                <a:latin typeface="+mn-lt"/>
              </a:rPr>
              <a:t>Disciplinas </a:t>
            </a:r>
            <a:r>
              <a:rPr lang="pt-PT" altLang="pt-PT" b="1" u="sng" dirty="0">
                <a:solidFill>
                  <a:schemeClr val="tx2"/>
                </a:solidFill>
                <a:latin typeface="+mn-lt"/>
              </a:rPr>
              <a:t>+ FCT + Prova de Aptidão Profissional (PAP) – 12º </a:t>
            </a:r>
            <a:r>
              <a:rPr lang="pt-PT" altLang="pt-PT" b="1" u="sng" dirty="0" smtClean="0">
                <a:solidFill>
                  <a:schemeClr val="tx2"/>
                </a:solidFill>
                <a:latin typeface="+mn-lt"/>
              </a:rPr>
              <a:t>ano</a:t>
            </a:r>
          </a:p>
          <a:p>
            <a:pPr>
              <a:spcBef>
                <a:spcPct val="50000"/>
              </a:spcBef>
            </a:pPr>
            <a:endParaRPr lang="pt-PT" altLang="pt-PT" b="1" u="sng" dirty="0">
              <a:solidFill>
                <a:schemeClr val="tx2"/>
              </a:solidFill>
              <a:latin typeface="+mn-lt"/>
            </a:endParaRPr>
          </a:p>
          <a:p>
            <a:pPr algn="ctr">
              <a:spcBef>
                <a:spcPct val="50000"/>
              </a:spcBef>
            </a:pPr>
            <a:r>
              <a:rPr lang="pt-PT" altLang="pt-PT" b="1" dirty="0">
                <a:solidFill>
                  <a:schemeClr val="tx2"/>
                </a:solidFill>
                <a:latin typeface="+mn-lt"/>
              </a:rPr>
              <a:t>Apenas realizarão </a:t>
            </a:r>
            <a:r>
              <a:rPr lang="pt-PT" altLang="pt-PT" b="1" u="sng" dirty="0">
                <a:solidFill>
                  <a:schemeClr val="tx2"/>
                </a:solidFill>
                <a:latin typeface="+mn-lt"/>
              </a:rPr>
              <a:t>exames nacionais</a:t>
            </a:r>
            <a:r>
              <a:rPr lang="pt-PT" altLang="pt-PT" b="1" dirty="0">
                <a:solidFill>
                  <a:schemeClr val="tx2"/>
                </a:solidFill>
                <a:latin typeface="+mn-lt"/>
              </a:rPr>
              <a:t>, os alunos que pretendam ingressar no ensino superior, correspondentes às </a:t>
            </a:r>
            <a:r>
              <a:rPr lang="pt-PT" altLang="pt-PT" b="1" u="sng" dirty="0">
                <a:solidFill>
                  <a:schemeClr val="tx2"/>
                </a:solidFill>
                <a:latin typeface="+mn-lt"/>
              </a:rPr>
              <a:t>provas de ingresso </a:t>
            </a:r>
            <a:r>
              <a:rPr lang="pt-PT" altLang="pt-PT" b="1" dirty="0">
                <a:solidFill>
                  <a:schemeClr val="tx2"/>
                </a:solidFill>
                <a:latin typeface="+mn-lt"/>
              </a:rPr>
              <a:t>definidas por cada instituição de ensino superior/curso</a:t>
            </a:r>
          </a:p>
          <a:p>
            <a:pPr>
              <a:spcBef>
                <a:spcPct val="50000"/>
              </a:spcBef>
            </a:pPr>
            <a:endParaRPr lang="pt-PT" altLang="pt-PT" b="1" u="sng" dirty="0">
              <a:solidFill>
                <a:schemeClr val="tx2"/>
              </a:solidFill>
              <a:latin typeface="+mn-lt"/>
            </a:endParaRPr>
          </a:p>
        </p:txBody>
      </p:sp>
    </p:spTree>
    <p:extLst>
      <p:ext uri="{BB962C8B-B14F-4D97-AF65-F5344CB8AC3E}">
        <p14:creationId xmlns:p14="http://schemas.microsoft.com/office/powerpoint/2010/main" val="2016754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0" fill="hold"/>
                                        <p:tgtEl>
                                          <p:spTgt spid="227333"/>
                                        </p:tgtEl>
                                        <p:attrNameLst>
                                          <p:attrName>ppt_x</p:attrName>
                                        </p:attrNameLst>
                                      </p:cBhvr>
                                      <p:tavLst>
                                        <p:tav tm="0">
                                          <p:val>
                                            <p:strVal val="0-#ppt_w/2"/>
                                          </p:val>
                                        </p:tav>
                                        <p:tav tm="100000">
                                          <p:val>
                                            <p:strVal val="#ppt_x"/>
                                          </p:val>
                                        </p:tav>
                                      </p:tavLst>
                                    </p:anim>
                                    <p:anim calcmode="lin" valueType="num">
                                      <p:cBhvr additive="base">
                                        <p:cTn id="8" dur="5000" fill="hold"/>
                                        <p:tgtEl>
                                          <p:spTgt spid="2273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27349">
                                            <p:txEl>
                                              <p:pRg st="0" end="0"/>
                                            </p:txEl>
                                          </p:spTgt>
                                        </p:tgtEl>
                                        <p:attrNameLst>
                                          <p:attrName>style.visibility</p:attrName>
                                        </p:attrNameLst>
                                      </p:cBhvr>
                                      <p:to>
                                        <p:strVal val="visible"/>
                                      </p:to>
                                    </p:set>
                                    <p:animEffect transition="in" filter="slide(fromTop)">
                                      <p:cBhvr>
                                        <p:cTn id="12" dur="500"/>
                                        <p:tgtEl>
                                          <p:spTgt spid="227349">
                                            <p:txEl>
                                              <p:pRg st="0" end="0"/>
                                            </p:txEl>
                                          </p:spTgt>
                                        </p:tgtEl>
                                      </p:cBhvr>
                                    </p:animEffect>
                                  </p:childTnLst>
                                </p:cTn>
                              </p:par>
                            </p:childTnLst>
                          </p:cTn>
                        </p:par>
                        <p:par>
                          <p:cTn id="13" fill="hold" nodeType="afterGroup">
                            <p:stCondLst>
                              <p:cond delay="5500"/>
                            </p:stCondLst>
                            <p:childTnLst>
                              <p:par>
                                <p:cTn id="14" presetID="2" presetClass="entr" presetSubtype="1" fill="hold" grpId="0" nodeType="afterEffect">
                                  <p:stCondLst>
                                    <p:cond delay="0"/>
                                  </p:stCondLst>
                                  <p:childTnLst>
                                    <p:set>
                                      <p:cBhvr>
                                        <p:cTn id="15" dur="1" fill="hold">
                                          <p:stCondLst>
                                            <p:cond delay="0"/>
                                          </p:stCondLst>
                                        </p:cTn>
                                        <p:tgtEl>
                                          <p:spTgt spid="227352"/>
                                        </p:tgtEl>
                                        <p:attrNameLst>
                                          <p:attrName>style.visibility</p:attrName>
                                        </p:attrNameLst>
                                      </p:cBhvr>
                                      <p:to>
                                        <p:strVal val="visible"/>
                                      </p:to>
                                    </p:set>
                                    <p:anim calcmode="lin" valueType="num">
                                      <p:cBhvr additive="base">
                                        <p:cTn id="16" dur="500" fill="hold"/>
                                        <p:tgtEl>
                                          <p:spTgt spid="227352"/>
                                        </p:tgtEl>
                                        <p:attrNameLst>
                                          <p:attrName>ppt_x</p:attrName>
                                        </p:attrNameLst>
                                      </p:cBhvr>
                                      <p:tavLst>
                                        <p:tav tm="0">
                                          <p:val>
                                            <p:strVal val="#ppt_x"/>
                                          </p:val>
                                        </p:tav>
                                        <p:tav tm="100000">
                                          <p:val>
                                            <p:strVal val="#ppt_x"/>
                                          </p:val>
                                        </p:tav>
                                      </p:tavLst>
                                    </p:anim>
                                    <p:anim calcmode="lin" valueType="num">
                                      <p:cBhvr additive="base">
                                        <p:cTn id="17" dur="500" fill="hold"/>
                                        <p:tgtEl>
                                          <p:spTgt spid="227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49" grpId="0" build="p" autoUpdateAnimBg="0" advAuto="0"/>
      <p:bldP spid="2273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E TECNOLOGIAS</a:t>
            </a:r>
          </a:p>
        </p:txBody>
      </p:sp>
      <p:graphicFrame>
        <p:nvGraphicFramePr>
          <p:cNvPr id="29876" name="Group 180"/>
          <p:cNvGraphicFramePr>
            <a:graphicFrameLocks noGrp="1"/>
          </p:cNvGraphicFramePr>
          <p:nvPr>
            <p:extLst>
              <p:ext uri="{D42A27DB-BD31-4B8C-83A1-F6EECF244321}">
                <p14:modId xmlns:p14="http://schemas.microsoft.com/office/powerpoint/2010/main" val="3675715229"/>
              </p:ext>
            </p:extLst>
          </p:nvPr>
        </p:nvGraphicFramePr>
        <p:xfrm>
          <a:off x="107504" y="44624"/>
          <a:ext cx="5611689" cy="6819848"/>
        </p:xfrm>
        <a:graphic>
          <a:graphicData uri="http://schemas.openxmlformats.org/drawingml/2006/table">
            <a:tbl>
              <a:tblPr/>
              <a:tblGrid>
                <a:gridCol w="3312369"/>
                <a:gridCol w="506697"/>
                <a:gridCol w="545581"/>
                <a:gridCol w="623521"/>
                <a:gridCol w="623521"/>
              </a:tblGrid>
              <a:tr h="33140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 e Química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Biologia e Geologia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Geometria Descritiva A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Biologia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Química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841778" y="2132856"/>
            <a:ext cx="1509712" cy="64693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57602"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78339" y="3109108"/>
            <a:ext cx="1509712" cy="1039972"/>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6713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47480">
            <a:off x="747260" y="2560799"/>
            <a:ext cx="1329782" cy="245278"/>
            <a:chOff x="585" y="1193"/>
            <a:chExt cx="1660" cy="309"/>
          </a:xfrm>
        </p:grpSpPr>
        <p:sp>
          <p:nvSpPr>
            <p:cNvPr id="14350"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28575">
              <a:solidFill>
                <a:schemeClr val="tx1"/>
              </a:solidFill>
              <a:round/>
              <a:headEnd/>
              <a:tailEnd/>
            </a:ln>
          </p:spPr>
          <p:txBody>
            <a:bodyPr/>
            <a:lstStyle/>
            <a:p>
              <a:endParaRPr lang="pt-PT"/>
            </a:p>
          </p:txBody>
        </p:sp>
        <p:sp>
          <p:nvSpPr>
            <p:cNvPr id="14351"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14352"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28575">
              <a:solidFill>
                <a:schemeClr val="tx1"/>
              </a:solidFill>
              <a:round/>
              <a:headEnd/>
              <a:tailEnd/>
            </a:ln>
          </p:spPr>
          <p:txBody>
            <a:bodyPr/>
            <a:lstStyle/>
            <a:p>
              <a:endParaRPr lang="pt-PT"/>
            </a:p>
          </p:txBody>
        </p:sp>
        <p:sp>
          <p:nvSpPr>
            <p:cNvPr id="14353"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4354"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4355"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4356"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4028" name="WordArt 12"/>
          <p:cNvSpPr>
            <a:spLocks noChangeArrowheads="1" noChangeShapeType="1" noTextEdit="1"/>
          </p:cNvSpPr>
          <p:nvPr/>
        </p:nvSpPr>
        <p:spPr bwMode="auto">
          <a:xfrm>
            <a:off x="1619250" y="927100"/>
            <a:ext cx="682307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E TECNOLOGIAS</a:t>
            </a:r>
          </a:p>
        </p:txBody>
      </p:sp>
      <p:grpSp>
        <p:nvGrpSpPr>
          <p:cNvPr id="3" name="Group 13"/>
          <p:cNvGrpSpPr>
            <a:grpSpLocks/>
          </p:cNvGrpSpPr>
          <p:nvPr/>
        </p:nvGrpSpPr>
        <p:grpSpPr bwMode="auto">
          <a:xfrm>
            <a:off x="191044" y="2325700"/>
            <a:ext cx="854404" cy="3254350"/>
            <a:chOff x="286" y="945"/>
            <a:chExt cx="862" cy="1488"/>
          </a:xfrm>
        </p:grpSpPr>
        <p:sp>
          <p:nvSpPr>
            <p:cNvPr id="1434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434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434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434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434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434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4038" name="Text Box 22"/>
          <p:cNvSpPr txBox="1">
            <a:spLocks noChangeArrowheads="1"/>
          </p:cNvSpPr>
          <p:nvPr/>
        </p:nvSpPr>
        <p:spPr bwMode="auto">
          <a:xfrm>
            <a:off x="1025271" y="2907459"/>
            <a:ext cx="7723187" cy="2333625"/>
          </a:xfrm>
          <a:prstGeom prst="rect">
            <a:avLst/>
          </a:prstGeom>
          <a:noFill/>
          <a:ln w="9525">
            <a:noFill/>
            <a:miter lim="800000"/>
            <a:headEnd/>
            <a:tailEnd/>
          </a:ln>
        </p:spPr>
        <p:txBody>
          <a:bodyPr lIns="91420" tIns="45711" rIns="91420" bIns="45711">
            <a:spAutoFit/>
          </a:bodyPr>
          <a:lstStyle/>
          <a:p>
            <a:pPr algn="just" eaLnBrk="1" hangingPunct="1">
              <a:lnSpc>
                <a:spcPct val="130000"/>
              </a:lnSpc>
              <a:defRPr/>
            </a:pPr>
            <a:r>
              <a:rPr lang="pt-PT" sz="1600" b="1" dirty="0">
                <a:solidFill>
                  <a:srgbClr val="7030A0"/>
                </a:solidFill>
                <a:latin typeface="Comic Sans MS" pitchFamily="66" charset="0"/>
              </a:rPr>
              <a:t>.MEDICINA .ENFERMAGEM .VETERINÁRIA .BIOLOGIA .PSICOLOGIA</a:t>
            </a:r>
          </a:p>
          <a:p>
            <a:pPr algn="just" eaLnBrk="1" hangingPunct="1">
              <a:lnSpc>
                <a:spcPct val="130000"/>
              </a:lnSpc>
              <a:defRPr/>
            </a:pPr>
            <a:r>
              <a:rPr lang="pt-PT" sz="1600" b="1" dirty="0">
                <a:solidFill>
                  <a:srgbClr val="7030A0"/>
                </a:solidFill>
                <a:latin typeface="Comic Sans MS" pitchFamily="66" charset="0"/>
              </a:rPr>
              <a:t>.FARMÁCIA .MATEMÁTICA . NUTRIÇÃO . ANÁLISES CLÍNICAS</a:t>
            </a:r>
          </a:p>
          <a:p>
            <a:pPr algn="just" eaLnBrk="1" hangingPunct="1">
              <a:lnSpc>
                <a:spcPct val="130000"/>
              </a:lnSpc>
              <a:defRPr/>
            </a:pPr>
            <a:r>
              <a:rPr lang="pt-PT" sz="1600" b="1" dirty="0">
                <a:solidFill>
                  <a:srgbClr val="7030A0"/>
                </a:solidFill>
                <a:latin typeface="Comic Sans MS" pitchFamily="66" charset="0"/>
              </a:rPr>
              <a:t>.FISIOTERAPIA . TERAPIA DA FALA .TERAPIA OCUPACIONAL</a:t>
            </a:r>
          </a:p>
          <a:p>
            <a:pPr algn="just" eaLnBrk="1" hangingPunct="1">
              <a:lnSpc>
                <a:spcPct val="130000"/>
              </a:lnSpc>
              <a:defRPr/>
            </a:pPr>
            <a:r>
              <a:rPr lang="pt-PT" sz="1600" b="1" dirty="0">
                <a:solidFill>
                  <a:srgbClr val="7030A0"/>
                </a:solidFill>
                <a:latin typeface="Comic Sans MS" pitchFamily="66" charset="0"/>
              </a:rPr>
              <a:t>.EDUCAÇÃO FÍSICA.ENGENHARIA CIVIL .ENGENHARIA MECÂNICA .ENGENHARIA AGRONÓMICA .ENGENHARIA FÍSICA .ENGENHARIA   QUÍMICA .ENGENHARIA DO AMBIENTE .ENGENHARIA ELECTROTÉCNICA .ENGENHARIA INFORMÁTICA</a:t>
            </a:r>
            <a:r>
              <a:rPr lang="en-GB" sz="1600" b="1" dirty="0">
                <a:solidFill>
                  <a:srgbClr val="7030A0"/>
                </a:solidFill>
                <a:latin typeface="Comic Sans MS" pitchFamily="66" charset="0"/>
              </a:rPr>
              <a:t> </a:t>
            </a:r>
            <a:r>
              <a:rPr lang="pt-PT" sz="1600" b="1" dirty="0">
                <a:solidFill>
                  <a:srgbClr val="7030A0"/>
                </a:solidFill>
                <a:latin typeface="Comic Sans MS" pitchFamily="66" charset="0"/>
              </a:rPr>
              <a:t>.PROFESSOR(A)  de...</a:t>
            </a:r>
            <a:r>
              <a:rPr lang="pt-PT" sz="1600" dirty="0">
                <a:solidFill>
                  <a:srgbClr val="7030A0"/>
                </a:solidFill>
                <a:latin typeface="Comic Sans MS" pitchFamily="66" charset="0"/>
              </a:rPr>
              <a:t> </a:t>
            </a:r>
            <a:endParaRPr lang="en-GB" sz="1600" dirty="0">
              <a:solidFill>
                <a:srgbClr val="7030A0"/>
              </a:solidFill>
              <a:latin typeface="Comic Sans MS" pitchFamily="66" charset="0"/>
            </a:endParaRPr>
          </a:p>
        </p:txBody>
      </p:sp>
      <p:sp>
        <p:nvSpPr>
          <p:cNvPr id="214040" name="Picture 24" descr="j0078755"/>
          <p:cNvSpPr>
            <a:spLocks noChangeAspect="1" noChangeArrowheads="1"/>
          </p:cNvSpPr>
          <p:nvPr/>
        </p:nvSpPr>
        <p:spPr bwMode="auto">
          <a:xfrm>
            <a:off x="6977063" y="5072063"/>
            <a:ext cx="1539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214041" name="Text Box 25"/>
          <p:cNvSpPr txBox="1">
            <a:spLocks noChangeArrowheads="1"/>
          </p:cNvSpPr>
          <p:nvPr/>
        </p:nvSpPr>
        <p:spPr bwMode="auto">
          <a:xfrm>
            <a:off x="731838" y="1924050"/>
            <a:ext cx="780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e Tecnologias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86391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28"/>
                                        </p:tgtEl>
                                        <p:attrNameLst>
                                          <p:attrName>style.visibility</p:attrName>
                                        </p:attrNameLst>
                                      </p:cBhvr>
                                      <p:to>
                                        <p:strVal val="visible"/>
                                      </p:to>
                                    </p:set>
                                    <p:anim calcmode="lin" valueType="num">
                                      <p:cBhvr additive="base">
                                        <p:cTn id="7" dur="500" fill="hold"/>
                                        <p:tgtEl>
                                          <p:spTgt spid="214028"/>
                                        </p:tgtEl>
                                        <p:attrNameLst>
                                          <p:attrName>ppt_x</p:attrName>
                                        </p:attrNameLst>
                                      </p:cBhvr>
                                      <p:tavLst>
                                        <p:tav tm="0">
                                          <p:val>
                                            <p:strVal val="#ppt_x"/>
                                          </p:val>
                                        </p:tav>
                                        <p:tav tm="100000">
                                          <p:val>
                                            <p:strVal val="#ppt_x"/>
                                          </p:val>
                                        </p:tav>
                                      </p:tavLst>
                                    </p:anim>
                                    <p:anim calcmode="lin" valueType="num">
                                      <p:cBhvr additive="base">
                                        <p:cTn id="8" dur="500" fill="hold"/>
                                        <p:tgtEl>
                                          <p:spTgt spid="214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1" presetClass="entr" presetSubtype="0" fill="hold" grpId="0" nodeType="afterEffect">
                                  <p:stCondLst>
                                    <p:cond delay="2000"/>
                                  </p:stCondLst>
                                  <p:iterate type="wd">
                                    <p:tmAbs val="300"/>
                                  </p:iterate>
                                  <p:childTnLst>
                                    <p:set>
                                      <p:cBhvr>
                                        <p:cTn id="21" dur="1" fill="hold">
                                          <p:stCondLst>
                                            <p:cond delay="299"/>
                                          </p:stCondLst>
                                        </p:cTn>
                                        <p:tgtEl>
                                          <p:spTgt spid="214041"/>
                                        </p:tgtEl>
                                        <p:attrNameLst>
                                          <p:attrName>style.visibility</p:attrName>
                                        </p:attrNameLst>
                                      </p:cBhvr>
                                      <p:to>
                                        <p:strVal val="visible"/>
                                      </p:to>
                                    </p:set>
                                  </p:childTnLst>
                                </p:cTn>
                              </p:par>
                            </p:childTnLst>
                          </p:cTn>
                        </p:par>
                        <p:par>
                          <p:cTn id="22" fill="hold" nodeType="afterGroup">
                            <p:stCondLst>
                              <p:cond delay="13100"/>
                            </p:stCondLst>
                            <p:childTnLst>
                              <p:par>
                                <p:cTn id="23" presetID="7"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14040"/>
                                        </p:tgtEl>
                                        <p:attrNameLst>
                                          <p:attrName>style.visibility</p:attrName>
                                        </p:attrNameLst>
                                      </p:cBhvr>
                                      <p:to>
                                        <p:strVal val="visible"/>
                                      </p:to>
                                    </p:set>
                                    <p:anim calcmode="lin" valueType="num">
                                      <p:cBhvr additive="base">
                                        <p:cTn id="25" dur="5000" fill="hold"/>
                                        <p:tgtEl>
                                          <p:spTgt spid="214040"/>
                                        </p:tgtEl>
                                        <p:attrNameLst>
                                          <p:attrName>ppt_x</p:attrName>
                                        </p:attrNameLst>
                                      </p:cBhvr>
                                      <p:tavLst>
                                        <p:tav tm="0">
                                          <p:val>
                                            <p:strVal val="#ppt_x"/>
                                          </p:val>
                                        </p:tav>
                                        <p:tav tm="100000">
                                          <p:val>
                                            <p:strVal val="#ppt_x"/>
                                          </p:val>
                                        </p:tav>
                                      </p:tavLst>
                                    </p:anim>
                                    <p:anim calcmode="lin" valueType="num">
                                      <p:cBhvr additive="base">
                                        <p:cTn id="26" dur="5000" fill="hold"/>
                                        <p:tgtEl>
                                          <p:spTgt spid="21404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8100"/>
                            </p:stCondLst>
                            <p:childTnLst>
                              <p:par>
                                <p:cTn id="28" presetID="2" presetClass="entr" presetSubtype="8" fill="hold" grpId="0" nodeType="afterEffect">
                                  <p:stCondLst>
                                    <p:cond delay="0"/>
                                  </p:stCondLst>
                                  <p:childTnLst>
                                    <p:set>
                                      <p:cBhvr>
                                        <p:cTn id="29" dur="1" fill="hold">
                                          <p:stCondLst>
                                            <p:cond delay="0"/>
                                          </p:stCondLst>
                                        </p:cTn>
                                        <p:tgtEl>
                                          <p:spTgt spid="214038">
                                            <p:txEl>
                                              <p:pRg st="0" end="0"/>
                                            </p:txEl>
                                          </p:spTgt>
                                        </p:tgtEl>
                                        <p:attrNameLst>
                                          <p:attrName>style.visibility</p:attrName>
                                        </p:attrNameLst>
                                      </p:cBhvr>
                                      <p:to>
                                        <p:strVal val="visible"/>
                                      </p:to>
                                    </p:set>
                                    <p:anim calcmode="lin" valueType="num">
                                      <p:cBhvr additive="base">
                                        <p:cTn id="30" dur="500" fill="hold"/>
                                        <p:tgtEl>
                                          <p:spTgt spid="2140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4038">
                                            <p:txEl>
                                              <p:pRg st="0" end="0"/>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600"/>
                            </p:stCondLst>
                            <p:childTnLst>
                              <p:par>
                                <p:cTn id="33" presetID="2" presetClass="entr" presetSubtype="8" fill="hold" grpId="0" nodeType="afterEffect">
                                  <p:stCondLst>
                                    <p:cond delay="0"/>
                                  </p:stCondLst>
                                  <p:childTnLst>
                                    <p:set>
                                      <p:cBhvr>
                                        <p:cTn id="34" dur="1" fill="hold">
                                          <p:stCondLst>
                                            <p:cond delay="0"/>
                                          </p:stCondLst>
                                        </p:cTn>
                                        <p:tgtEl>
                                          <p:spTgt spid="214038">
                                            <p:txEl>
                                              <p:pRg st="1" end="1"/>
                                            </p:txEl>
                                          </p:spTgt>
                                        </p:tgtEl>
                                        <p:attrNameLst>
                                          <p:attrName>style.visibility</p:attrName>
                                        </p:attrNameLst>
                                      </p:cBhvr>
                                      <p:to>
                                        <p:strVal val="visible"/>
                                      </p:to>
                                    </p:set>
                                    <p:anim calcmode="lin" valueType="num">
                                      <p:cBhvr additive="base">
                                        <p:cTn id="35" dur="500" fill="hold"/>
                                        <p:tgtEl>
                                          <p:spTgt spid="21403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4038">
                                            <p:txEl>
                                              <p:pRg st="1" end="1"/>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9100"/>
                            </p:stCondLst>
                            <p:childTnLst>
                              <p:par>
                                <p:cTn id="38" presetID="2" presetClass="entr" presetSubtype="8" fill="hold" grpId="0" nodeType="afterEffect">
                                  <p:stCondLst>
                                    <p:cond delay="0"/>
                                  </p:stCondLst>
                                  <p:childTnLst>
                                    <p:set>
                                      <p:cBhvr>
                                        <p:cTn id="39" dur="1" fill="hold">
                                          <p:stCondLst>
                                            <p:cond delay="0"/>
                                          </p:stCondLst>
                                        </p:cTn>
                                        <p:tgtEl>
                                          <p:spTgt spid="214038">
                                            <p:txEl>
                                              <p:pRg st="2" end="2"/>
                                            </p:txEl>
                                          </p:spTgt>
                                        </p:tgtEl>
                                        <p:attrNameLst>
                                          <p:attrName>style.visibility</p:attrName>
                                        </p:attrNameLst>
                                      </p:cBhvr>
                                      <p:to>
                                        <p:strVal val="visible"/>
                                      </p:to>
                                    </p:set>
                                    <p:anim calcmode="lin" valueType="num">
                                      <p:cBhvr additive="base">
                                        <p:cTn id="40" dur="500" fill="hold"/>
                                        <p:tgtEl>
                                          <p:spTgt spid="214038">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4038">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9600"/>
                            </p:stCondLst>
                            <p:childTnLst>
                              <p:par>
                                <p:cTn id="43" presetID="2" presetClass="entr" presetSubtype="8" fill="hold" grpId="0" nodeType="afterEffect">
                                  <p:stCondLst>
                                    <p:cond delay="0"/>
                                  </p:stCondLst>
                                  <p:childTnLst>
                                    <p:set>
                                      <p:cBhvr>
                                        <p:cTn id="44" dur="1" fill="hold">
                                          <p:stCondLst>
                                            <p:cond delay="0"/>
                                          </p:stCondLst>
                                        </p:cTn>
                                        <p:tgtEl>
                                          <p:spTgt spid="214038">
                                            <p:txEl>
                                              <p:pRg st="3" end="3"/>
                                            </p:txEl>
                                          </p:spTgt>
                                        </p:tgtEl>
                                        <p:attrNameLst>
                                          <p:attrName>style.visibility</p:attrName>
                                        </p:attrNameLst>
                                      </p:cBhvr>
                                      <p:to>
                                        <p:strVal val="visible"/>
                                      </p:to>
                                    </p:set>
                                    <p:anim calcmode="lin" valueType="num">
                                      <p:cBhvr additive="base">
                                        <p:cTn id="45" dur="500" fill="hold"/>
                                        <p:tgtEl>
                                          <p:spTgt spid="21403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40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8" grpId="0"/>
      <p:bldP spid="214038" grpId="0" build="p" autoUpdateAnimBg="0" advAuto="0"/>
      <p:bldP spid="214040" grpId="0" animBg="1"/>
      <p:bldP spid="21404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CIÊNCIAS </a:t>
            </a:r>
            <a:r>
              <a:rPr lang="pt-PT" sz="3200" kern="10" dirty="0" smtClean="0">
                <a:solidFill>
                  <a:srgbClr val="7030A0"/>
                </a:solidFill>
                <a:latin typeface="Arial Black"/>
              </a:rPr>
              <a:t>SOCIOECONÓMICAS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006492991"/>
              </p:ext>
            </p:extLst>
          </p:nvPr>
        </p:nvGraphicFramePr>
        <p:xfrm>
          <a:off x="35496"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Geografia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Historia B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1745237" y="2132856"/>
            <a:ext cx="1509712" cy="597639"/>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198293" y="4365104"/>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45237" y="3151713"/>
            <a:ext cx="1509712" cy="7314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4098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71834">
            <a:off x="923044" y="3102536"/>
            <a:ext cx="1355767" cy="272992"/>
            <a:chOff x="585" y="1193"/>
            <a:chExt cx="1660" cy="309"/>
          </a:xfrm>
        </p:grpSpPr>
        <p:sp>
          <p:nvSpPr>
            <p:cNvPr id="16397"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chemeClr val="folHlink"/>
            </a:solidFill>
            <a:ln w="9525">
              <a:solidFill>
                <a:schemeClr val="tx1"/>
              </a:solidFill>
              <a:round/>
              <a:headEnd/>
              <a:tailEnd/>
            </a:ln>
          </p:spPr>
          <p:txBody>
            <a:bodyPr/>
            <a:lstStyle/>
            <a:p>
              <a:endParaRPr lang="pt-PT"/>
            </a:p>
          </p:txBody>
        </p:sp>
        <p:sp>
          <p:nvSpPr>
            <p:cNvPr id="16398"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chemeClr val="folHlink"/>
            </a:solidFill>
            <a:ln w="9525">
              <a:solidFill>
                <a:schemeClr val="tx1"/>
              </a:solidFill>
              <a:round/>
              <a:headEnd/>
              <a:tailEnd/>
            </a:ln>
          </p:spPr>
          <p:txBody>
            <a:bodyPr/>
            <a:lstStyle/>
            <a:p>
              <a:endParaRPr lang="pt-PT"/>
            </a:p>
          </p:txBody>
        </p:sp>
        <p:sp>
          <p:nvSpPr>
            <p:cNvPr id="16399"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chemeClr val="folHlink"/>
            </a:solidFill>
            <a:ln w="9525">
              <a:solidFill>
                <a:schemeClr val="tx1"/>
              </a:solidFill>
              <a:round/>
              <a:headEnd/>
              <a:tailEnd/>
            </a:ln>
          </p:spPr>
          <p:txBody>
            <a:bodyPr/>
            <a:lstStyle/>
            <a:p>
              <a:endParaRPr lang="pt-PT"/>
            </a:p>
          </p:txBody>
        </p:sp>
        <p:sp>
          <p:nvSpPr>
            <p:cNvPr id="16400"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chemeClr val="folHlink"/>
            </a:solidFill>
            <a:ln w="9525">
              <a:solidFill>
                <a:schemeClr val="tx1"/>
              </a:solidFill>
              <a:round/>
              <a:headEnd/>
              <a:tailEnd/>
            </a:ln>
          </p:spPr>
          <p:txBody>
            <a:bodyPr/>
            <a:lstStyle/>
            <a:p>
              <a:endParaRPr lang="pt-PT"/>
            </a:p>
          </p:txBody>
        </p:sp>
        <p:sp>
          <p:nvSpPr>
            <p:cNvPr id="16401"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6402"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6403"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7100" name="WordArt 12"/>
          <p:cNvSpPr>
            <a:spLocks noChangeArrowheads="1" noChangeShapeType="1" noTextEdit="1"/>
          </p:cNvSpPr>
          <p:nvPr/>
        </p:nvSpPr>
        <p:spPr bwMode="auto">
          <a:xfrm>
            <a:off x="1401763" y="908050"/>
            <a:ext cx="6842125" cy="1031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dirty="0">
                <a:solidFill>
                  <a:srgbClr val="7030A0"/>
                </a:solidFill>
                <a:latin typeface="Arial Black"/>
              </a:rPr>
              <a:t>CURSO CIENTÍFICO-HUMANÍSTICO DE CIÊNCIAS SOCIOECONÓMICAS</a:t>
            </a:r>
          </a:p>
        </p:txBody>
      </p:sp>
      <p:grpSp>
        <p:nvGrpSpPr>
          <p:cNvPr id="3" name="Group 13"/>
          <p:cNvGrpSpPr>
            <a:grpSpLocks/>
          </p:cNvGrpSpPr>
          <p:nvPr/>
        </p:nvGrpSpPr>
        <p:grpSpPr bwMode="auto">
          <a:xfrm>
            <a:off x="390213" y="2872857"/>
            <a:ext cx="934593" cy="3396076"/>
            <a:chOff x="286" y="945"/>
            <a:chExt cx="862" cy="1488"/>
          </a:xfrm>
        </p:grpSpPr>
        <p:sp>
          <p:nvSpPr>
            <p:cNvPr id="16391"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6392"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6393"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6394"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6395"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6396"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7110" name="Text Box 22"/>
          <p:cNvSpPr txBox="1">
            <a:spLocks noChangeArrowheads="1"/>
          </p:cNvSpPr>
          <p:nvPr/>
        </p:nvSpPr>
        <p:spPr bwMode="auto">
          <a:xfrm>
            <a:off x="1249363" y="3579813"/>
            <a:ext cx="7267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latin typeface="Comic Sans MS" pitchFamily="66" charset="0"/>
              </a:rPr>
              <a:t>. </a:t>
            </a:r>
            <a:r>
              <a:rPr lang="pt-PT" altLang="pt-PT" sz="1600" b="1" dirty="0">
                <a:solidFill>
                  <a:srgbClr val="7030A0"/>
                </a:solidFill>
                <a:latin typeface="Comic Sans MS" pitchFamily="66" charset="0"/>
              </a:rPr>
              <a:t>ECONOMIA . GESTÃO DE EMPRESAS . GESTÃO COMERCIAL E DE PRODUÇÃO . GESTÃO HOTELEIRA . CONTABILIDADE . FINANÇAS . PUBLICIDADE . MARKETING . MATEMÁTICA . GEOGRAFIA</a:t>
            </a:r>
          </a:p>
          <a:p>
            <a:pPr algn="just" eaLnBrk="1" hangingPunct="1">
              <a:lnSpc>
                <a:spcPct val="130000"/>
              </a:lnSpc>
            </a:pPr>
            <a:r>
              <a:rPr lang="pt-PT" altLang="pt-PT" sz="1600" b="1" dirty="0">
                <a:solidFill>
                  <a:srgbClr val="7030A0"/>
                </a:solidFill>
                <a:latin typeface="Comic Sans MS" pitchFamily="66" charset="0"/>
              </a:rPr>
              <a:t>. PROFESSOR DE...ETC.</a:t>
            </a:r>
          </a:p>
        </p:txBody>
      </p:sp>
      <p:sp>
        <p:nvSpPr>
          <p:cNvPr id="217112" name="Text Box 24"/>
          <p:cNvSpPr txBox="1">
            <a:spLocks noChangeArrowheads="1"/>
          </p:cNvSpPr>
          <p:nvPr/>
        </p:nvSpPr>
        <p:spPr bwMode="auto">
          <a:xfrm>
            <a:off x="1000125" y="2420938"/>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Socioeconómicas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3803179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7100"/>
                                        </p:tgtEl>
                                        <p:attrNameLst>
                                          <p:attrName>style.visibility</p:attrName>
                                        </p:attrNameLst>
                                      </p:cBhvr>
                                      <p:to>
                                        <p:strVal val="visible"/>
                                      </p:to>
                                    </p:set>
                                    <p:anim calcmode="lin" valueType="num">
                                      <p:cBhvr additive="base">
                                        <p:cTn id="7" dur="500" fill="hold"/>
                                        <p:tgtEl>
                                          <p:spTgt spid="217100"/>
                                        </p:tgtEl>
                                        <p:attrNameLst>
                                          <p:attrName>ppt_x</p:attrName>
                                        </p:attrNameLst>
                                      </p:cBhvr>
                                      <p:tavLst>
                                        <p:tav tm="0">
                                          <p:val>
                                            <p:strVal val="#ppt_x"/>
                                          </p:val>
                                        </p:tav>
                                        <p:tav tm="100000">
                                          <p:val>
                                            <p:strVal val="#ppt_x"/>
                                          </p:val>
                                        </p:tav>
                                      </p:tavLst>
                                    </p:anim>
                                    <p:anim calcmode="lin" valueType="num">
                                      <p:cBhvr additive="base">
                                        <p:cTn id="8" dur="500" fill="hold"/>
                                        <p:tgtEl>
                                          <p:spTgt spid="217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7112"/>
                                        </p:tgtEl>
                                        <p:attrNameLst>
                                          <p:attrName>style.visibility</p:attrName>
                                        </p:attrNameLst>
                                      </p:cBhvr>
                                      <p:to>
                                        <p:strVal val="visible"/>
                                      </p:to>
                                    </p:set>
                                  </p:childTnLst>
                                </p:cTn>
                              </p:par>
                            </p:childTnLst>
                          </p:cTn>
                        </p:par>
                        <p:par>
                          <p:cTn id="17" fill="hold" nodeType="afterGroup">
                            <p:stCondLst>
                              <p:cond delay="123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2800"/>
                            </p:stCondLst>
                            <p:childTnLst>
                              <p:par>
                                <p:cTn id="23" presetID="2" presetClass="entr" presetSubtype="8" fill="hold" grpId="0" nodeType="afterEffect">
                                  <p:stCondLst>
                                    <p:cond delay="0"/>
                                  </p:stCondLst>
                                  <p:childTnLst>
                                    <p:set>
                                      <p:cBhvr>
                                        <p:cTn id="24" dur="1" fill="hold">
                                          <p:stCondLst>
                                            <p:cond delay="0"/>
                                          </p:stCondLst>
                                        </p:cTn>
                                        <p:tgtEl>
                                          <p:spTgt spid="217110">
                                            <p:txEl>
                                              <p:pRg st="0" end="0"/>
                                            </p:txEl>
                                          </p:spTgt>
                                        </p:tgtEl>
                                        <p:attrNameLst>
                                          <p:attrName>style.visibility</p:attrName>
                                        </p:attrNameLst>
                                      </p:cBhvr>
                                      <p:to>
                                        <p:strVal val="visible"/>
                                      </p:to>
                                    </p:set>
                                    <p:anim calcmode="lin" valueType="num">
                                      <p:cBhvr additive="base">
                                        <p:cTn id="25" dur="500" fill="hold"/>
                                        <p:tgtEl>
                                          <p:spTgt spid="2171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110">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300"/>
                            </p:stCondLst>
                            <p:childTnLst>
                              <p:par>
                                <p:cTn id="28" presetID="2" presetClass="entr" presetSubtype="8" fill="hold" grpId="0" nodeType="afterEffect">
                                  <p:stCondLst>
                                    <p:cond delay="0"/>
                                  </p:stCondLst>
                                  <p:childTnLst>
                                    <p:set>
                                      <p:cBhvr>
                                        <p:cTn id="29" dur="1" fill="hold">
                                          <p:stCondLst>
                                            <p:cond delay="0"/>
                                          </p:stCondLst>
                                        </p:cTn>
                                        <p:tgtEl>
                                          <p:spTgt spid="217110">
                                            <p:txEl>
                                              <p:pRg st="1" end="1"/>
                                            </p:txEl>
                                          </p:spTgt>
                                        </p:tgtEl>
                                        <p:attrNameLst>
                                          <p:attrName>style.visibility</p:attrName>
                                        </p:attrNameLst>
                                      </p:cBhvr>
                                      <p:to>
                                        <p:strVal val="visible"/>
                                      </p:to>
                                    </p:set>
                                    <p:anim calcmode="lin" valueType="num">
                                      <p:cBhvr additive="base">
                                        <p:cTn id="30" dur="500" fill="hold"/>
                                        <p:tgtEl>
                                          <p:spTgt spid="217110">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71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p:bldP spid="217110" grpId="0" build="p" autoUpdateAnimBg="0" advAuto="0"/>
      <p:bldP spid="2171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7030A0"/>
                </a:solidFill>
                <a:latin typeface="Arial Black"/>
              </a:rPr>
              <a:t>CURSO CIENTÍFICO-HUMANÍSTICO</a:t>
            </a:r>
          </a:p>
          <a:p>
            <a:pPr algn="ctr"/>
            <a:r>
              <a:rPr lang="pt-PT" sz="3200" kern="10" dirty="0">
                <a:solidFill>
                  <a:srgbClr val="7030A0"/>
                </a:solidFill>
                <a:latin typeface="Arial Black"/>
              </a:rPr>
              <a:t>DE </a:t>
            </a:r>
            <a:r>
              <a:rPr lang="pt-PT" sz="3200" kern="10" dirty="0" smtClean="0">
                <a:solidFill>
                  <a:srgbClr val="7030A0"/>
                </a:solidFill>
                <a:latin typeface="Arial Black"/>
              </a:rPr>
              <a:t>LÍNGUAS E HUMANIDADES</a:t>
            </a:r>
            <a:endParaRPr lang="pt-PT" sz="3200" kern="10" dirty="0">
              <a:solidFill>
                <a:srgbClr val="7030A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76445776"/>
              </p:ext>
            </p:extLst>
          </p:nvPr>
        </p:nvGraphicFramePr>
        <p:xfrm>
          <a:off x="107504"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História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Geografia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0099"/>
                          </a:solidFill>
                          <a:effectLst/>
                          <a:latin typeface="Arial" charset="0"/>
                        </a:rPr>
                        <a:t>                                    Latim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Língua Estrangeira I ou II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Literatura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Matemática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Aplicada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às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Ciências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Sociais</a:t>
                      </a:r>
                      <a:endParaRPr kumimoji="0" lang="en-GB"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 A                          Literaturas de Língua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Latim B                                Psicologia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Estrangeira I, II ou III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r>
                        <a:rPr kumimoji="0" lang="pt-PT" sz="1100" b="0" i="0" u="none" strike="noStrike" cap="none" normalizeH="0" baseline="0" dirty="0" smtClean="0">
                          <a:ln>
                            <a:noFill/>
                          </a:ln>
                          <a:solidFill>
                            <a:srgbClr val="0000FF"/>
                          </a:solidFill>
                          <a:effectLst/>
                          <a:latin typeface="Arial" charset="0"/>
                        </a:rPr>
                        <a:t>)</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a:t>
                      </a:r>
                      <a:r>
                        <a:rPr kumimoji="0" lang="pt-PT" sz="1100" b="0" i="0" u="none" strike="noStrike" cap="none" normalizeH="0" baseline="0" dirty="0" smtClean="0">
                          <a:ln>
                            <a:noFill/>
                          </a:ln>
                          <a:solidFill>
                            <a:schemeClr val="tx1"/>
                          </a:solidFill>
                          <a:effectLst/>
                          <a:latin typeface="Arial" charset="0"/>
                        </a:rPr>
                        <a:t>(f)  (g)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772816"/>
            <a:ext cx="3249612" cy="5047517"/>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do aluno dar continuidade às duas línguas estrangeiras do ensino básico, a LE I insere-se na componente de formação geral e a LE II na formação especifica. Se o aluno der continuidade a uma das LE do básico (I ou II) e iniciar uma nova língua (III), esta integra-se obrigatoriamente na componente de formação específica, inserindo-se na componente de formação geral uma das línguas já estudadas. Se o aluno pretender apenas iniciar uma língua, a mesma insere-se na componente de formação geral. </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7030A0"/>
                </a:solidFill>
              </a:rPr>
              <a:t>Esc. Sec Madeira Torres  </a:t>
            </a:r>
            <a:endParaRPr lang="en-GB" altLang="pt-PT" sz="1200" b="1" dirty="0" smtClean="0">
              <a:solidFill>
                <a:srgbClr val="7030A0"/>
              </a:solidFill>
            </a:endParaRPr>
          </a:p>
          <a:p>
            <a:pPr algn="ctr" eaLnBrk="1" hangingPunct="1">
              <a:spcBef>
                <a:spcPct val="0"/>
              </a:spcBef>
              <a:buFontTx/>
              <a:buNone/>
            </a:pPr>
            <a:endParaRPr lang="en-GB" altLang="pt-PT" sz="1200" b="1" dirty="0">
              <a:solidFill>
                <a:srgbClr val="7030A0"/>
              </a:solidFill>
            </a:endParaRPr>
          </a:p>
          <a:p>
            <a:pPr algn="ctr" eaLnBrk="1" hangingPunct="1">
              <a:spcBef>
                <a:spcPct val="0"/>
              </a:spcBef>
              <a:buFontTx/>
              <a:buNone/>
            </a:pPr>
            <a:r>
              <a:rPr lang="en-GB" altLang="pt-PT" sz="1200" b="1" dirty="0">
                <a:solidFill>
                  <a:srgbClr val="7030A0"/>
                </a:solidFill>
              </a:rPr>
              <a:t>Esc. Sec. </a:t>
            </a:r>
            <a:r>
              <a:rPr lang="en-GB" altLang="pt-PT" sz="1200" b="1" dirty="0" err="1">
                <a:solidFill>
                  <a:srgbClr val="7030A0"/>
                </a:solidFill>
              </a:rPr>
              <a:t>Henriques</a:t>
            </a:r>
            <a:r>
              <a:rPr lang="en-GB" altLang="pt-PT" sz="1200" b="1" dirty="0">
                <a:solidFill>
                  <a:srgbClr val="7030A0"/>
                </a:solidFill>
              </a:rPr>
              <a:t> </a:t>
            </a:r>
            <a:r>
              <a:rPr lang="en-GB" altLang="pt-PT" sz="1200" b="1" dirty="0" err="1">
                <a:solidFill>
                  <a:srgbClr val="7030A0"/>
                </a:solidFill>
              </a:rPr>
              <a:t>Nogueira</a:t>
            </a:r>
            <a:endParaRPr lang="en-GB" altLang="pt-PT" sz="1200" b="1" dirty="0">
              <a:solidFill>
                <a:srgbClr val="7030A0"/>
              </a:solidFill>
            </a:endParaRPr>
          </a:p>
        </p:txBody>
      </p:sp>
      <p:sp>
        <p:nvSpPr>
          <p:cNvPr id="13350" name="Rectangle 60"/>
          <p:cNvSpPr>
            <a:spLocks noChangeArrowheads="1"/>
          </p:cNvSpPr>
          <p:nvPr/>
        </p:nvSpPr>
        <p:spPr bwMode="auto">
          <a:xfrm>
            <a:off x="328517" y="2132856"/>
            <a:ext cx="3027962" cy="108012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2591" y="4725144"/>
            <a:ext cx="3093888" cy="16561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263125" y="3559407"/>
            <a:ext cx="3080809" cy="101880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3314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5305</TotalTime>
  <Words>6408</Words>
  <Application>Microsoft Office PowerPoint</Application>
  <PresentationFormat>Apresentação no Ecrã (4:3)</PresentationFormat>
  <Paragraphs>2088</Paragraphs>
  <Slides>49</Slides>
  <Notes>40</Notes>
  <HiddenSlides>0</HiddenSlides>
  <MMClips>0</MMClips>
  <ScaleCrop>false</ScaleCrop>
  <HeadingPairs>
    <vt:vector size="4" baseType="variant">
      <vt:variant>
        <vt:lpstr>Tema</vt:lpstr>
      </vt:variant>
      <vt:variant>
        <vt:i4>1</vt:i4>
      </vt:variant>
      <vt:variant>
        <vt:lpstr>Títulos dos diapositivos</vt:lpstr>
      </vt:variant>
      <vt:variant>
        <vt:i4>49</vt:i4>
      </vt:variant>
    </vt:vector>
  </HeadingPairs>
  <TitlesOfParts>
    <vt:vector size="50" baseType="lpstr">
      <vt:lpstr>Tema do Office</vt:lpstr>
      <vt:lpstr>OFERTAS EDUCATIVAS E FORMATIVAS DO ENSINO SECUNDÁRIO  DL  55/2018, Portaria 226-A/2018 e 235-A/2018</vt:lpstr>
      <vt:lpstr>Apresentação do PowerPoint</vt:lpstr>
      <vt:lpstr>Apresentação do PowerPoint</vt:lpstr>
      <vt:lpstr> CURSOS CIENTIFICO-HUMANÍSTICOS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CURSOS COM PLANOS PRÓPRIOS Nos CURSOS CIENTÍFICO-HUMANÍSTICOS </vt:lpstr>
      <vt:lpstr>Apresentação do PowerPoint</vt:lpstr>
      <vt:lpstr> CURSOS COM PLANOS PRÓPRIOS Nos CURSOS PROFISSIONAIS </vt:lpstr>
      <vt:lpstr>Apresentação do PowerPoint</vt:lpstr>
      <vt:lpstr>CURSOS ARTÍSTICOS ESPECIALIZADOS    Ver Portaria 229-A/2018  https://dre.pt/home/-/dre/116068173/details/maximized  Ver Portaria 232-A/2018  https://dre.pt/web/guest/home/-/dre/116132275/details/maximized?print_preview=print-preview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OFERTAS EDUCATIVAS E FORMATIVAS DO ENSINO SECUNDÁRIO</dc:title>
  <dc:creator>Catarina Valente</dc:creator>
  <cp:lastModifiedBy>Sandra Santos</cp:lastModifiedBy>
  <cp:revision>182</cp:revision>
  <dcterms:created xsi:type="dcterms:W3CDTF">2018-09-18T11:49:32Z</dcterms:created>
  <dcterms:modified xsi:type="dcterms:W3CDTF">2024-04-24T14:41:15Z</dcterms:modified>
</cp:coreProperties>
</file>