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6"/>
  </p:notesMasterIdLst>
  <p:sldIdLst>
    <p:sldId id="256" r:id="rId2"/>
    <p:sldId id="257" r:id="rId3"/>
    <p:sldId id="258" r:id="rId4"/>
    <p:sldId id="259" r:id="rId5"/>
    <p:sldId id="260" r:id="rId6"/>
    <p:sldId id="300" r:id="rId7"/>
    <p:sldId id="263" r:id="rId8"/>
    <p:sldId id="301" r:id="rId9"/>
    <p:sldId id="264" r:id="rId10"/>
    <p:sldId id="302" r:id="rId11"/>
    <p:sldId id="265" r:id="rId12"/>
    <p:sldId id="303" r:id="rId13"/>
    <p:sldId id="304" r:id="rId14"/>
    <p:sldId id="334" r:id="rId15"/>
    <p:sldId id="267" r:id="rId16"/>
    <p:sldId id="306" r:id="rId17"/>
    <p:sldId id="268" r:id="rId18"/>
    <p:sldId id="305" r:id="rId19"/>
    <p:sldId id="266" r:id="rId20"/>
    <p:sldId id="269" r:id="rId21"/>
    <p:sldId id="270" r:id="rId22"/>
    <p:sldId id="272" r:id="rId23"/>
    <p:sldId id="273" r:id="rId24"/>
    <p:sldId id="332" r:id="rId25"/>
    <p:sldId id="274" r:id="rId26"/>
    <p:sldId id="276" r:id="rId27"/>
    <p:sldId id="278" r:id="rId28"/>
    <p:sldId id="331" r:id="rId29"/>
    <p:sldId id="275" r:id="rId30"/>
    <p:sldId id="307" r:id="rId31"/>
    <p:sldId id="289" r:id="rId32"/>
    <p:sldId id="288" r:id="rId33"/>
    <p:sldId id="287" r:id="rId34"/>
    <p:sldId id="285" r:id="rId35"/>
    <p:sldId id="311" r:id="rId36"/>
    <p:sldId id="329" r:id="rId37"/>
    <p:sldId id="290" r:id="rId38"/>
    <p:sldId id="323" r:id="rId39"/>
    <p:sldId id="324" r:id="rId40"/>
    <p:sldId id="319" r:id="rId41"/>
    <p:sldId id="292" r:id="rId42"/>
    <p:sldId id="294" r:id="rId43"/>
    <p:sldId id="316" r:id="rId44"/>
    <p:sldId id="299" r:id="rId45"/>
  </p:sldIdLst>
  <p:sldSz cx="9144000" cy="6858000" type="screen4x3"/>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918" autoAdjust="0"/>
  </p:normalViewPr>
  <p:slideViewPr>
    <p:cSldViewPr>
      <p:cViewPr>
        <p:scale>
          <a:sx n="66" d="100"/>
          <a:sy n="66" d="100"/>
        </p:scale>
        <p:origin x="-2934" y="-1020"/>
      </p:cViewPr>
      <p:guideLst>
        <p:guide orient="horz" pos="2160"/>
        <p:guide pos="2880"/>
      </p:guideLst>
    </p:cSldViewPr>
  </p:slideViewPr>
  <p:notesTextViewPr>
    <p:cViewPr>
      <p:scale>
        <a:sx n="1" d="1"/>
        <a:sy n="1" d="1"/>
      </p:scale>
      <p:origin x="0" y="0"/>
    </p:cViewPr>
  </p:notesTextViewPr>
  <p:sorterViewPr>
    <p:cViewPr>
      <p:scale>
        <a:sx n="100" d="100"/>
        <a:sy n="100" d="100"/>
      </p:scale>
      <p:origin x="0" y="555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822493-53C1-43B8-B71F-96FD2F99A4DE}" type="datetimeFigureOut">
              <a:rPr lang="pt-PT" smtClean="0"/>
              <a:t>06/05/2026</a:t>
            </a:fld>
            <a:endParaRPr lang="pt-PT"/>
          </a:p>
        </p:txBody>
      </p:sp>
      <p:sp>
        <p:nvSpPr>
          <p:cNvPr id="4" name="Marcador de Posição da Imagem do Diapositivo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6" name="Marcador de Posição do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94694C-ACA9-4456-AD88-386FBCAEDECC}" type="slidenum">
              <a:rPr lang="pt-PT" smtClean="0"/>
              <a:t>‹nº›</a:t>
            </a:fld>
            <a:endParaRPr lang="pt-PT"/>
          </a:p>
        </p:txBody>
      </p:sp>
    </p:spTree>
    <p:extLst>
      <p:ext uri="{BB962C8B-B14F-4D97-AF65-F5344CB8AC3E}">
        <p14:creationId xmlns:p14="http://schemas.microsoft.com/office/powerpoint/2010/main" val="1591673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Marcador de Posição da Imagem do Diapositivo 1"/>
          <p:cNvSpPr>
            <a:spLocks noGrp="1" noRot="1" noChangeAspect="1" noTextEdit="1"/>
          </p:cNvSpPr>
          <p:nvPr>
            <p:ph type="sldImg"/>
          </p:nvPr>
        </p:nvSpPr>
        <p:spPr>
          <a:ln/>
        </p:spPr>
      </p:sp>
      <p:sp>
        <p:nvSpPr>
          <p:cNvPr id="61443"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61444"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91E61514-95A7-4E98-A59B-A131004F76B6}" type="slidenum">
              <a:rPr lang="pt-PT" altLang="pt-PT" smtClean="0">
                <a:latin typeface="Times New Roman" pitchFamily="18" charset="0"/>
              </a:rPr>
              <a:pPr/>
              <a:t>5</a:t>
            </a:fld>
            <a:endParaRPr lang="pt-PT" altLang="pt-PT"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Marcador de Posição da Imagem do Diapositivo 1"/>
          <p:cNvSpPr>
            <a:spLocks noGrp="1" noRot="1" noChangeAspect="1" noTextEdit="1"/>
          </p:cNvSpPr>
          <p:nvPr>
            <p:ph type="sldImg"/>
          </p:nvPr>
        </p:nvSpPr>
        <p:spPr>
          <a:ln/>
        </p:spPr>
      </p:sp>
      <p:sp>
        <p:nvSpPr>
          <p:cNvPr id="70659"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70660"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4D39F9D3-ABD2-4F4B-B559-9A43D79281A4}" type="slidenum">
              <a:rPr lang="pt-PT" altLang="pt-PT" smtClean="0">
                <a:latin typeface="Times New Roman" pitchFamily="18" charset="0"/>
              </a:rPr>
              <a:pPr/>
              <a:t>14</a:t>
            </a:fld>
            <a:endParaRPr lang="pt-PT" altLang="pt-PT"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Marcador de Posição da Imagem do Diapositivo 1"/>
          <p:cNvSpPr>
            <a:spLocks noGrp="1" noRot="1" noChangeAspect="1" noTextEdit="1"/>
          </p:cNvSpPr>
          <p:nvPr>
            <p:ph type="sldImg"/>
          </p:nvPr>
        </p:nvSpPr>
        <p:spPr>
          <a:ln/>
        </p:spPr>
      </p:sp>
      <p:sp>
        <p:nvSpPr>
          <p:cNvPr id="70659"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70660"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5C9BB32B-92A9-47CF-ABB2-DA084CDAAB8F}" type="slidenum">
              <a:rPr lang="pt-PT" altLang="pt-PT" smtClean="0">
                <a:latin typeface="Times New Roman" pitchFamily="18" charset="0"/>
              </a:rPr>
              <a:pPr/>
              <a:t>20</a:t>
            </a:fld>
            <a:endParaRPr lang="pt-PT" altLang="pt-PT"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Marcador de Posição da Imagem do Diapositivo 1"/>
          <p:cNvSpPr>
            <a:spLocks noGrp="1" noRot="1" noChangeAspect="1" noTextEdit="1"/>
          </p:cNvSpPr>
          <p:nvPr>
            <p:ph type="sldImg"/>
          </p:nvPr>
        </p:nvSpPr>
        <p:spPr>
          <a:ln/>
        </p:spPr>
      </p:sp>
      <p:sp>
        <p:nvSpPr>
          <p:cNvPr id="71683"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71684"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FFFB4946-1FEF-44FA-B281-3F3B8C11EC16}" type="slidenum">
              <a:rPr lang="pt-PT" altLang="pt-PT" smtClean="0">
                <a:latin typeface="Times New Roman" pitchFamily="18" charset="0"/>
              </a:rPr>
              <a:pPr/>
              <a:t>21</a:t>
            </a:fld>
            <a:endParaRPr lang="pt-PT" altLang="pt-PT"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Marcador de Posição da Imagem do Diapositivo 1"/>
          <p:cNvSpPr>
            <a:spLocks noGrp="1" noRot="1" noChangeAspect="1" noTextEdit="1"/>
          </p:cNvSpPr>
          <p:nvPr>
            <p:ph type="sldImg"/>
          </p:nvPr>
        </p:nvSpPr>
        <p:spPr>
          <a:ln/>
        </p:spPr>
      </p:sp>
      <p:sp>
        <p:nvSpPr>
          <p:cNvPr id="73731"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73732"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A8B6E94A-546F-47F7-837A-32EE830C7E66}" type="slidenum">
              <a:rPr lang="pt-PT" altLang="pt-PT" smtClean="0">
                <a:latin typeface="Times New Roman" pitchFamily="18" charset="0"/>
              </a:rPr>
              <a:pPr/>
              <a:t>22</a:t>
            </a:fld>
            <a:endParaRPr lang="pt-PT" altLang="pt-PT"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Marcador de Posição da Imagem do Diapositivo 1"/>
          <p:cNvSpPr>
            <a:spLocks noGrp="1" noRot="1" noChangeAspect="1" noTextEdit="1"/>
          </p:cNvSpPr>
          <p:nvPr>
            <p:ph type="sldImg"/>
          </p:nvPr>
        </p:nvSpPr>
        <p:spPr>
          <a:ln/>
        </p:spPr>
      </p:sp>
      <p:sp>
        <p:nvSpPr>
          <p:cNvPr id="74755"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74756"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B522B810-3AA7-4EF5-B6CD-44B1B3C36011}" type="slidenum">
              <a:rPr lang="pt-PT" altLang="pt-PT" smtClean="0">
                <a:latin typeface="Times New Roman" pitchFamily="18" charset="0"/>
              </a:rPr>
              <a:pPr/>
              <a:t>23</a:t>
            </a:fld>
            <a:endParaRPr lang="pt-PT" altLang="pt-PT"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Marcador de Posição da Imagem do Diapositivo 1"/>
          <p:cNvSpPr>
            <a:spLocks noGrp="1" noRot="1" noChangeAspect="1" noTextEdit="1"/>
          </p:cNvSpPr>
          <p:nvPr>
            <p:ph type="sldImg"/>
          </p:nvPr>
        </p:nvSpPr>
        <p:spPr>
          <a:ln/>
        </p:spPr>
      </p:sp>
      <p:sp>
        <p:nvSpPr>
          <p:cNvPr id="74755"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74756"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B522B810-3AA7-4EF5-B6CD-44B1B3C36011}" type="slidenum">
              <a:rPr lang="pt-PT" altLang="pt-PT" smtClean="0">
                <a:latin typeface="Times New Roman" pitchFamily="18" charset="0"/>
              </a:rPr>
              <a:pPr/>
              <a:t>24</a:t>
            </a:fld>
            <a:endParaRPr lang="pt-PT" altLang="pt-PT"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Marcador de Posição da Imagem do Diapositivo 1"/>
          <p:cNvSpPr>
            <a:spLocks noGrp="1" noRot="1" noChangeAspect="1" noTextEdit="1"/>
          </p:cNvSpPr>
          <p:nvPr>
            <p:ph type="sldImg"/>
          </p:nvPr>
        </p:nvSpPr>
        <p:spPr>
          <a:ln/>
        </p:spPr>
      </p:sp>
      <p:sp>
        <p:nvSpPr>
          <p:cNvPr id="75779"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75780"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86F4F6FF-F7AA-4C2E-86B4-F772677A146D}" type="slidenum">
              <a:rPr lang="pt-PT" altLang="pt-PT" smtClean="0">
                <a:latin typeface="Times New Roman" pitchFamily="18" charset="0"/>
              </a:rPr>
              <a:pPr/>
              <a:t>25</a:t>
            </a:fld>
            <a:endParaRPr lang="pt-PT" altLang="pt-PT"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Marcador de Posição da Imagem do Diapositivo 1"/>
          <p:cNvSpPr>
            <a:spLocks noGrp="1" noRot="1" noChangeAspect="1" noTextEdit="1"/>
          </p:cNvSpPr>
          <p:nvPr>
            <p:ph type="sldImg"/>
          </p:nvPr>
        </p:nvSpPr>
        <p:spPr>
          <a:ln/>
        </p:spPr>
      </p:sp>
      <p:sp>
        <p:nvSpPr>
          <p:cNvPr id="77827"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77828"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5991D202-DD6F-477C-9A41-C71375B62749}" type="slidenum">
              <a:rPr lang="pt-PT" altLang="pt-PT" smtClean="0">
                <a:latin typeface="Times New Roman" pitchFamily="18" charset="0"/>
              </a:rPr>
              <a:pPr/>
              <a:t>26</a:t>
            </a:fld>
            <a:endParaRPr lang="pt-PT" altLang="pt-PT"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Marcador de Posição da Imagem do Diapositivo 1"/>
          <p:cNvSpPr>
            <a:spLocks noGrp="1" noRot="1" noChangeAspect="1" noTextEdit="1"/>
          </p:cNvSpPr>
          <p:nvPr>
            <p:ph type="sldImg"/>
          </p:nvPr>
        </p:nvSpPr>
        <p:spPr>
          <a:ln/>
        </p:spPr>
      </p:sp>
      <p:sp>
        <p:nvSpPr>
          <p:cNvPr id="79875"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79876"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667303B8-E772-4B93-AFE2-585C7053F508}" type="slidenum">
              <a:rPr lang="pt-PT" altLang="pt-PT" smtClean="0">
                <a:latin typeface="Times New Roman" pitchFamily="18" charset="0"/>
              </a:rPr>
              <a:pPr/>
              <a:t>27</a:t>
            </a:fld>
            <a:endParaRPr lang="pt-PT" altLang="pt-PT"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Marcador de Posição da Imagem do Diapositivo 1"/>
          <p:cNvSpPr>
            <a:spLocks noGrp="1" noRot="1" noChangeAspect="1" noTextEdit="1"/>
          </p:cNvSpPr>
          <p:nvPr>
            <p:ph type="sldImg"/>
          </p:nvPr>
        </p:nvSpPr>
        <p:spPr>
          <a:ln/>
        </p:spPr>
      </p:sp>
      <p:sp>
        <p:nvSpPr>
          <p:cNvPr id="79875"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79876"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667303B8-E772-4B93-AFE2-585C7053F508}" type="slidenum">
              <a:rPr lang="pt-PT" altLang="pt-PT" smtClean="0">
                <a:latin typeface="Times New Roman" pitchFamily="18" charset="0"/>
              </a:rPr>
              <a:pPr/>
              <a:t>28</a:t>
            </a:fld>
            <a:endParaRPr lang="pt-PT" altLang="pt-PT"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Marcador de Posição da Imagem do Diapositivo 1"/>
          <p:cNvSpPr>
            <a:spLocks noGrp="1" noRot="1" noChangeAspect="1" noTextEdit="1"/>
          </p:cNvSpPr>
          <p:nvPr>
            <p:ph type="sldImg"/>
          </p:nvPr>
        </p:nvSpPr>
        <p:spPr>
          <a:ln/>
        </p:spPr>
      </p:sp>
      <p:sp>
        <p:nvSpPr>
          <p:cNvPr id="63491"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63492"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1621DCC5-45AA-4F1A-8478-9043B0BAA3D6}" type="slidenum">
              <a:rPr lang="pt-PT" altLang="pt-PT" smtClean="0">
                <a:latin typeface="Times New Roman" pitchFamily="18" charset="0"/>
              </a:rPr>
              <a:pPr/>
              <a:t>6</a:t>
            </a:fld>
            <a:endParaRPr lang="pt-PT" altLang="pt-PT"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Marcador de Posição da Imagem do Diapositivo 1"/>
          <p:cNvSpPr>
            <a:spLocks noGrp="1" noRot="1" noChangeAspect="1" noTextEdit="1"/>
          </p:cNvSpPr>
          <p:nvPr>
            <p:ph type="sldImg"/>
          </p:nvPr>
        </p:nvSpPr>
        <p:spPr>
          <a:ln/>
        </p:spPr>
      </p:sp>
      <p:sp>
        <p:nvSpPr>
          <p:cNvPr id="76803"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76804"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C14FB1B5-FA17-4461-BCFD-307E96A619CF}" type="slidenum">
              <a:rPr lang="pt-PT" altLang="pt-PT" smtClean="0">
                <a:latin typeface="Times New Roman" pitchFamily="18" charset="0"/>
              </a:rPr>
              <a:pPr/>
              <a:t>29</a:t>
            </a:fld>
            <a:endParaRPr lang="pt-PT" altLang="pt-PT"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Marcador de Posição da Imagem do Diapositivo 1"/>
          <p:cNvSpPr>
            <a:spLocks noGrp="1" noRot="1" noChangeAspect="1" noTextEdit="1"/>
          </p:cNvSpPr>
          <p:nvPr>
            <p:ph type="sldImg"/>
          </p:nvPr>
        </p:nvSpPr>
        <p:spPr>
          <a:ln/>
        </p:spPr>
      </p:sp>
      <p:sp>
        <p:nvSpPr>
          <p:cNvPr id="79875"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79876"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667303B8-E772-4B93-AFE2-585C7053F508}" type="slidenum">
              <a:rPr lang="pt-PT" altLang="pt-PT" smtClean="0">
                <a:latin typeface="Times New Roman" pitchFamily="18" charset="0"/>
              </a:rPr>
              <a:pPr/>
              <a:t>30</a:t>
            </a:fld>
            <a:endParaRPr lang="pt-PT" altLang="pt-PT"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Marcador de Posição da Imagem do Diapositivo 1"/>
          <p:cNvSpPr>
            <a:spLocks noGrp="1" noRot="1" noChangeAspect="1" noTextEdit="1"/>
          </p:cNvSpPr>
          <p:nvPr>
            <p:ph type="sldImg"/>
          </p:nvPr>
        </p:nvSpPr>
        <p:spPr>
          <a:ln/>
        </p:spPr>
      </p:sp>
      <p:sp>
        <p:nvSpPr>
          <p:cNvPr id="93187"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93188"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92FD2D68-27E9-4922-86A9-D61D856782DE}" type="slidenum">
              <a:rPr lang="pt-PT" altLang="pt-PT" smtClean="0">
                <a:latin typeface="Times New Roman" pitchFamily="18" charset="0"/>
              </a:rPr>
              <a:pPr/>
              <a:t>31</a:t>
            </a:fld>
            <a:endParaRPr lang="pt-PT" altLang="pt-PT"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Marcador de Posição da Imagem do Diapositivo 1"/>
          <p:cNvSpPr>
            <a:spLocks noGrp="1" noRot="1" noChangeAspect="1" noTextEdit="1"/>
          </p:cNvSpPr>
          <p:nvPr>
            <p:ph type="sldImg"/>
          </p:nvPr>
        </p:nvSpPr>
        <p:spPr>
          <a:ln/>
        </p:spPr>
      </p:sp>
      <p:sp>
        <p:nvSpPr>
          <p:cNvPr id="92163"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92164"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D0906451-18BF-4C20-975C-40A1A9D8106E}" type="slidenum">
              <a:rPr lang="pt-PT" altLang="pt-PT" smtClean="0">
                <a:latin typeface="Times New Roman" pitchFamily="18" charset="0"/>
              </a:rPr>
              <a:pPr/>
              <a:t>32</a:t>
            </a:fld>
            <a:endParaRPr lang="pt-PT" altLang="pt-PT"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Marcador de Posição da Imagem do Diapositivo 1"/>
          <p:cNvSpPr>
            <a:spLocks noGrp="1" noRot="1" noChangeAspect="1" noTextEdit="1"/>
          </p:cNvSpPr>
          <p:nvPr>
            <p:ph type="sldImg"/>
          </p:nvPr>
        </p:nvSpPr>
        <p:spPr>
          <a:ln/>
        </p:spPr>
      </p:sp>
      <p:sp>
        <p:nvSpPr>
          <p:cNvPr id="91139"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91140"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04FEAE64-8F83-4152-8EF3-6DACA63FF60F}" type="slidenum">
              <a:rPr lang="pt-PT" altLang="pt-PT" smtClean="0">
                <a:latin typeface="Times New Roman" pitchFamily="18" charset="0"/>
              </a:rPr>
              <a:pPr/>
              <a:t>33</a:t>
            </a:fld>
            <a:endParaRPr lang="pt-PT" altLang="pt-PT" smtClean="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Marcador de Posição da Imagem do Diapositivo 1"/>
          <p:cNvSpPr>
            <a:spLocks noGrp="1" noRot="1" noChangeAspect="1" noTextEdit="1"/>
          </p:cNvSpPr>
          <p:nvPr>
            <p:ph type="sldImg"/>
          </p:nvPr>
        </p:nvSpPr>
        <p:spPr>
          <a:ln/>
        </p:spPr>
      </p:sp>
      <p:sp>
        <p:nvSpPr>
          <p:cNvPr id="89091"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89092"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DE97983D-432A-433C-B2AC-E0E469F3ADE0}" type="slidenum">
              <a:rPr lang="pt-PT" altLang="pt-PT" smtClean="0">
                <a:latin typeface="Times New Roman" pitchFamily="18" charset="0"/>
              </a:rPr>
              <a:pPr/>
              <a:t>34</a:t>
            </a:fld>
            <a:endParaRPr lang="pt-PT" altLang="pt-PT" smtClean="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Marcador de Posição da Imagem do Diapositivo 1"/>
          <p:cNvSpPr>
            <a:spLocks noGrp="1" noRot="1" noChangeAspect="1" noTextEdit="1"/>
          </p:cNvSpPr>
          <p:nvPr>
            <p:ph type="sldImg"/>
          </p:nvPr>
        </p:nvSpPr>
        <p:spPr>
          <a:ln/>
        </p:spPr>
      </p:sp>
      <p:sp>
        <p:nvSpPr>
          <p:cNvPr id="89091"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89092"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DE97983D-432A-433C-B2AC-E0E469F3ADE0}" type="slidenum">
              <a:rPr lang="pt-PT" altLang="pt-PT" smtClean="0">
                <a:latin typeface="Times New Roman" pitchFamily="18" charset="0"/>
              </a:rPr>
              <a:pPr/>
              <a:t>35</a:t>
            </a:fld>
            <a:endParaRPr lang="pt-PT" altLang="pt-PT" smtClean="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Marcador de Posição da Imagem do Diapositivo 1"/>
          <p:cNvSpPr>
            <a:spLocks noGrp="1" noRot="1" noChangeAspect="1" noTextEdit="1"/>
          </p:cNvSpPr>
          <p:nvPr>
            <p:ph type="sldImg"/>
          </p:nvPr>
        </p:nvSpPr>
        <p:spPr>
          <a:ln/>
        </p:spPr>
      </p:sp>
      <p:sp>
        <p:nvSpPr>
          <p:cNvPr id="89091"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89092"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6E98712-FF55-4B7A-BEAA-A76D5B68CBBC}" type="slidenum">
              <a:rPr lang="pt-PT" altLang="pt-PT" smtClean="0">
                <a:latin typeface="Times New Roman" pitchFamily="18" charset="0"/>
              </a:rPr>
              <a:pPr/>
              <a:t>36</a:t>
            </a:fld>
            <a:endParaRPr lang="pt-PT" altLang="pt-PT" smtClean="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Marcador de Posição da Imagem do Diapositivo 1"/>
          <p:cNvSpPr>
            <a:spLocks noGrp="1" noRot="1" noChangeAspect="1" noTextEdit="1"/>
          </p:cNvSpPr>
          <p:nvPr>
            <p:ph type="sldImg"/>
          </p:nvPr>
        </p:nvSpPr>
        <p:spPr>
          <a:ln/>
        </p:spPr>
      </p:sp>
      <p:sp>
        <p:nvSpPr>
          <p:cNvPr id="94211"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94212"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6205B2D4-47C4-46DC-A6B4-957F3999EBE4}" type="slidenum">
              <a:rPr lang="pt-PT" altLang="pt-PT" smtClean="0">
                <a:latin typeface="Times New Roman" pitchFamily="18" charset="0"/>
              </a:rPr>
              <a:pPr/>
              <a:t>37</a:t>
            </a:fld>
            <a:endParaRPr lang="pt-PT" altLang="pt-PT" smtClean="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Marcador de Posição da Imagem do Diapositivo 1"/>
          <p:cNvSpPr>
            <a:spLocks noGrp="1" noRot="1" noChangeAspect="1" noTextEdit="1"/>
          </p:cNvSpPr>
          <p:nvPr>
            <p:ph type="sldImg"/>
          </p:nvPr>
        </p:nvSpPr>
        <p:spPr>
          <a:ln/>
        </p:spPr>
      </p:sp>
      <p:sp>
        <p:nvSpPr>
          <p:cNvPr id="96259"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96260"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B23243FB-0B45-47AC-AA96-83830DCF5E6C}" type="slidenum">
              <a:rPr lang="pt-PT" altLang="pt-PT" smtClean="0">
                <a:latin typeface="Times New Roman" pitchFamily="18" charset="0"/>
              </a:rPr>
              <a:pPr/>
              <a:t>38</a:t>
            </a:fld>
            <a:endParaRPr lang="pt-PT" altLang="pt-PT"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Marcador de Posição da Imagem do Diapositivo 1"/>
          <p:cNvSpPr>
            <a:spLocks noGrp="1" noRot="1" noChangeAspect="1" noTextEdit="1"/>
          </p:cNvSpPr>
          <p:nvPr>
            <p:ph type="sldImg"/>
          </p:nvPr>
        </p:nvSpPr>
        <p:spPr>
          <a:ln/>
        </p:spPr>
      </p:sp>
      <p:sp>
        <p:nvSpPr>
          <p:cNvPr id="61443"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61444"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91E61514-95A7-4E98-A59B-A131004F76B6}" type="slidenum">
              <a:rPr lang="pt-PT" altLang="pt-PT" smtClean="0">
                <a:latin typeface="Times New Roman" pitchFamily="18" charset="0"/>
              </a:rPr>
              <a:pPr/>
              <a:t>7</a:t>
            </a:fld>
            <a:endParaRPr lang="pt-PT" altLang="pt-PT" smtClean="0">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Marcador de Posição da Imagem do Diapositivo 1"/>
          <p:cNvSpPr>
            <a:spLocks noGrp="1" noRot="1" noChangeAspect="1" noTextEdit="1"/>
          </p:cNvSpPr>
          <p:nvPr>
            <p:ph type="sldImg"/>
          </p:nvPr>
        </p:nvSpPr>
        <p:spPr>
          <a:ln/>
        </p:spPr>
      </p:sp>
      <p:sp>
        <p:nvSpPr>
          <p:cNvPr id="96259"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96260"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B23243FB-0B45-47AC-AA96-83830DCF5E6C}" type="slidenum">
              <a:rPr lang="pt-PT" altLang="pt-PT" smtClean="0">
                <a:latin typeface="Times New Roman" pitchFamily="18" charset="0"/>
              </a:rPr>
              <a:pPr/>
              <a:t>39</a:t>
            </a:fld>
            <a:endParaRPr lang="pt-PT" altLang="pt-PT" smtClean="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Marcador de Posição da Imagem do Diapositivo 1"/>
          <p:cNvSpPr>
            <a:spLocks noGrp="1" noRot="1" noChangeAspect="1" noTextEdit="1"/>
          </p:cNvSpPr>
          <p:nvPr>
            <p:ph type="sldImg"/>
          </p:nvPr>
        </p:nvSpPr>
        <p:spPr>
          <a:ln/>
        </p:spPr>
      </p:sp>
      <p:sp>
        <p:nvSpPr>
          <p:cNvPr id="94211"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94212"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6205B2D4-47C4-46DC-A6B4-957F3999EBE4}" type="slidenum">
              <a:rPr lang="pt-PT" altLang="pt-PT" smtClean="0">
                <a:latin typeface="Times New Roman" pitchFamily="18" charset="0"/>
              </a:rPr>
              <a:pPr/>
              <a:t>40</a:t>
            </a:fld>
            <a:endParaRPr lang="pt-PT" altLang="pt-PT" smtClean="0">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Marcador de Posição da Imagem do Diapositivo 1"/>
          <p:cNvSpPr>
            <a:spLocks noGrp="1" noRot="1" noChangeAspect="1" noTextEdit="1"/>
          </p:cNvSpPr>
          <p:nvPr>
            <p:ph type="sldImg"/>
          </p:nvPr>
        </p:nvSpPr>
        <p:spPr>
          <a:ln/>
        </p:spPr>
      </p:sp>
      <p:sp>
        <p:nvSpPr>
          <p:cNvPr id="96259"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96260"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B23243FB-0B45-47AC-AA96-83830DCF5E6C}" type="slidenum">
              <a:rPr lang="pt-PT" altLang="pt-PT" smtClean="0">
                <a:latin typeface="Times New Roman" pitchFamily="18" charset="0"/>
              </a:rPr>
              <a:pPr/>
              <a:t>41</a:t>
            </a:fld>
            <a:endParaRPr lang="pt-PT" altLang="pt-PT" smtClean="0">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Marcador de Posição da Imagem do Diapositivo 1"/>
          <p:cNvSpPr>
            <a:spLocks noGrp="1" noRot="1" noChangeAspect="1" noTextEdit="1"/>
          </p:cNvSpPr>
          <p:nvPr>
            <p:ph type="sldImg"/>
          </p:nvPr>
        </p:nvSpPr>
        <p:spPr>
          <a:ln/>
        </p:spPr>
      </p:sp>
      <p:sp>
        <p:nvSpPr>
          <p:cNvPr id="98307"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98308"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C81251D-ABF0-4F83-B842-A87D9C0B72FE}" type="slidenum">
              <a:rPr lang="pt-PT" altLang="pt-PT" smtClean="0">
                <a:latin typeface="Times New Roman" pitchFamily="18" charset="0"/>
              </a:rPr>
              <a:pPr/>
              <a:t>42</a:t>
            </a:fld>
            <a:endParaRPr lang="pt-PT" altLang="pt-PT" smtClean="0">
              <a:latin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Marcador de Posição da Imagem do Diapositivo 1"/>
          <p:cNvSpPr>
            <a:spLocks noGrp="1" noRot="1" noChangeAspect="1" noTextEdit="1"/>
          </p:cNvSpPr>
          <p:nvPr>
            <p:ph type="sldImg"/>
          </p:nvPr>
        </p:nvSpPr>
        <p:spPr>
          <a:ln/>
        </p:spPr>
      </p:sp>
      <p:sp>
        <p:nvSpPr>
          <p:cNvPr id="88067"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88068"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F92CA7A-FA17-473C-B885-4F5D89E64905}" type="slidenum">
              <a:rPr lang="pt-PT" altLang="pt-PT" smtClean="0">
                <a:latin typeface="Times New Roman" pitchFamily="18" charset="0"/>
              </a:rPr>
              <a:pPr/>
              <a:t>43</a:t>
            </a:fld>
            <a:endParaRPr lang="pt-PT" altLang="pt-PT" smtClean="0">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Marcador de Posição da Imagem do Diapositivo 1"/>
          <p:cNvSpPr>
            <a:spLocks noGrp="1" noRot="1" noChangeAspect="1" noTextEdit="1"/>
          </p:cNvSpPr>
          <p:nvPr>
            <p:ph type="sldImg"/>
          </p:nvPr>
        </p:nvSpPr>
        <p:spPr>
          <a:ln/>
        </p:spPr>
      </p:sp>
      <p:sp>
        <p:nvSpPr>
          <p:cNvPr id="103427"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103428"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52F0AEAB-A38A-4107-BE3E-B3B9EDE25507}" type="slidenum">
              <a:rPr lang="pt-PT" altLang="pt-PT" smtClean="0">
                <a:latin typeface="Times New Roman" pitchFamily="18" charset="0"/>
              </a:rPr>
              <a:pPr/>
              <a:t>44</a:t>
            </a:fld>
            <a:endParaRPr lang="pt-PT" altLang="pt-PT"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Marcador de Posição da Imagem do Diapositivo 1"/>
          <p:cNvSpPr>
            <a:spLocks noGrp="1" noRot="1" noChangeAspect="1" noTextEdit="1"/>
          </p:cNvSpPr>
          <p:nvPr>
            <p:ph type="sldImg"/>
          </p:nvPr>
        </p:nvSpPr>
        <p:spPr>
          <a:ln/>
        </p:spPr>
      </p:sp>
      <p:sp>
        <p:nvSpPr>
          <p:cNvPr id="65539"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65540"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5418BFF-3657-47EF-B29B-08049F6B34A9}" type="slidenum">
              <a:rPr lang="pt-PT" altLang="pt-PT" smtClean="0">
                <a:latin typeface="Times New Roman" pitchFamily="18" charset="0"/>
              </a:rPr>
              <a:pPr/>
              <a:t>8</a:t>
            </a:fld>
            <a:endParaRPr lang="pt-PT" altLang="pt-PT"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Marcador de Posição da Imagem do Diapositivo 1"/>
          <p:cNvSpPr>
            <a:spLocks noGrp="1" noRot="1" noChangeAspect="1" noTextEdit="1"/>
          </p:cNvSpPr>
          <p:nvPr>
            <p:ph type="sldImg"/>
          </p:nvPr>
        </p:nvSpPr>
        <p:spPr>
          <a:ln/>
        </p:spPr>
      </p:sp>
      <p:sp>
        <p:nvSpPr>
          <p:cNvPr id="61443"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61444"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91E61514-95A7-4E98-A59B-A131004F76B6}" type="slidenum">
              <a:rPr lang="pt-PT" altLang="pt-PT" smtClean="0">
                <a:latin typeface="Times New Roman" pitchFamily="18" charset="0"/>
              </a:rPr>
              <a:pPr/>
              <a:t>9</a:t>
            </a:fld>
            <a:endParaRPr lang="pt-PT" altLang="pt-PT"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Marcador de Posição da Imagem do Diapositivo 1"/>
          <p:cNvSpPr>
            <a:spLocks noGrp="1" noRot="1" noChangeAspect="1" noTextEdit="1"/>
          </p:cNvSpPr>
          <p:nvPr>
            <p:ph type="sldImg"/>
          </p:nvPr>
        </p:nvSpPr>
        <p:spPr>
          <a:ln/>
        </p:spPr>
      </p:sp>
      <p:sp>
        <p:nvSpPr>
          <p:cNvPr id="67587"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67588"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A0CE4BDB-7F8B-426B-9E58-902D2D95FF62}" type="slidenum">
              <a:rPr lang="pt-PT" altLang="pt-PT" smtClean="0">
                <a:latin typeface="Times New Roman" pitchFamily="18" charset="0"/>
              </a:rPr>
              <a:pPr/>
              <a:t>10</a:t>
            </a:fld>
            <a:endParaRPr lang="pt-PT" altLang="pt-PT"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Marcador de Posição da Imagem do Diapositivo 1"/>
          <p:cNvSpPr>
            <a:spLocks noGrp="1" noRot="1" noChangeAspect="1" noTextEdit="1"/>
          </p:cNvSpPr>
          <p:nvPr>
            <p:ph type="sldImg"/>
          </p:nvPr>
        </p:nvSpPr>
        <p:spPr>
          <a:ln/>
        </p:spPr>
      </p:sp>
      <p:sp>
        <p:nvSpPr>
          <p:cNvPr id="61443"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61444"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91E61514-95A7-4E98-A59B-A131004F76B6}" type="slidenum">
              <a:rPr lang="pt-PT" altLang="pt-PT" smtClean="0">
                <a:latin typeface="Times New Roman" pitchFamily="18" charset="0"/>
              </a:rPr>
              <a:pPr/>
              <a:t>11</a:t>
            </a:fld>
            <a:endParaRPr lang="pt-PT" altLang="pt-PT"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Marcador de Posição da Imagem do Diapositivo 1"/>
          <p:cNvSpPr>
            <a:spLocks noGrp="1" noRot="1" noChangeAspect="1" noTextEdit="1"/>
          </p:cNvSpPr>
          <p:nvPr>
            <p:ph type="sldImg"/>
          </p:nvPr>
        </p:nvSpPr>
        <p:spPr>
          <a:ln/>
        </p:spPr>
      </p:sp>
      <p:sp>
        <p:nvSpPr>
          <p:cNvPr id="69635"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69636"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591CF678-4F2A-4AE9-9122-B1AA78D6C011}" type="slidenum">
              <a:rPr lang="pt-PT" altLang="pt-PT" smtClean="0">
                <a:latin typeface="Times New Roman" pitchFamily="18" charset="0"/>
              </a:rPr>
              <a:pPr/>
              <a:t>12</a:t>
            </a:fld>
            <a:endParaRPr lang="pt-PT" altLang="pt-PT"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Marcador de Posição da Imagem do Diapositivo 1"/>
          <p:cNvSpPr>
            <a:spLocks noGrp="1" noRot="1" noChangeAspect="1" noTextEdit="1"/>
          </p:cNvSpPr>
          <p:nvPr>
            <p:ph type="sldImg"/>
          </p:nvPr>
        </p:nvSpPr>
        <p:spPr>
          <a:ln/>
        </p:spPr>
      </p:sp>
      <p:sp>
        <p:nvSpPr>
          <p:cNvPr id="70659"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70660"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4D39F9D3-ABD2-4F4B-B559-9A43D79281A4}" type="slidenum">
              <a:rPr lang="pt-PT" altLang="pt-PT" smtClean="0">
                <a:latin typeface="Times New Roman" pitchFamily="18" charset="0"/>
              </a:rPr>
              <a:pPr/>
              <a:t>13</a:t>
            </a:fld>
            <a:endParaRPr lang="pt-PT" altLang="pt-PT"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smtClean="0"/>
              <a:t>Clique para editar o estilo</a:t>
            </a:r>
            <a:endParaRPr lang="pt-PT"/>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pt-PT"/>
          </a:p>
        </p:txBody>
      </p:sp>
      <p:sp>
        <p:nvSpPr>
          <p:cNvPr id="4" name="Marcador de Posição da Data 3"/>
          <p:cNvSpPr>
            <a:spLocks noGrp="1"/>
          </p:cNvSpPr>
          <p:nvPr>
            <p:ph type="dt" sz="half" idx="10"/>
          </p:nvPr>
        </p:nvSpPr>
        <p:spPr/>
        <p:txBody>
          <a:bodyPr/>
          <a:lstStyle/>
          <a:p>
            <a:fld id="{8E918437-CA1C-4ABB-B15A-066EB5FFC702}" type="datetimeFigureOut">
              <a:rPr lang="pt-PT" smtClean="0"/>
              <a:t>06/05/2026</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88DB8962-38F0-4F47-920E-F0E3FCF7CF04}" type="slidenum">
              <a:rPr lang="pt-PT" smtClean="0"/>
              <a:t>‹nº›</a:t>
            </a:fld>
            <a:endParaRPr lang="pt-PT"/>
          </a:p>
        </p:txBody>
      </p:sp>
    </p:spTree>
    <p:extLst>
      <p:ext uri="{BB962C8B-B14F-4D97-AF65-F5344CB8AC3E}">
        <p14:creationId xmlns:p14="http://schemas.microsoft.com/office/powerpoint/2010/main" val="1839516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8E918437-CA1C-4ABB-B15A-066EB5FFC702}" type="datetimeFigureOut">
              <a:rPr lang="pt-PT" smtClean="0"/>
              <a:t>06/05/2026</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88DB8962-38F0-4F47-920E-F0E3FCF7CF04}" type="slidenum">
              <a:rPr lang="pt-PT" smtClean="0"/>
              <a:t>‹nº›</a:t>
            </a:fld>
            <a:endParaRPr lang="pt-PT"/>
          </a:p>
        </p:txBody>
      </p:sp>
    </p:spTree>
    <p:extLst>
      <p:ext uri="{BB962C8B-B14F-4D97-AF65-F5344CB8AC3E}">
        <p14:creationId xmlns:p14="http://schemas.microsoft.com/office/powerpoint/2010/main" val="3058643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8E918437-CA1C-4ABB-B15A-066EB5FFC702}" type="datetimeFigureOut">
              <a:rPr lang="pt-PT" smtClean="0"/>
              <a:t>06/05/2026</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88DB8962-38F0-4F47-920E-F0E3FCF7CF04}" type="slidenum">
              <a:rPr lang="pt-PT" smtClean="0"/>
              <a:t>‹nº›</a:t>
            </a:fld>
            <a:endParaRPr lang="pt-PT"/>
          </a:p>
        </p:txBody>
      </p:sp>
    </p:spTree>
    <p:extLst>
      <p:ext uri="{BB962C8B-B14F-4D97-AF65-F5344CB8AC3E}">
        <p14:creationId xmlns:p14="http://schemas.microsoft.com/office/powerpoint/2010/main" val="945570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8E918437-CA1C-4ABB-B15A-066EB5FFC702}" type="datetimeFigureOut">
              <a:rPr lang="pt-PT" smtClean="0"/>
              <a:t>06/05/2026</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88DB8962-38F0-4F47-920E-F0E3FCF7CF04}" type="slidenum">
              <a:rPr lang="pt-PT" smtClean="0"/>
              <a:t>‹nº›</a:t>
            </a:fld>
            <a:endParaRPr lang="pt-PT"/>
          </a:p>
        </p:txBody>
      </p:sp>
    </p:spTree>
    <p:extLst>
      <p:ext uri="{BB962C8B-B14F-4D97-AF65-F5344CB8AC3E}">
        <p14:creationId xmlns:p14="http://schemas.microsoft.com/office/powerpoint/2010/main" val="1597149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p:txBody>
          <a:bodyPr/>
          <a:lstStyle/>
          <a:p>
            <a:fld id="{8E918437-CA1C-4ABB-B15A-066EB5FFC702}" type="datetimeFigureOut">
              <a:rPr lang="pt-PT" smtClean="0"/>
              <a:t>06/05/2026</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88DB8962-38F0-4F47-920E-F0E3FCF7CF04}" type="slidenum">
              <a:rPr lang="pt-PT" smtClean="0"/>
              <a:t>‹nº›</a:t>
            </a:fld>
            <a:endParaRPr lang="pt-PT"/>
          </a:p>
        </p:txBody>
      </p:sp>
    </p:spTree>
    <p:extLst>
      <p:ext uri="{BB962C8B-B14F-4D97-AF65-F5344CB8AC3E}">
        <p14:creationId xmlns:p14="http://schemas.microsoft.com/office/powerpoint/2010/main" val="2954140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p:txBody>
          <a:bodyPr/>
          <a:lstStyle/>
          <a:p>
            <a:fld id="{8E918437-CA1C-4ABB-B15A-066EB5FFC702}" type="datetimeFigureOut">
              <a:rPr lang="pt-PT" smtClean="0"/>
              <a:t>06/05/2026</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88DB8962-38F0-4F47-920E-F0E3FCF7CF04}" type="slidenum">
              <a:rPr lang="pt-PT" smtClean="0"/>
              <a:t>‹nº›</a:t>
            </a:fld>
            <a:endParaRPr lang="pt-PT"/>
          </a:p>
        </p:txBody>
      </p:sp>
    </p:spTree>
    <p:extLst>
      <p:ext uri="{BB962C8B-B14F-4D97-AF65-F5344CB8AC3E}">
        <p14:creationId xmlns:p14="http://schemas.microsoft.com/office/powerpoint/2010/main" val="1730680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p:txBody>
          <a:bodyPr/>
          <a:lstStyle/>
          <a:p>
            <a:fld id="{8E918437-CA1C-4ABB-B15A-066EB5FFC702}" type="datetimeFigureOut">
              <a:rPr lang="pt-PT" smtClean="0"/>
              <a:t>06/05/2026</a:t>
            </a:fld>
            <a:endParaRPr lang="pt-PT"/>
          </a:p>
        </p:txBody>
      </p:sp>
      <p:sp>
        <p:nvSpPr>
          <p:cNvPr id="8" name="Marcador de Posição do Rodapé 7"/>
          <p:cNvSpPr>
            <a:spLocks noGrp="1"/>
          </p:cNvSpPr>
          <p:nvPr>
            <p:ph type="ftr" sz="quarter" idx="11"/>
          </p:nvPr>
        </p:nvSpPr>
        <p:spPr/>
        <p:txBody>
          <a:bodyPr/>
          <a:lstStyle/>
          <a:p>
            <a:endParaRPr lang="pt-PT"/>
          </a:p>
        </p:txBody>
      </p:sp>
      <p:sp>
        <p:nvSpPr>
          <p:cNvPr id="9" name="Marcador de Posição do Número do Diapositivo 8"/>
          <p:cNvSpPr>
            <a:spLocks noGrp="1"/>
          </p:cNvSpPr>
          <p:nvPr>
            <p:ph type="sldNum" sz="quarter" idx="12"/>
          </p:nvPr>
        </p:nvSpPr>
        <p:spPr/>
        <p:txBody>
          <a:bodyPr/>
          <a:lstStyle/>
          <a:p>
            <a:fld id="{88DB8962-38F0-4F47-920E-F0E3FCF7CF04}" type="slidenum">
              <a:rPr lang="pt-PT" smtClean="0"/>
              <a:t>‹nº›</a:t>
            </a:fld>
            <a:endParaRPr lang="pt-PT"/>
          </a:p>
        </p:txBody>
      </p:sp>
    </p:spTree>
    <p:extLst>
      <p:ext uri="{BB962C8B-B14F-4D97-AF65-F5344CB8AC3E}">
        <p14:creationId xmlns:p14="http://schemas.microsoft.com/office/powerpoint/2010/main" val="2185259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sz="half" idx="10"/>
          </p:nvPr>
        </p:nvSpPr>
        <p:spPr/>
        <p:txBody>
          <a:bodyPr/>
          <a:lstStyle/>
          <a:p>
            <a:fld id="{8E918437-CA1C-4ABB-B15A-066EB5FFC702}" type="datetimeFigureOut">
              <a:rPr lang="pt-PT" smtClean="0"/>
              <a:t>06/05/2026</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p>
            <a:fld id="{88DB8962-38F0-4F47-920E-F0E3FCF7CF04}" type="slidenum">
              <a:rPr lang="pt-PT" smtClean="0"/>
              <a:t>‹nº›</a:t>
            </a:fld>
            <a:endParaRPr lang="pt-PT"/>
          </a:p>
        </p:txBody>
      </p:sp>
    </p:spTree>
    <p:extLst>
      <p:ext uri="{BB962C8B-B14F-4D97-AF65-F5344CB8AC3E}">
        <p14:creationId xmlns:p14="http://schemas.microsoft.com/office/powerpoint/2010/main" val="3806148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8E918437-CA1C-4ABB-B15A-066EB5FFC702}" type="datetimeFigureOut">
              <a:rPr lang="pt-PT" smtClean="0"/>
              <a:t>06/05/2026</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88DB8962-38F0-4F47-920E-F0E3FCF7CF04}" type="slidenum">
              <a:rPr lang="pt-PT" smtClean="0"/>
              <a:t>‹nº›</a:t>
            </a:fld>
            <a:endParaRPr lang="pt-PT"/>
          </a:p>
        </p:txBody>
      </p:sp>
    </p:spTree>
    <p:extLst>
      <p:ext uri="{BB962C8B-B14F-4D97-AF65-F5344CB8AC3E}">
        <p14:creationId xmlns:p14="http://schemas.microsoft.com/office/powerpoint/2010/main" val="1991169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8E918437-CA1C-4ABB-B15A-066EB5FFC702}" type="datetimeFigureOut">
              <a:rPr lang="pt-PT" smtClean="0"/>
              <a:t>06/05/2026</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88DB8962-38F0-4F47-920E-F0E3FCF7CF04}" type="slidenum">
              <a:rPr lang="pt-PT" smtClean="0"/>
              <a:t>‹nº›</a:t>
            </a:fld>
            <a:endParaRPr lang="pt-PT"/>
          </a:p>
        </p:txBody>
      </p:sp>
    </p:spTree>
    <p:extLst>
      <p:ext uri="{BB962C8B-B14F-4D97-AF65-F5344CB8AC3E}">
        <p14:creationId xmlns:p14="http://schemas.microsoft.com/office/powerpoint/2010/main" val="2518922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8E918437-CA1C-4ABB-B15A-066EB5FFC702}" type="datetimeFigureOut">
              <a:rPr lang="pt-PT" smtClean="0"/>
              <a:t>06/05/2026</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88DB8962-38F0-4F47-920E-F0E3FCF7CF04}" type="slidenum">
              <a:rPr lang="pt-PT" smtClean="0"/>
              <a:t>‹nº›</a:t>
            </a:fld>
            <a:endParaRPr lang="pt-PT"/>
          </a:p>
        </p:txBody>
      </p:sp>
    </p:spTree>
    <p:extLst>
      <p:ext uri="{BB962C8B-B14F-4D97-AF65-F5344CB8AC3E}">
        <p14:creationId xmlns:p14="http://schemas.microsoft.com/office/powerpoint/2010/main" val="2196013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PT" smtClean="0"/>
              <a:t>Clique para editar o estilo</a:t>
            </a:r>
            <a:endParaRPr lang="pt-PT"/>
          </a:p>
        </p:txBody>
      </p:sp>
      <p:sp>
        <p:nvSpPr>
          <p:cNvPr id="3" name="Marcador de Posição do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918437-CA1C-4ABB-B15A-066EB5FFC702}" type="datetimeFigureOut">
              <a:rPr lang="pt-PT" smtClean="0"/>
              <a:t>06/05/2026</a:t>
            </a:fld>
            <a:endParaRPr lang="pt-PT"/>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DB8962-38F0-4F47-920E-F0E3FCF7CF04}" type="slidenum">
              <a:rPr lang="pt-PT" smtClean="0"/>
              <a:t>‹nº›</a:t>
            </a:fld>
            <a:endParaRPr lang="pt-PT"/>
          </a:p>
        </p:txBody>
      </p:sp>
    </p:spTree>
    <p:extLst>
      <p:ext uri="{BB962C8B-B14F-4D97-AF65-F5344CB8AC3E}">
        <p14:creationId xmlns:p14="http://schemas.microsoft.com/office/powerpoint/2010/main" val="956634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www.dges.gov.pt/"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hyperlink" Target="http://www.designthefuture.pt/" TargetMode="External"/><Relationship Id="rId4" Type="http://schemas.openxmlformats.org/officeDocument/2006/relationships/hyperlink" Target="http://www.inspiringfuture.pt/"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https://dre.pt/home/-/dre/115941646/details/maximized?serie=I&amp;day=2018-08-07&amp;date=2018-08-01"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dre.pt/web/guest/pesquisa/-/search/116154369/details/maximized"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dre.pt/web/guest/home/-/dre/116132275/details/maximized?print_preview=print-preview" TargetMode="External"/><Relationship Id="rId2" Type="http://schemas.openxmlformats.org/officeDocument/2006/relationships/hyperlink" Target="https://dre.pt/home/-/dre/116068173/details/maximized"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www.cenfim.pt/" TargetMode="External"/><Relationship Id="rId3" Type="http://schemas.openxmlformats.org/officeDocument/2006/relationships/hyperlink" Target="http://www.esesc-madeira-torres.rcts.pt/" TargetMode="External"/><Relationship Id="rId7" Type="http://schemas.openxmlformats.org/officeDocument/2006/relationships/hyperlink" Target="http://www.ep-agricola-torres-vedras.rcts.pt/"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http://www.externato-penafirme.edu.pt/profissional.htm" TargetMode="External"/><Relationship Id="rId5" Type="http://schemas.openxmlformats.org/officeDocument/2006/relationships/hyperlink" Target="http://www.sefo.pt/" TargetMode="External"/><Relationship Id="rId4" Type="http://schemas.openxmlformats.org/officeDocument/2006/relationships/hyperlink" Target="http://www.esechenriquesnogueira.rcts.pt/"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893931">
            <a:off x="6178918" y="1184126"/>
            <a:ext cx="1937053" cy="2016295"/>
          </a:xfrm>
          <a:prstGeom prst="rect">
            <a:avLst/>
          </a:prstGeom>
        </p:spPr>
      </p:pic>
      <p:sp>
        <p:nvSpPr>
          <p:cNvPr id="8" name="Título 7"/>
          <p:cNvSpPr>
            <a:spLocks noGrp="1"/>
          </p:cNvSpPr>
          <p:nvPr>
            <p:ph type="ctrTitle"/>
          </p:nvPr>
        </p:nvSpPr>
        <p:spPr>
          <a:xfrm>
            <a:off x="1187132" y="1312762"/>
            <a:ext cx="4681012" cy="2225225"/>
          </a:xfrm>
          <a:solidFill>
            <a:schemeClr val="bg1">
              <a:lumMod val="75000"/>
            </a:schemeClr>
          </a:solidFill>
        </p:spPr>
        <p:txBody>
          <a:bodyPr>
            <a:normAutofit fontScale="90000"/>
          </a:bodyPr>
          <a:lstStyle/>
          <a:p>
            <a:pPr algn="l">
              <a:lnSpc>
                <a:spcPct val="150000"/>
              </a:lnSpc>
              <a:spcBef>
                <a:spcPts val="0"/>
              </a:spcBef>
            </a:pPr>
            <a:r>
              <a:rPr lang="pt-PT" sz="2800" dirty="0" smtClean="0">
                <a:solidFill>
                  <a:srgbClr val="7030A0"/>
                </a:solidFill>
                <a:latin typeface="Arial Black" panose="020B0A04020102020204" pitchFamily="34" charset="0"/>
              </a:rPr>
              <a:t>OFERTAS EDUCATIVAS E FORMATIVAS DO ENSINO SECUNDÁRIO </a:t>
            </a:r>
            <a:br>
              <a:rPr lang="pt-PT" sz="2800" dirty="0" smtClean="0">
                <a:solidFill>
                  <a:srgbClr val="7030A0"/>
                </a:solidFill>
                <a:latin typeface="Arial Black" panose="020B0A04020102020204" pitchFamily="34" charset="0"/>
              </a:rPr>
            </a:br>
            <a:r>
              <a:rPr lang="pt-PT" sz="1200" dirty="0" smtClean="0">
                <a:solidFill>
                  <a:schemeClr val="tx2">
                    <a:lumMod val="75000"/>
                  </a:schemeClr>
                </a:solidFill>
                <a:latin typeface="Arial Black" panose="020B0A04020102020204" pitchFamily="34" charset="0"/>
              </a:rPr>
              <a:t>DL  55/2018, Portaria 226-A/2018 e 235-A/2018</a:t>
            </a:r>
            <a:endParaRPr lang="pt-PT" sz="2800" dirty="0">
              <a:solidFill>
                <a:schemeClr val="tx2">
                  <a:lumMod val="75000"/>
                </a:schemeClr>
              </a:solidFill>
              <a:latin typeface="Arial Black" panose="020B0A04020102020204" pitchFamily="34" charset="0"/>
            </a:endParaRPr>
          </a:p>
        </p:txBody>
      </p:sp>
      <p:sp>
        <p:nvSpPr>
          <p:cNvPr id="9" name="Subtítulo 8"/>
          <p:cNvSpPr>
            <a:spLocks noGrp="1"/>
          </p:cNvSpPr>
          <p:nvPr>
            <p:ph type="subTitle" idx="1"/>
          </p:nvPr>
        </p:nvSpPr>
        <p:spPr>
          <a:xfrm>
            <a:off x="1434183" y="4869160"/>
            <a:ext cx="6306169" cy="576063"/>
          </a:xfrm>
        </p:spPr>
        <p:txBody>
          <a:bodyPr/>
          <a:lstStyle/>
          <a:p>
            <a:r>
              <a:rPr lang="pt-PT" altLang="pt-PT" sz="2000" b="1" dirty="0" smtClean="0">
                <a:solidFill>
                  <a:srgbClr val="7030A0"/>
                </a:solidFill>
                <a:latin typeface="Arial Black" panose="020B0A04020102020204" pitchFamily="34" charset="0"/>
              </a:rPr>
              <a:t>SERVIÇO </a:t>
            </a:r>
            <a:r>
              <a:rPr lang="pt-PT" altLang="pt-PT" sz="2000" b="1" dirty="0">
                <a:solidFill>
                  <a:srgbClr val="7030A0"/>
                </a:solidFill>
                <a:latin typeface="Arial Black" panose="020B0A04020102020204" pitchFamily="34" charset="0"/>
              </a:rPr>
              <a:t>DE PSICOLOGIA E ORIENTAÇÃO</a:t>
            </a:r>
          </a:p>
          <a:p>
            <a:endParaRPr lang="pt-PT" dirty="0"/>
          </a:p>
        </p:txBody>
      </p:sp>
      <p:pic>
        <p:nvPicPr>
          <p:cNvPr id="11" name="Imagem 10"/>
          <p:cNvPicPr/>
          <p:nvPr/>
        </p:nvPicPr>
        <p:blipFill>
          <a:blip r:embed="rId3" cstate="print">
            <a:extLst>
              <a:ext uri="{28A0092B-C50C-407E-A947-70E740481C1C}">
                <a14:useLocalDpi xmlns:a14="http://schemas.microsoft.com/office/drawing/2010/main" val="0"/>
              </a:ext>
            </a:extLst>
          </a:blip>
          <a:stretch>
            <a:fillRect/>
          </a:stretch>
        </p:blipFill>
        <p:spPr>
          <a:xfrm>
            <a:off x="1292738" y="5656277"/>
            <a:ext cx="1155576" cy="345440"/>
          </a:xfrm>
          <a:prstGeom prst="rect">
            <a:avLst/>
          </a:prstGeom>
        </p:spPr>
      </p:pic>
      <p:pic>
        <p:nvPicPr>
          <p:cNvPr id="12" name="Imagem 11"/>
          <p:cNvPicPr/>
          <p:nvPr/>
        </p:nvPicPr>
        <p:blipFill>
          <a:blip r:embed="rId4">
            <a:extLst>
              <a:ext uri="{28A0092B-C50C-407E-A947-70E740481C1C}">
                <a14:useLocalDpi xmlns:a14="http://schemas.microsoft.com/office/drawing/2010/main" val="0"/>
              </a:ext>
            </a:extLst>
          </a:blip>
          <a:srcRect/>
          <a:stretch>
            <a:fillRect/>
          </a:stretch>
        </p:blipFill>
        <p:spPr bwMode="auto">
          <a:xfrm>
            <a:off x="6356065" y="5681673"/>
            <a:ext cx="1995666" cy="438720"/>
          </a:xfrm>
          <a:prstGeom prst="rect">
            <a:avLst/>
          </a:prstGeom>
          <a:noFill/>
        </p:spPr>
      </p:pic>
      <p:sp>
        <p:nvSpPr>
          <p:cNvPr id="13" name="Freeform 68"/>
          <p:cNvSpPr>
            <a:spLocks/>
          </p:cNvSpPr>
          <p:nvPr/>
        </p:nvSpPr>
        <p:spPr bwMode="auto">
          <a:xfrm>
            <a:off x="1512808" y="4035039"/>
            <a:ext cx="5634637" cy="584233"/>
          </a:xfrm>
          <a:custGeom>
            <a:avLst/>
            <a:gdLst>
              <a:gd name="T0" fmla="*/ 0 w 4288"/>
              <a:gd name="T1" fmla="*/ 0 h 459"/>
              <a:gd name="T2" fmla="*/ 2147483647 w 4288"/>
              <a:gd name="T3" fmla="*/ 2147483647 h 459"/>
              <a:gd name="T4" fmla="*/ 2147483647 w 4288"/>
              <a:gd name="T5" fmla="*/ 2147483647 h 459"/>
              <a:gd name="T6" fmla="*/ 2147483647 w 4288"/>
              <a:gd name="T7" fmla="*/ 2147483647 h 459"/>
              <a:gd name="T8" fmla="*/ 2147483647 w 4288"/>
              <a:gd name="T9" fmla="*/ 2147483647 h 459"/>
              <a:gd name="T10" fmla="*/ 2147483647 w 4288"/>
              <a:gd name="T11" fmla="*/ 2147483647 h 459"/>
              <a:gd name="T12" fmla="*/ 2147483647 w 4288"/>
              <a:gd name="T13" fmla="*/ 2147483647 h 459"/>
              <a:gd name="T14" fmla="*/ 0 60000 65536"/>
              <a:gd name="T15" fmla="*/ 0 60000 65536"/>
              <a:gd name="T16" fmla="*/ 0 60000 65536"/>
              <a:gd name="T17" fmla="*/ 0 60000 65536"/>
              <a:gd name="T18" fmla="*/ 0 60000 65536"/>
              <a:gd name="T19" fmla="*/ 0 60000 65536"/>
              <a:gd name="T20" fmla="*/ 0 60000 65536"/>
              <a:gd name="T21" fmla="*/ 0 w 4288"/>
              <a:gd name="T22" fmla="*/ 0 h 459"/>
              <a:gd name="T23" fmla="*/ 4288 w 4288"/>
              <a:gd name="T24" fmla="*/ 459 h 4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a:solidFill>
              <a:srgbClr val="3B435B"/>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PT" sz="1800" b="0" i="0" u="none" strike="noStrike" kern="0" cap="none" spc="0" normalizeH="0" baseline="0" noProof="0" smtClean="0">
              <a:ln>
                <a:noFill/>
              </a:ln>
              <a:solidFill>
                <a:prstClr val="black"/>
              </a:solidFill>
              <a:effectLst/>
              <a:uLnTx/>
              <a:uFillTx/>
              <a:latin typeface="Arial" pitchFamily="34" charset="0"/>
            </a:endParaRPr>
          </a:p>
        </p:txBody>
      </p:sp>
      <p:grpSp>
        <p:nvGrpSpPr>
          <p:cNvPr id="14" name="Group 58"/>
          <p:cNvGrpSpPr>
            <a:grpSpLocks/>
          </p:cNvGrpSpPr>
          <p:nvPr/>
        </p:nvGrpSpPr>
        <p:grpSpPr bwMode="auto">
          <a:xfrm>
            <a:off x="7316543" y="3342698"/>
            <a:ext cx="742950" cy="1058863"/>
            <a:chOff x="4986" y="2752"/>
            <a:chExt cx="468" cy="667"/>
          </a:xfrm>
        </p:grpSpPr>
        <p:sp>
          <p:nvSpPr>
            <p:cNvPr id="15" name="Freeform 59"/>
            <p:cNvSpPr>
              <a:spLocks/>
            </p:cNvSpPr>
            <p:nvPr/>
          </p:nvSpPr>
          <p:spPr bwMode="auto">
            <a:xfrm rot="7320404">
              <a:off x="4909" y="2936"/>
              <a:ext cx="629" cy="293"/>
            </a:xfrm>
            <a:custGeom>
              <a:avLst/>
              <a:gdLst>
                <a:gd name="T0" fmla="*/ 2 w 794"/>
                <a:gd name="T1" fmla="*/ 1 h 414"/>
                <a:gd name="T2" fmla="*/ 2 w 794"/>
                <a:gd name="T3" fmla="*/ 1 h 414"/>
                <a:gd name="T4" fmla="*/ 2 w 794"/>
                <a:gd name="T5" fmla="*/ 1 h 414"/>
                <a:gd name="T6" fmla="*/ 2 w 794"/>
                <a:gd name="T7" fmla="*/ 0 h 414"/>
                <a:gd name="T8" fmla="*/ 2 w 794"/>
                <a:gd name="T9" fmla="*/ 1 h 414"/>
                <a:gd name="T10" fmla="*/ 0 w 794"/>
                <a:gd name="T11" fmla="*/ 1 h 414"/>
                <a:gd name="T12" fmla="*/ 2 w 794"/>
                <a:gd name="T13" fmla="*/ 1 h 414"/>
                <a:gd name="T14" fmla="*/ 2 w 794"/>
                <a:gd name="T15" fmla="*/ 1 h 414"/>
                <a:gd name="T16" fmla="*/ 2 w 794"/>
                <a:gd name="T17" fmla="*/ 1 h 414"/>
                <a:gd name="T18" fmla="*/ 2 w 794"/>
                <a:gd name="T19" fmla="*/ 1 h 414"/>
                <a:gd name="T20" fmla="*/ 2 w 794"/>
                <a:gd name="T21" fmla="*/ 1 h 414"/>
                <a:gd name="T22" fmla="*/ 2 w 794"/>
                <a:gd name="T23" fmla="*/ 1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4"/>
                <a:gd name="T37" fmla="*/ 0 h 414"/>
                <a:gd name="T38" fmla="*/ 794 w 794"/>
                <a:gd name="T39" fmla="*/ 414 h 4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16" name="Freeform 60"/>
            <p:cNvSpPr>
              <a:spLocks/>
            </p:cNvSpPr>
            <p:nvPr/>
          </p:nvSpPr>
          <p:spPr bwMode="auto">
            <a:xfrm rot="7320404">
              <a:off x="4893" y="2923"/>
              <a:ext cx="627" cy="290"/>
            </a:xfrm>
            <a:custGeom>
              <a:avLst/>
              <a:gdLst>
                <a:gd name="T0" fmla="*/ 0 w 1586"/>
                <a:gd name="T1" fmla="*/ 0 h 821"/>
                <a:gd name="T2" fmla="*/ 0 w 1586"/>
                <a:gd name="T3" fmla="*/ 0 h 821"/>
                <a:gd name="T4" fmla="*/ 0 w 1586"/>
                <a:gd name="T5" fmla="*/ 0 h 821"/>
                <a:gd name="T6" fmla="*/ 0 w 1586"/>
                <a:gd name="T7" fmla="*/ 0 h 821"/>
                <a:gd name="T8" fmla="*/ 0 w 1586"/>
                <a:gd name="T9" fmla="*/ 0 h 821"/>
                <a:gd name="T10" fmla="*/ 0 w 1586"/>
                <a:gd name="T11" fmla="*/ 0 h 821"/>
                <a:gd name="T12" fmla="*/ 0 w 1586"/>
                <a:gd name="T13" fmla="*/ 0 h 821"/>
                <a:gd name="T14" fmla="*/ 0 w 1586"/>
                <a:gd name="T15" fmla="*/ 0 h 821"/>
                <a:gd name="T16" fmla="*/ 0 w 1586"/>
                <a:gd name="T17" fmla="*/ 0 h 821"/>
                <a:gd name="T18" fmla="*/ 0 w 1586"/>
                <a:gd name="T19" fmla="*/ 0 h 821"/>
                <a:gd name="T20" fmla="*/ 0 w 1586"/>
                <a:gd name="T21" fmla="*/ 0 h 821"/>
                <a:gd name="T22" fmla="*/ 0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86"/>
                <a:gd name="T37" fmla="*/ 0 h 821"/>
                <a:gd name="T38" fmla="*/ 1586 w 1586"/>
                <a:gd name="T39" fmla="*/ 821 h 8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17" name="Freeform 61"/>
            <p:cNvSpPr>
              <a:spLocks/>
            </p:cNvSpPr>
            <p:nvPr/>
          </p:nvSpPr>
          <p:spPr bwMode="auto">
            <a:xfrm rot="7320404">
              <a:off x="5000" y="2912"/>
              <a:ext cx="416" cy="265"/>
            </a:xfrm>
            <a:custGeom>
              <a:avLst/>
              <a:gdLst>
                <a:gd name="T0" fmla="*/ 0 w 1049"/>
                <a:gd name="T1" fmla="*/ 0 h 747"/>
                <a:gd name="T2" fmla="*/ 0 w 1049"/>
                <a:gd name="T3" fmla="*/ 0 h 747"/>
                <a:gd name="T4" fmla="*/ 0 w 1049"/>
                <a:gd name="T5" fmla="*/ 0 h 747"/>
                <a:gd name="T6" fmla="*/ 0 w 1049"/>
                <a:gd name="T7" fmla="*/ 0 h 747"/>
                <a:gd name="T8" fmla="*/ 0 w 1049"/>
                <a:gd name="T9" fmla="*/ 0 h 747"/>
                <a:gd name="T10" fmla="*/ 0 w 1049"/>
                <a:gd name="T11" fmla="*/ 0 h 747"/>
                <a:gd name="T12" fmla="*/ 0 w 1049"/>
                <a:gd name="T13" fmla="*/ 0 h 747"/>
                <a:gd name="T14" fmla="*/ 0 w 1049"/>
                <a:gd name="T15" fmla="*/ 0 h 747"/>
                <a:gd name="T16" fmla="*/ 0 60000 65536"/>
                <a:gd name="T17" fmla="*/ 0 60000 65536"/>
                <a:gd name="T18" fmla="*/ 0 60000 65536"/>
                <a:gd name="T19" fmla="*/ 0 60000 65536"/>
                <a:gd name="T20" fmla="*/ 0 60000 65536"/>
                <a:gd name="T21" fmla="*/ 0 60000 65536"/>
                <a:gd name="T22" fmla="*/ 0 60000 65536"/>
                <a:gd name="T23" fmla="*/ 0 60000 65536"/>
                <a:gd name="T24" fmla="*/ 0 w 1049"/>
                <a:gd name="T25" fmla="*/ 0 h 747"/>
                <a:gd name="T26" fmla="*/ 1049 w 1049"/>
                <a:gd name="T27" fmla="*/ 747 h 7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grpSp>
          <p:nvGrpSpPr>
            <p:cNvPr id="18" name="Group 62"/>
            <p:cNvGrpSpPr>
              <a:grpSpLocks/>
            </p:cNvGrpSpPr>
            <p:nvPr/>
          </p:nvGrpSpPr>
          <p:grpSpPr bwMode="auto">
            <a:xfrm>
              <a:off x="4986" y="2752"/>
              <a:ext cx="468" cy="667"/>
              <a:chOff x="4986" y="2752"/>
              <a:chExt cx="468" cy="667"/>
            </a:xfrm>
          </p:grpSpPr>
          <p:sp>
            <p:nvSpPr>
              <p:cNvPr id="19" name="Freeform 63"/>
              <p:cNvSpPr>
                <a:spLocks/>
              </p:cNvSpPr>
              <p:nvPr/>
            </p:nvSpPr>
            <p:spPr bwMode="auto">
              <a:xfrm rot="7320404">
                <a:off x="4987" y="3190"/>
                <a:ext cx="59" cy="61"/>
              </a:xfrm>
              <a:custGeom>
                <a:avLst/>
                <a:gdLst>
                  <a:gd name="T0" fmla="*/ 0 w 150"/>
                  <a:gd name="T1" fmla="*/ 0 h 173"/>
                  <a:gd name="T2" fmla="*/ 0 w 150"/>
                  <a:gd name="T3" fmla="*/ 0 h 173"/>
                  <a:gd name="T4" fmla="*/ 0 w 150"/>
                  <a:gd name="T5" fmla="*/ 0 h 173"/>
                  <a:gd name="T6" fmla="*/ 0 w 150"/>
                  <a:gd name="T7" fmla="*/ 0 h 173"/>
                  <a:gd name="T8" fmla="*/ 0 w 150"/>
                  <a:gd name="T9" fmla="*/ 0 h 173"/>
                  <a:gd name="T10" fmla="*/ 0 w 150"/>
                  <a:gd name="T11" fmla="*/ 0 h 173"/>
                  <a:gd name="T12" fmla="*/ 0 w 150"/>
                  <a:gd name="T13" fmla="*/ 0 h 173"/>
                  <a:gd name="T14" fmla="*/ 0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 name="T24" fmla="*/ 0 w 150"/>
                  <a:gd name="T25" fmla="*/ 0 h 173"/>
                  <a:gd name="T26" fmla="*/ 150 w 150"/>
                  <a:gd name="T27" fmla="*/ 173 h 1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20" name="Freeform 64"/>
              <p:cNvSpPr>
                <a:spLocks/>
              </p:cNvSpPr>
              <p:nvPr/>
            </p:nvSpPr>
            <p:spPr bwMode="auto">
              <a:xfrm rot="7320404">
                <a:off x="4887" y="2930"/>
                <a:ext cx="667" cy="311"/>
              </a:xfrm>
              <a:custGeom>
                <a:avLst/>
                <a:gdLst>
                  <a:gd name="T0" fmla="*/ 0 w 1684"/>
                  <a:gd name="T1" fmla="*/ 0 h 880"/>
                  <a:gd name="T2" fmla="*/ 0 w 1684"/>
                  <a:gd name="T3" fmla="*/ 0 h 880"/>
                  <a:gd name="T4" fmla="*/ 0 w 1684"/>
                  <a:gd name="T5" fmla="*/ 0 h 880"/>
                  <a:gd name="T6" fmla="*/ 0 w 1684"/>
                  <a:gd name="T7" fmla="*/ 0 h 880"/>
                  <a:gd name="T8" fmla="*/ 0 w 1684"/>
                  <a:gd name="T9" fmla="*/ 0 h 880"/>
                  <a:gd name="T10" fmla="*/ 0 w 1684"/>
                  <a:gd name="T11" fmla="*/ 0 h 880"/>
                  <a:gd name="T12" fmla="*/ 0 w 1684"/>
                  <a:gd name="T13" fmla="*/ 0 h 880"/>
                  <a:gd name="T14" fmla="*/ 0 w 1684"/>
                  <a:gd name="T15" fmla="*/ 0 h 880"/>
                  <a:gd name="T16" fmla="*/ 0 w 1684"/>
                  <a:gd name="T17" fmla="*/ 0 h 880"/>
                  <a:gd name="T18" fmla="*/ 0 w 1684"/>
                  <a:gd name="T19" fmla="*/ 0 h 880"/>
                  <a:gd name="T20" fmla="*/ 0 w 1684"/>
                  <a:gd name="T21" fmla="*/ 0 h 880"/>
                  <a:gd name="T22" fmla="*/ 0 w 1684"/>
                  <a:gd name="T23" fmla="*/ 0 h 880"/>
                  <a:gd name="T24" fmla="*/ 0 w 1684"/>
                  <a:gd name="T25" fmla="*/ 0 h 880"/>
                  <a:gd name="T26" fmla="*/ 0 w 1684"/>
                  <a:gd name="T27" fmla="*/ 0 h 880"/>
                  <a:gd name="T28" fmla="*/ 0 w 1684"/>
                  <a:gd name="T29" fmla="*/ 0 h 880"/>
                  <a:gd name="T30" fmla="*/ 0 w 1684"/>
                  <a:gd name="T31" fmla="*/ 0 h 880"/>
                  <a:gd name="T32" fmla="*/ 0 w 1684"/>
                  <a:gd name="T33" fmla="*/ 0 h 880"/>
                  <a:gd name="T34" fmla="*/ 0 w 1684"/>
                  <a:gd name="T35" fmla="*/ 0 h 880"/>
                  <a:gd name="T36" fmla="*/ 0 w 1684"/>
                  <a:gd name="T37" fmla="*/ 0 h 880"/>
                  <a:gd name="T38" fmla="*/ 0 w 1684"/>
                  <a:gd name="T39" fmla="*/ 0 h 880"/>
                  <a:gd name="T40" fmla="*/ 0 w 1684"/>
                  <a:gd name="T41" fmla="*/ 0 h 880"/>
                  <a:gd name="T42" fmla="*/ 0 w 1684"/>
                  <a:gd name="T43" fmla="*/ 0 h 880"/>
                  <a:gd name="T44" fmla="*/ 0 w 1684"/>
                  <a:gd name="T45" fmla="*/ 0 h 880"/>
                  <a:gd name="T46" fmla="*/ 0 w 1684"/>
                  <a:gd name="T47" fmla="*/ 0 h 880"/>
                  <a:gd name="T48" fmla="*/ 0 w 1684"/>
                  <a:gd name="T49" fmla="*/ 0 h 880"/>
                  <a:gd name="T50" fmla="*/ 0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84"/>
                  <a:gd name="T79" fmla="*/ 0 h 880"/>
                  <a:gd name="T80" fmla="*/ 1684 w 1684"/>
                  <a:gd name="T81" fmla="*/ 880 h 88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21" name="Freeform 65"/>
              <p:cNvSpPr>
                <a:spLocks/>
              </p:cNvSpPr>
              <p:nvPr/>
            </p:nvSpPr>
            <p:spPr bwMode="auto">
              <a:xfrm rot="7320404">
                <a:off x="5062" y="2997"/>
                <a:ext cx="472" cy="176"/>
              </a:xfrm>
              <a:custGeom>
                <a:avLst/>
                <a:gdLst>
                  <a:gd name="T0" fmla="*/ 0 w 1190"/>
                  <a:gd name="T1" fmla="*/ 0 h 500"/>
                  <a:gd name="T2" fmla="*/ 0 w 1190"/>
                  <a:gd name="T3" fmla="*/ 0 h 500"/>
                  <a:gd name="T4" fmla="*/ 0 w 1190"/>
                  <a:gd name="T5" fmla="*/ 0 h 500"/>
                  <a:gd name="T6" fmla="*/ 0 w 1190"/>
                  <a:gd name="T7" fmla="*/ 0 h 500"/>
                  <a:gd name="T8" fmla="*/ 0 w 1190"/>
                  <a:gd name="T9" fmla="*/ 0 h 500"/>
                  <a:gd name="T10" fmla="*/ 0 w 1190"/>
                  <a:gd name="T11" fmla="*/ 0 h 500"/>
                  <a:gd name="T12" fmla="*/ 0 60000 65536"/>
                  <a:gd name="T13" fmla="*/ 0 60000 65536"/>
                  <a:gd name="T14" fmla="*/ 0 60000 65536"/>
                  <a:gd name="T15" fmla="*/ 0 60000 65536"/>
                  <a:gd name="T16" fmla="*/ 0 60000 65536"/>
                  <a:gd name="T17" fmla="*/ 0 60000 65536"/>
                  <a:gd name="T18" fmla="*/ 0 w 1190"/>
                  <a:gd name="T19" fmla="*/ 0 h 500"/>
                  <a:gd name="T20" fmla="*/ 1190 w 1190"/>
                  <a:gd name="T21" fmla="*/ 500 h 500"/>
                </a:gdLst>
                <a:ahLst/>
                <a:cxnLst>
                  <a:cxn ang="T12">
                    <a:pos x="T0" y="T1"/>
                  </a:cxn>
                  <a:cxn ang="T13">
                    <a:pos x="T2" y="T3"/>
                  </a:cxn>
                  <a:cxn ang="T14">
                    <a:pos x="T4" y="T5"/>
                  </a:cxn>
                  <a:cxn ang="T15">
                    <a:pos x="T6" y="T7"/>
                  </a:cxn>
                  <a:cxn ang="T16">
                    <a:pos x="T8" y="T9"/>
                  </a:cxn>
                  <a:cxn ang="T17">
                    <a:pos x="T10" y="T11"/>
                  </a:cxn>
                </a:cxnLst>
                <a:rect l="T18" t="T19" r="T20" b="T21"/>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22" name="Freeform 66"/>
              <p:cNvSpPr>
                <a:spLocks/>
              </p:cNvSpPr>
              <p:nvPr/>
            </p:nvSpPr>
            <p:spPr bwMode="auto">
              <a:xfrm rot="7320404">
                <a:off x="5363" y="2874"/>
                <a:ext cx="63" cy="118"/>
              </a:xfrm>
              <a:custGeom>
                <a:avLst/>
                <a:gdLst>
                  <a:gd name="T0" fmla="*/ 0 w 160"/>
                  <a:gd name="T1" fmla="*/ 0 h 335"/>
                  <a:gd name="T2" fmla="*/ 0 w 160"/>
                  <a:gd name="T3" fmla="*/ 0 h 335"/>
                  <a:gd name="T4" fmla="*/ 0 w 160"/>
                  <a:gd name="T5" fmla="*/ 0 h 335"/>
                  <a:gd name="T6" fmla="*/ 0 w 160"/>
                  <a:gd name="T7" fmla="*/ 0 h 335"/>
                  <a:gd name="T8" fmla="*/ 0 w 160"/>
                  <a:gd name="T9" fmla="*/ 0 h 335"/>
                  <a:gd name="T10" fmla="*/ 0 w 160"/>
                  <a:gd name="T11" fmla="*/ 0 h 335"/>
                  <a:gd name="T12" fmla="*/ 0 w 160"/>
                  <a:gd name="T13" fmla="*/ 0 h 335"/>
                  <a:gd name="T14" fmla="*/ 0 w 160"/>
                  <a:gd name="T15" fmla="*/ 0 h 335"/>
                  <a:gd name="T16" fmla="*/ 0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0"/>
                  <a:gd name="T28" fmla="*/ 0 h 335"/>
                  <a:gd name="T29" fmla="*/ 160 w 160"/>
                  <a:gd name="T30" fmla="*/ 335 h 3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23" name="Freeform 67"/>
              <p:cNvSpPr>
                <a:spLocks/>
              </p:cNvSpPr>
              <p:nvPr/>
            </p:nvSpPr>
            <p:spPr bwMode="auto">
              <a:xfrm rot="7320404">
                <a:off x="5136" y="3000"/>
                <a:ext cx="193" cy="104"/>
              </a:xfrm>
              <a:custGeom>
                <a:avLst/>
                <a:gdLst>
                  <a:gd name="T0" fmla="*/ 0 w 489"/>
                  <a:gd name="T1" fmla="*/ 0 h 296"/>
                  <a:gd name="T2" fmla="*/ 0 w 489"/>
                  <a:gd name="T3" fmla="*/ 0 h 296"/>
                  <a:gd name="T4" fmla="*/ 0 w 489"/>
                  <a:gd name="T5" fmla="*/ 0 h 296"/>
                  <a:gd name="T6" fmla="*/ 0 w 489"/>
                  <a:gd name="T7" fmla="*/ 0 h 296"/>
                  <a:gd name="T8" fmla="*/ 0 w 489"/>
                  <a:gd name="T9" fmla="*/ 0 h 296"/>
                  <a:gd name="T10" fmla="*/ 0 w 489"/>
                  <a:gd name="T11" fmla="*/ 0 h 296"/>
                  <a:gd name="T12" fmla="*/ 0 w 489"/>
                  <a:gd name="T13" fmla="*/ 0 h 296"/>
                  <a:gd name="T14" fmla="*/ 0 w 489"/>
                  <a:gd name="T15" fmla="*/ 0 h 296"/>
                  <a:gd name="T16" fmla="*/ 0 w 489"/>
                  <a:gd name="T17" fmla="*/ 0 h 296"/>
                  <a:gd name="T18" fmla="*/ 0 w 489"/>
                  <a:gd name="T19" fmla="*/ 0 h 296"/>
                  <a:gd name="T20" fmla="*/ 0 w 489"/>
                  <a:gd name="T21" fmla="*/ 0 h 296"/>
                  <a:gd name="T22" fmla="*/ 0 w 489"/>
                  <a:gd name="T23" fmla="*/ 0 h 296"/>
                  <a:gd name="T24" fmla="*/ 0 w 489"/>
                  <a:gd name="T25" fmla="*/ 0 h 296"/>
                  <a:gd name="T26" fmla="*/ 0 w 489"/>
                  <a:gd name="T27" fmla="*/ 0 h 296"/>
                  <a:gd name="T28" fmla="*/ 0 w 489"/>
                  <a:gd name="T29" fmla="*/ 0 h 296"/>
                  <a:gd name="T30" fmla="*/ 0 w 489"/>
                  <a:gd name="T31" fmla="*/ 0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89"/>
                  <a:gd name="T49" fmla="*/ 0 h 296"/>
                  <a:gd name="T50" fmla="*/ 489 w 489"/>
                  <a:gd name="T51" fmla="*/ 296 h 2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grpSp>
      </p:grpSp>
    </p:spTree>
    <p:extLst>
      <p:ext uri="{BB962C8B-B14F-4D97-AF65-F5344CB8AC3E}">
        <p14:creationId xmlns:p14="http://schemas.microsoft.com/office/powerpoint/2010/main" val="7170697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rot="487806">
            <a:off x="693848" y="3076411"/>
            <a:ext cx="1474095" cy="281782"/>
            <a:chOff x="585" y="1193"/>
            <a:chExt cx="1660" cy="309"/>
          </a:xfrm>
        </p:grpSpPr>
        <p:sp>
          <p:nvSpPr>
            <p:cNvPr id="18445" name="Freeform 5"/>
            <p:cNvSpPr>
              <a:spLocks/>
            </p:cNvSpPr>
            <p:nvPr/>
          </p:nvSpPr>
          <p:spPr bwMode="auto">
            <a:xfrm>
              <a:off x="585" y="1287"/>
              <a:ext cx="71" cy="138"/>
            </a:xfrm>
            <a:custGeom>
              <a:avLst/>
              <a:gdLst>
                <a:gd name="T0" fmla="*/ 0 w 124"/>
                <a:gd name="T1" fmla="*/ 1 h 276"/>
                <a:gd name="T2" fmla="*/ 1 w 124"/>
                <a:gd name="T3" fmla="*/ 0 h 276"/>
                <a:gd name="T4" fmla="*/ 1 w 124"/>
                <a:gd name="T5" fmla="*/ 0 h 276"/>
                <a:gd name="T6" fmla="*/ 1 w 124"/>
                <a:gd name="T7" fmla="*/ 1 h 276"/>
                <a:gd name="T8" fmla="*/ 1 w 124"/>
                <a:gd name="T9" fmla="*/ 1 h 276"/>
                <a:gd name="T10" fmla="*/ 1 w 124"/>
                <a:gd name="T11" fmla="*/ 1 h 276"/>
                <a:gd name="T12" fmla="*/ 1 w 124"/>
                <a:gd name="T13" fmla="*/ 1 h 276"/>
                <a:gd name="T14" fmla="*/ 0 w 124"/>
                <a:gd name="T15" fmla="*/ 1 h 276"/>
                <a:gd name="T16" fmla="*/ 0 w 124"/>
                <a:gd name="T17" fmla="*/ 1 h 2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4"/>
                <a:gd name="T28" fmla="*/ 0 h 276"/>
                <a:gd name="T29" fmla="*/ 124 w 124"/>
                <a:gd name="T30" fmla="*/ 276 h 2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4" h="276">
                  <a:moveTo>
                    <a:pt x="0" y="43"/>
                  </a:moveTo>
                  <a:lnTo>
                    <a:pt x="39" y="0"/>
                  </a:lnTo>
                  <a:lnTo>
                    <a:pt x="108" y="0"/>
                  </a:lnTo>
                  <a:lnTo>
                    <a:pt x="124" y="63"/>
                  </a:lnTo>
                  <a:lnTo>
                    <a:pt x="120" y="250"/>
                  </a:lnTo>
                  <a:lnTo>
                    <a:pt x="73" y="276"/>
                  </a:lnTo>
                  <a:lnTo>
                    <a:pt x="3" y="238"/>
                  </a:lnTo>
                  <a:lnTo>
                    <a:pt x="0" y="110"/>
                  </a:lnTo>
                  <a:lnTo>
                    <a:pt x="0" y="43"/>
                  </a:lnTo>
                  <a:close/>
                </a:path>
              </a:pathLst>
            </a:custGeom>
            <a:solidFill>
              <a:srgbClr val="0000FF"/>
            </a:solidFill>
            <a:ln w="9525">
              <a:solidFill>
                <a:schemeClr val="tx1"/>
              </a:solidFill>
              <a:round/>
              <a:headEnd/>
              <a:tailEnd/>
            </a:ln>
          </p:spPr>
          <p:txBody>
            <a:bodyPr/>
            <a:lstStyle/>
            <a:p>
              <a:endParaRPr lang="pt-PT"/>
            </a:p>
          </p:txBody>
        </p:sp>
        <p:sp>
          <p:nvSpPr>
            <p:cNvPr id="18446" name="Freeform 6"/>
            <p:cNvSpPr>
              <a:spLocks/>
            </p:cNvSpPr>
            <p:nvPr/>
          </p:nvSpPr>
          <p:spPr bwMode="auto">
            <a:xfrm>
              <a:off x="1028" y="1246"/>
              <a:ext cx="103" cy="198"/>
            </a:xfrm>
            <a:custGeom>
              <a:avLst/>
              <a:gdLst>
                <a:gd name="T0" fmla="*/ 1 w 179"/>
                <a:gd name="T1" fmla="*/ 1 h 396"/>
                <a:gd name="T2" fmla="*/ 1 w 179"/>
                <a:gd name="T3" fmla="*/ 1 h 396"/>
                <a:gd name="T4" fmla="*/ 1 w 179"/>
                <a:gd name="T5" fmla="*/ 0 h 396"/>
                <a:gd name="T6" fmla="*/ 1 w 179"/>
                <a:gd name="T7" fmla="*/ 1 h 396"/>
                <a:gd name="T8" fmla="*/ 1 w 179"/>
                <a:gd name="T9" fmla="*/ 1 h 396"/>
                <a:gd name="T10" fmla="*/ 1 w 179"/>
                <a:gd name="T11" fmla="*/ 1 h 396"/>
                <a:gd name="T12" fmla="*/ 1 w 179"/>
                <a:gd name="T13" fmla="*/ 1 h 396"/>
                <a:gd name="T14" fmla="*/ 0 w 179"/>
                <a:gd name="T15" fmla="*/ 1 h 396"/>
                <a:gd name="T16" fmla="*/ 1 w 179"/>
                <a:gd name="T17" fmla="*/ 1 h 3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9"/>
                <a:gd name="T28" fmla="*/ 0 h 396"/>
                <a:gd name="T29" fmla="*/ 179 w 179"/>
                <a:gd name="T30" fmla="*/ 396 h 3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9" h="396">
                  <a:moveTo>
                    <a:pt x="19" y="108"/>
                  </a:moveTo>
                  <a:lnTo>
                    <a:pt x="23" y="31"/>
                  </a:lnTo>
                  <a:lnTo>
                    <a:pt x="69" y="0"/>
                  </a:lnTo>
                  <a:lnTo>
                    <a:pt x="138" y="10"/>
                  </a:lnTo>
                  <a:lnTo>
                    <a:pt x="179" y="51"/>
                  </a:lnTo>
                  <a:lnTo>
                    <a:pt x="159" y="367"/>
                  </a:lnTo>
                  <a:lnTo>
                    <a:pt x="80" y="396"/>
                  </a:lnTo>
                  <a:lnTo>
                    <a:pt x="0" y="357"/>
                  </a:lnTo>
                  <a:lnTo>
                    <a:pt x="19" y="108"/>
                  </a:lnTo>
                  <a:close/>
                </a:path>
              </a:pathLst>
            </a:custGeom>
            <a:solidFill>
              <a:srgbClr val="0000FF"/>
            </a:solidFill>
            <a:ln w="9525">
              <a:solidFill>
                <a:schemeClr val="tx1"/>
              </a:solidFill>
              <a:round/>
              <a:headEnd/>
              <a:tailEnd/>
            </a:ln>
          </p:spPr>
          <p:txBody>
            <a:bodyPr/>
            <a:lstStyle/>
            <a:p>
              <a:endParaRPr lang="pt-PT"/>
            </a:p>
          </p:txBody>
        </p:sp>
        <p:sp>
          <p:nvSpPr>
            <p:cNvPr id="18447" name="Freeform 7"/>
            <p:cNvSpPr>
              <a:spLocks/>
            </p:cNvSpPr>
            <p:nvPr/>
          </p:nvSpPr>
          <p:spPr bwMode="auto">
            <a:xfrm>
              <a:off x="1490" y="1239"/>
              <a:ext cx="93" cy="215"/>
            </a:xfrm>
            <a:custGeom>
              <a:avLst/>
              <a:gdLst>
                <a:gd name="T0" fmla="*/ 1 w 164"/>
                <a:gd name="T1" fmla="*/ 1 h 430"/>
                <a:gd name="T2" fmla="*/ 1 w 164"/>
                <a:gd name="T3" fmla="*/ 0 h 430"/>
                <a:gd name="T4" fmla="*/ 1 w 164"/>
                <a:gd name="T5" fmla="*/ 0 h 430"/>
                <a:gd name="T6" fmla="*/ 1 w 164"/>
                <a:gd name="T7" fmla="*/ 1 h 430"/>
                <a:gd name="T8" fmla="*/ 1 w 164"/>
                <a:gd name="T9" fmla="*/ 1 h 430"/>
                <a:gd name="T10" fmla="*/ 1 w 164"/>
                <a:gd name="T11" fmla="*/ 1 h 430"/>
                <a:gd name="T12" fmla="*/ 0 w 164"/>
                <a:gd name="T13" fmla="*/ 1 h 430"/>
                <a:gd name="T14" fmla="*/ 1 w 164"/>
                <a:gd name="T15" fmla="*/ 1 h 430"/>
                <a:gd name="T16" fmla="*/ 0 60000 65536"/>
                <a:gd name="T17" fmla="*/ 0 60000 65536"/>
                <a:gd name="T18" fmla="*/ 0 60000 65536"/>
                <a:gd name="T19" fmla="*/ 0 60000 65536"/>
                <a:gd name="T20" fmla="*/ 0 60000 65536"/>
                <a:gd name="T21" fmla="*/ 0 60000 65536"/>
                <a:gd name="T22" fmla="*/ 0 60000 65536"/>
                <a:gd name="T23" fmla="*/ 0 60000 65536"/>
                <a:gd name="T24" fmla="*/ 0 w 164"/>
                <a:gd name="T25" fmla="*/ 0 h 430"/>
                <a:gd name="T26" fmla="*/ 164 w 164"/>
                <a:gd name="T27" fmla="*/ 430 h 4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4" h="430">
                  <a:moveTo>
                    <a:pt x="4" y="43"/>
                  </a:moveTo>
                  <a:lnTo>
                    <a:pt x="45" y="0"/>
                  </a:lnTo>
                  <a:lnTo>
                    <a:pt x="126" y="0"/>
                  </a:lnTo>
                  <a:lnTo>
                    <a:pt x="164" y="47"/>
                  </a:lnTo>
                  <a:lnTo>
                    <a:pt x="160" y="400"/>
                  </a:lnTo>
                  <a:lnTo>
                    <a:pt x="69" y="430"/>
                  </a:lnTo>
                  <a:lnTo>
                    <a:pt x="0" y="390"/>
                  </a:lnTo>
                  <a:lnTo>
                    <a:pt x="4" y="43"/>
                  </a:lnTo>
                  <a:close/>
                </a:path>
              </a:pathLst>
            </a:custGeom>
            <a:solidFill>
              <a:srgbClr val="0000FF"/>
            </a:solidFill>
            <a:ln w="9525">
              <a:solidFill>
                <a:schemeClr val="tx1"/>
              </a:solidFill>
              <a:round/>
              <a:headEnd/>
              <a:tailEnd/>
            </a:ln>
          </p:spPr>
          <p:txBody>
            <a:bodyPr/>
            <a:lstStyle/>
            <a:p>
              <a:endParaRPr lang="pt-PT"/>
            </a:p>
          </p:txBody>
        </p:sp>
        <p:sp>
          <p:nvSpPr>
            <p:cNvPr id="18448" name="Freeform 8"/>
            <p:cNvSpPr>
              <a:spLocks/>
            </p:cNvSpPr>
            <p:nvPr/>
          </p:nvSpPr>
          <p:spPr bwMode="auto">
            <a:xfrm>
              <a:off x="2150" y="1193"/>
              <a:ext cx="95" cy="309"/>
            </a:xfrm>
            <a:custGeom>
              <a:avLst/>
              <a:gdLst>
                <a:gd name="T0" fmla="*/ 1 w 165"/>
                <a:gd name="T1" fmla="*/ 0 h 619"/>
                <a:gd name="T2" fmla="*/ 1 w 165"/>
                <a:gd name="T3" fmla="*/ 0 h 619"/>
                <a:gd name="T4" fmla="*/ 1 w 165"/>
                <a:gd name="T5" fmla="*/ 0 h 619"/>
                <a:gd name="T6" fmla="*/ 1 w 165"/>
                <a:gd name="T7" fmla="*/ 0 h 619"/>
                <a:gd name="T8" fmla="*/ 1 w 165"/>
                <a:gd name="T9" fmla="*/ 0 h 619"/>
                <a:gd name="T10" fmla="*/ 1 w 165"/>
                <a:gd name="T11" fmla="*/ 0 h 619"/>
                <a:gd name="T12" fmla="*/ 0 w 165"/>
                <a:gd name="T13" fmla="*/ 0 h 619"/>
                <a:gd name="T14" fmla="*/ 1 w 165"/>
                <a:gd name="T15" fmla="*/ 0 h 619"/>
                <a:gd name="T16" fmla="*/ 0 60000 65536"/>
                <a:gd name="T17" fmla="*/ 0 60000 65536"/>
                <a:gd name="T18" fmla="*/ 0 60000 65536"/>
                <a:gd name="T19" fmla="*/ 0 60000 65536"/>
                <a:gd name="T20" fmla="*/ 0 60000 65536"/>
                <a:gd name="T21" fmla="*/ 0 60000 65536"/>
                <a:gd name="T22" fmla="*/ 0 60000 65536"/>
                <a:gd name="T23" fmla="*/ 0 60000 65536"/>
                <a:gd name="T24" fmla="*/ 0 w 165"/>
                <a:gd name="T25" fmla="*/ 0 h 619"/>
                <a:gd name="T26" fmla="*/ 165 w 165"/>
                <a:gd name="T27" fmla="*/ 619 h 6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5" h="619">
                  <a:moveTo>
                    <a:pt x="11" y="46"/>
                  </a:moveTo>
                  <a:lnTo>
                    <a:pt x="57" y="0"/>
                  </a:lnTo>
                  <a:lnTo>
                    <a:pt x="138" y="0"/>
                  </a:lnTo>
                  <a:lnTo>
                    <a:pt x="165" y="77"/>
                  </a:lnTo>
                  <a:lnTo>
                    <a:pt x="150" y="562"/>
                  </a:lnTo>
                  <a:lnTo>
                    <a:pt x="84" y="619"/>
                  </a:lnTo>
                  <a:lnTo>
                    <a:pt x="0" y="552"/>
                  </a:lnTo>
                  <a:lnTo>
                    <a:pt x="11" y="46"/>
                  </a:lnTo>
                  <a:close/>
                </a:path>
              </a:pathLst>
            </a:custGeom>
            <a:solidFill>
              <a:srgbClr val="0000FF"/>
            </a:solidFill>
            <a:ln w="28575">
              <a:solidFill>
                <a:schemeClr val="tx1"/>
              </a:solidFill>
              <a:round/>
              <a:headEnd/>
              <a:tailEnd/>
            </a:ln>
          </p:spPr>
          <p:txBody>
            <a:bodyPr/>
            <a:lstStyle/>
            <a:p>
              <a:endParaRPr lang="pt-PT"/>
            </a:p>
          </p:txBody>
        </p:sp>
        <p:sp>
          <p:nvSpPr>
            <p:cNvPr id="18449" name="Freeform 9"/>
            <p:cNvSpPr>
              <a:spLocks/>
            </p:cNvSpPr>
            <p:nvPr/>
          </p:nvSpPr>
          <p:spPr bwMode="auto">
            <a:xfrm>
              <a:off x="651" y="1293"/>
              <a:ext cx="390" cy="120"/>
            </a:xfrm>
            <a:custGeom>
              <a:avLst/>
              <a:gdLst>
                <a:gd name="T0" fmla="*/ 0 w 680"/>
                <a:gd name="T1" fmla="*/ 1 h 239"/>
                <a:gd name="T2" fmla="*/ 1 w 680"/>
                <a:gd name="T3" fmla="*/ 0 h 239"/>
                <a:gd name="T4" fmla="*/ 1 w 680"/>
                <a:gd name="T5" fmla="*/ 1 h 239"/>
                <a:gd name="T6" fmla="*/ 0 w 680"/>
                <a:gd name="T7" fmla="*/ 1 h 239"/>
                <a:gd name="T8" fmla="*/ 0 w 680"/>
                <a:gd name="T9" fmla="*/ 1 h 239"/>
                <a:gd name="T10" fmla="*/ 0 60000 65536"/>
                <a:gd name="T11" fmla="*/ 0 60000 65536"/>
                <a:gd name="T12" fmla="*/ 0 60000 65536"/>
                <a:gd name="T13" fmla="*/ 0 60000 65536"/>
                <a:gd name="T14" fmla="*/ 0 60000 65536"/>
                <a:gd name="T15" fmla="*/ 0 w 680"/>
                <a:gd name="T16" fmla="*/ 0 h 239"/>
                <a:gd name="T17" fmla="*/ 680 w 680"/>
                <a:gd name="T18" fmla="*/ 239 h 239"/>
              </a:gdLst>
              <a:ahLst/>
              <a:cxnLst>
                <a:cxn ang="T10">
                  <a:pos x="T0" y="T1"/>
                </a:cxn>
                <a:cxn ang="T11">
                  <a:pos x="T2" y="T3"/>
                </a:cxn>
                <a:cxn ang="T12">
                  <a:pos x="T4" y="T5"/>
                </a:cxn>
                <a:cxn ang="T13">
                  <a:pos x="T6" y="T7"/>
                </a:cxn>
                <a:cxn ang="T14">
                  <a:pos x="T8" y="T9"/>
                </a:cxn>
              </a:cxnLst>
              <a:rect l="T15" t="T16" r="T17" b="T18"/>
              <a:pathLst>
                <a:path w="680" h="239">
                  <a:moveTo>
                    <a:pt x="0" y="34"/>
                  </a:moveTo>
                  <a:lnTo>
                    <a:pt x="680" y="0"/>
                  </a:lnTo>
                  <a:lnTo>
                    <a:pt x="670" y="239"/>
                  </a:lnTo>
                  <a:lnTo>
                    <a:pt x="0" y="239"/>
                  </a:lnTo>
                  <a:lnTo>
                    <a:pt x="0" y="34"/>
                  </a:lnTo>
                  <a:close/>
                </a:path>
              </a:pathLst>
            </a:custGeom>
            <a:solidFill>
              <a:srgbClr val="00FF00"/>
            </a:solidFill>
            <a:ln w="28575">
              <a:solidFill>
                <a:schemeClr val="tx1"/>
              </a:solidFill>
              <a:round/>
              <a:headEnd/>
              <a:tailEnd/>
            </a:ln>
          </p:spPr>
          <p:txBody>
            <a:bodyPr/>
            <a:lstStyle/>
            <a:p>
              <a:endParaRPr lang="pt-PT"/>
            </a:p>
          </p:txBody>
        </p:sp>
        <p:sp>
          <p:nvSpPr>
            <p:cNvPr id="18450" name="Freeform 10"/>
            <p:cNvSpPr>
              <a:spLocks/>
            </p:cNvSpPr>
            <p:nvPr/>
          </p:nvSpPr>
          <p:spPr bwMode="auto">
            <a:xfrm>
              <a:off x="1117" y="1267"/>
              <a:ext cx="381" cy="163"/>
            </a:xfrm>
            <a:custGeom>
              <a:avLst/>
              <a:gdLst>
                <a:gd name="T0" fmla="*/ 1 w 663"/>
                <a:gd name="T1" fmla="*/ 0 h 327"/>
                <a:gd name="T2" fmla="*/ 1 w 663"/>
                <a:gd name="T3" fmla="*/ 0 h 327"/>
                <a:gd name="T4" fmla="*/ 1 w 663"/>
                <a:gd name="T5" fmla="*/ 0 h 327"/>
                <a:gd name="T6" fmla="*/ 0 w 663"/>
                <a:gd name="T7" fmla="*/ 0 h 327"/>
                <a:gd name="T8" fmla="*/ 1 w 663"/>
                <a:gd name="T9" fmla="*/ 0 h 327"/>
                <a:gd name="T10" fmla="*/ 0 60000 65536"/>
                <a:gd name="T11" fmla="*/ 0 60000 65536"/>
                <a:gd name="T12" fmla="*/ 0 60000 65536"/>
                <a:gd name="T13" fmla="*/ 0 60000 65536"/>
                <a:gd name="T14" fmla="*/ 0 60000 65536"/>
                <a:gd name="T15" fmla="*/ 0 w 663"/>
                <a:gd name="T16" fmla="*/ 0 h 327"/>
                <a:gd name="T17" fmla="*/ 663 w 663"/>
                <a:gd name="T18" fmla="*/ 327 h 327"/>
              </a:gdLst>
              <a:ahLst/>
              <a:cxnLst>
                <a:cxn ang="T10">
                  <a:pos x="T0" y="T1"/>
                </a:cxn>
                <a:cxn ang="T11">
                  <a:pos x="T2" y="T3"/>
                </a:cxn>
                <a:cxn ang="T12">
                  <a:pos x="T4" y="T5"/>
                </a:cxn>
                <a:cxn ang="T13">
                  <a:pos x="T6" y="T7"/>
                </a:cxn>
                <a:cxn ang="T14">
                  <a:pos x="T8" y="T9"/>
                </a:cxn>
              </a:cxnLst>
              <a:rect l="T15" t="T16" r="T17" b="T18"/>
              <a:pathLst>
                <a:path w="663" h="327">
                  <a:moveTo>
                    <a:pt x="28" y="30"/>
                  </a:moveTo>
                  <a:lnTo>
                    <a:pt x="663" y="0"/>
                  </a:lnTo>
                  <a:lnTo>
                    <a:pt x="653" y="327"/>
                  </a:lnTo>
                  <a:lnTo>
                    <a:pt x="0" y="316"/>
                  </a:lnTo>
                  <a:lnTo>
                    <a:pt x="28" y="30"/>
                  </a:lnTo>
                  <a:close/>
                </a:path>
              </a:pathLst>
            </a:custGeom>
            <a:solidFill>
              <a:srgbClr val="00FF00"/>
            </a:solidFill>
            <a:ln w="28575">
              <a:solidFill>
                <a:schemeClr val="tx1"/>
              </a:solidFill>
              <a:round/>
              <a:headEnd/>
              <a:tailEnd/>
            </a:ln>
          </p:spPr>
          <p:txBody>
            <a:bodyPr/>
            <a:lstStyle/>
            <a:p>
              <a:endParaRPr lang="pt-PT"/>
            </a:p>
          </p:txBody>
        </p:sp>
        <p:sp>
          <p:nvSpPr>
            <p:cNvPr id="18451" name="Freeform 11"/>
            <p:cNvSpPr>
              <a:spLocks/>
            </p:cNvSpPr>
            <p:nvPr/>
          </p:nvSpPr>
          <p:spPr bwMode="auto">
            <a:xfrm>
              <a:off x="1578" y="1218"/>
              <a:ext cx="581" cy="263"/>
            </a:xfrm>
            <a:custGeom>
              <a:avLst/>
              <a:gdLst>
                <a:gd name="T0" fmla="*/ 1 w 1009"/>
                <a:gd name="T1" fmla="*/ 1 h 524"/>
                <a:gd name="T2" fmla="*/ 1 w 1009"/>
                <a:gd name="T3" fmla="*/ 0 h 524"/>
                <a:gd name="T4" fmla="*/ 1 w 1009"/>
                <a:gd name="T5" fmla="*/ 1 h 524"/>
                <a:gd name="T6" fmla="*/ 0 w 1009"/>
                <a:gd name="T7" fmla="*/ 1 h 524"/>
                <a:gd name="T8" fmla="*/ 1 w 1009"/>
                <a:gd name="T9" fmla="*/ 1 h 524"/>
                <a:gd name="T10" fmla="*/ 0 60000 65536"/>
                <a:gd name="T11" fmla="*/ 0 60000 65536"/>
                <a:gd name="T12" fmla="*/ 0 60000 65536"/>
                <a:gd name="T13" fmla="*/ 0 60000 65536"/>
                <a:gd name="T14" fmla="*/ 0 60000 65536"/>
                <a:gd name="T15" fmla="*/ 0 w 1009"/>
                <a:gd name="T16" fmla="*/ 0 h 524"/>
                <a:gd name="T17" fmla="*/ 1009 w 1009"/>
                <a:gd name="T18" fmla="*/ 524 h 524"/>
              </a:gdLst>
              <a:ahLst/>
              <a:cxnLst>
                <a:cxn ang="T10">
                  <a:pos x="T0" y="T1"/>
                </a:cxn>
                <a:cxn ang="T11">
                  <a:pos x="T2" y="T3"/>
                </a:cxn>
                <a:cxn ang="T12">
                  <a:pos x="T4" y="T5"/>
                </a:cxn>
                <a:cxn ang="T13">
                  <a:pos x="T6" y="T7"/>
                </a:cxn>
                <a:cxn ang="T14">
                  <a:pos x="T8" y="T9"/>
                </a:cxn>
              </a:cxnLst>
              <a:rect l="T15" t="T16" r="T17" b="T18"/>
              <a:pathLst>
                <a:path w="1009" h="524">
                  <a:moveTo>
                    <a:pt x="14" y="78"/>
                  </a:moveTo>
                  <a:lnTo>
                    <a:pt x="1009" y="0"/>
                  </a:lnTo>
                  <a:lnTo>
                    <a:pt x="992" y="524"/>
                  </a:lnTo>
                  <a:lnTo>
                    <a:pt x="0" y="431"/>
                  </a:lnTo>
                  <a:lnTo>
                    <a:pt x="14" y="78"/>
                  </a:lnTo>
                  <a:close/>
                </a:path>
              </a:pathLst>
            </a:custGeom>
            <a:solidFill>
              <a:srgbClr val="00FF00"/>
            </a:solidFill>
            <a:ln w="28575">
              <a:solidFill>
                <a:schemeClr val="tx1"/>
              </a:solidFill>
              <a:round/>
              <a:headEnd/>
              <a:tailEnd/>
            </a:ln>
          </p:spPr>
          <p:txBody>
            <a:bodyPr/>
            <a:lstStyle/>
            <a:p>
              <a:endParaRPr lang="pt-PT"/>
            </a:p>
          </p:txBody>
        </p:sp>
      </p:grpSp>
      <p:sp>
        <p:nvSpPr>
          <p:cNvPr id="218124" name="WordArt 12"/>
          <p:cNvSpPr>
            <a:spLocks noChangeArrowheads="1" noChangeShapeType="1" noTextEdit="1"/>
          </p:cNvSpPr>
          <p:nvPr/>
        </p:nvSpPr>
        <p:spPr bwMode="auto">
          <a:xfrm>
            <a:off x="1147763" y="955675"/>
            <a:ext cx="7169150" cy="10334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top">
              <a:avLst>
                <a:gd name="adj" fmla="val 22222"/>
              </a:avLst>
            </a:prstTxWarp>
          </a:bodyPr>
          <a:lstStyle/>
          <a:p>
            <a:pPr algn="ctr"/>
            <a:r>
              <a:rPr lang="pt-PT" sz="3200" kern="10" dirty="0">
                <a:solidFill>
                  <a:srgbClr val="7030A0"/>
                </a:solidFill>
                <a:latin typeface="Arial Black"/>
              </a:rPr>
              <a:t>CURSO CIENTÍFICO-HUMANÍSTICO DE LÍNGUAS E HUMANIDADES</a:t>
            </a:r>
          </a:p>
        </p:txBody>
      </p:sp>
      <p:grpSp>
        <p:nvGrpSpPr>
          <p:cNvPr id="3" name="Group 13"/>
          <p:cNvGrpSpPr>
            <a:grpSpLocks/>
          </p:cNvGrpSpPr>
          <p:nvPr/>
        </p:nvGrpSpPr>
        <p:grpSpPr bwMode="auto">
          <a:xfrm>
            <a:off x="173970" y="2826544"/>
            <a:ext cx="880769" cy="3148730"/>
            <a:chOff x="286" y="945"/>
            <a:chExt cx="862" cy="1488"/>
          </a:xfrm>
        </p:grpSpPr>
        <p:sp>
          <p:nvSpPr>
            <p:cNvPr id="18439" name="Freeform 14"/>
            <p:cNvSpPr>
              <a:spLocks/>
            </p:cNvSpPr>
            <p:nvPr/>
          </p:nvSpPr>
          <p:spPr bwMode="auto">
            <a:xfrm>
              <a:off x="286" y="945"/>
              <a:ext cx="336" cy="309"/>
            </a:xfrm>
            <a:custGeom>
              <a:avLst/>
              <a:gdLst>
                <a:gd name="T0" fmla="*/ 1 w 672"/>
                <a:gd name="T1" fmla="*/ 0 h 619"/>
                <a:gd name="T2" fmla="*/ 1 w 672"/>
                <a:gd name="T3" fmla="*/ 0 h 619"/>
                <a:gd name="T4" fmla="*/ 1 w 672"/>
                <a:gd name="T5" fmla="*/ 0 h 619"/>
                <a:gd name="T6" fmla="*/ 1 w 672"/>
                <a:gd name="T7" fmla="*/ 0 h 619"/>
                <a:gd name="T8" fmla="*/ 1 w 672"/>
                <a:gd name="T9" fmla="*/ 0 h 619"/>
                <a:gd name="T10" fmla="*/ 1 w 672"/>
                <a:gd name="T11" fmla="*/ 0 h 619"/>
                <a:gd name="T12" fmla="*/ 1 w 672"/>
                <a:gd name="T13" fmla="*/ 0 h 619"/>
                <a:gd name="T14" fmla="*/ 1 w 672"/>
                <a:gd name="T15" fmla="*/ 0 h 619"/>
                <a:gd name="T16" fmla="*/ 1 w 672"/>
                <a:gd name="T17" fmla="*/ 0 h 619"/>
                <a:gd name="T18" fmla="*/ 1 w 672"/>
                <a:gd name="T19" fmla="*/ 0 h 619"/>
                <a:gd name="T20" fmla="*/ 1 w 672"/>
                <a:gd name="T21" fmla="*/ 0 h 619"/>
                <a:gd name="T22" fmla="*/ 0 w 672"/>
                <a:gd name="T23" fmla="*/ 0 h 619"/>
                <a:gd name="T24" fmla="*/ 0 w 672"/>
                <a:gd name="T25" fmla="*/ 0 h 619"/>
                <a:gd name="T26" fmla="*/ 1 w 672"/>
                <a:gd name="T27" fmla="*/ 0 h 619"/>
                <a:gd name="T28" fmla="*/ 1 w 672"/>
                <a:gd name="T29" fmla="*/ 0 h 619"/>
                <a:gd name="T30" fmla="*/ 1 w 672"/>
                <a:gd name="T31" fmla="*/ 0 h 619"/>
                <a:gd name="T32" fmla="*/ 1 w 672"/>
                <a:gd name="T33" fmla="*/ 0 h 619"/>
                <a:gd name="T34" fmla="*/ 1 w 672"/>
                <a:gd name="T35" fmla="*/ 0 h 619"/>
                <a:gd name="T36" fmla="*/ 1 w 672"/>
                <a:gd name="T37" fmla="*/ 0 h 619"/>
                <a:gd name="T38" fmla="*/ 1 w 672"/>
                <a:gd name="T39" fmla="*/ 0 h 619"/>
                <a:gd name="T40" fmla="*/ 1 w 672"/>
                <a:gd name="T41" fmla="*/ 0 h 619"/>
                <a:gd name="T42" fmla="*/ 1 w 672"/>
                <a:gd name="T43" fmla="*/ 0 h 619"/>
                <a:gd name="T44" fmla="*/ 1 w 672"/>
                <a:gd name="T45" fmla="*/ 0 h 619"/>
                <a:gd name="T46" fmla="*/ 1 w 672"/>
                <a:gd name="T47" fmla="*/ 0 h 619"/>
                <a:gd name="T48" fmla="*/ 1 w 672"/>
                <a:gd name="T49" fmla="*/ 0 h 619"/>
                <a:gd name="T50" fmla="*/ 1 w 672"/>
                <a:gd name="T51" fmla="*/ 0 h 619"/>
                <a:gd name="T52" fmla="*/ 1 w 672"/>
                <a:gd name="T53" fmla="*/ 0 h 619"/>
                <a:gd name="T54" fmla="*/ 1 w 672"/>
                <a:gd name="T55" fmla="*/ 0 h 619"/>
                <a:gd name="T56" fmla="*/ 1 w 672"/>
                <a:gd name="T57" fmla="*/ 0 h 619"/>
                <a:gd name="T58" fmla="*/ 1 w 672"/>
                <a:gd name="T59" fmla="*/ 0 h 619"/>
                <a:gd name="T60" fmla="*/ 1 w 672"/>
                <a:gd name="T61" fmla="*/ 0 h 619"/>
                <a:gd name="T62" fmla="*/ 1 w 672"/>
                <a:gd name="T63" fmla="*/ 0 h 6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2"/>
                <a:gd name="T97" fmla="*/ 0 h 619"/>
                <a:gd name="T98" fmla="*/ 672 w 672"/>
                <a:gd name="T99" fmla="*/ 619 h 6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2" h="619">
                  <a:moveTo>
                    <a:pt x="458" y="312"/>
                  </a:moveTo>
                  <a:lnTo>
                    <a:pt x="428" y="237"/>
                  </a:lnTo>
                  <a:lnTo>
                    <a:pt x="396" y="164"/>
                  </a:lnTo>
                  <a:lnTo>
                    <a:pt x="353" y="85"/>
                  </a:lnTo>
                  <a:lnTo>
                    <a:pt x="312" y="36"/>
                  </a:lnTo>
                  <a:lnTo>
                    <a:pt x="268" y="10"/>
                  </a:lnTo>
                  <a:lnTo>
                    <a:pt x="213" y="0"/>
                  </a:lnTo>
                  <a:lnTo>
                    <a:pt x="152" y="0"/>
                  </a:lnTo>
                  <a:lnTo>
                    <a:pt x="99" y="14"/>
                  </a:lnTo>
                  <a:lnTo>
                    <a:pt x="53" y="57"/>
                  </a:lnTo>
                  <a:lnTo>
                    <a:pt x="22" y="116"/>
                  </a:lnTo>
                  <a:lnTo>
                    <a:pt x="0" y="181"/>
                  </a:lnTo>
                  <a:lnTo>
                    <a:pt x="0" y="254"/>
                  </a:lnTo>
                  <a:lnTo>
                    <a:pt x="22" y="353"/>
                  </a:lnTo>
                  <a:lnTo>
                    <a:pt x="63" y="446"/>
                  </a:lnTo>
                  <a:lnTo>
                    <a:pt x="107" y="509"/>
                  </a:lnTo>
                  <a:lnTo>
                    <a:pt x="164" y="562"/>
                  </a:lnTo>
                  <a:lnTo>
                    <a:pt x="237" y="609"/>
                  </a:lnTo>
                  <a:lnTo>
                    <a:pt x="308" y="619"/>
                  </a:lnTo>
                  <a:lnTo>
                    <a:pt x="361" y="619"/>
                  </a:lnTo>
                  <a:lnTo>
                    <a:pt x="404" y="605"/>
                  </a:lnTo>
                  <a:lnTo>
                    <a:pt x="428" y="574"/>
                  </a:lnTo>
                  <a:lnTo>
                    <a:pt x="459" y="530"/>
                  </a:lnTo>
                  <a:lnTo>
                    <a:pt x="471" y="455"/>
                  </a:lnTo>
                  <a:lnTo>
                    <a:pt x="477" y="396"/>
                  </a:lnTo>
                  <a:lnTo>
                    <a:pt x="552" y="436"/>
                  </a:lnTo>
                  <a:lnTo>
                    <a:pt x="647" y="455"/>
                  </a:lnTo>
                  <a:lnTo>
                    <a:pt x="672" y="424"/>
                  </a:lnTo>
                  <a:lnTo>
                    <a:pt x="669" y="383"/>
                  </a:lnTo>
                  <a:lnTo>
                    <a:pt x="588" y="353"/>
                  </a:lnTo>
                  <a:lnTo>
                    <a:pt x="503" y="339"/>
                  </a:lnTo>
                  <a:lnTo>
                    <a:pt x="458" y="312"/>
                  </a:lnTo>
                  <a:close/>
                </a:path>
              </a:pathLst>
            </a:custGeom>
            <a:solidFill>
              <a:srgbClr val="FF6600"/>
            </a:solidFill>
            <a:ln w="38100">
              <a:solidFill>
                <a:srgbClr val="000000"/>
              </a:solidFill>
              <a:round/>
              <a:headEnd/>
              <a:tailEnd/>
            </a:ln>
          </p:spPr>
          <p:txBody>
            <a:bodyPr/>
            <a:lstStyle/>
            <a:p>
              <a:endParaRPr lang="pt-PT"/>
            </a:p>
          </p:txBody>
        </p:sp>
        <p:sp>
          <p:nvSpPr>
            <p:cNvPr id="18440" name="Freeform 15"/>
            <p:cNvSpPr>
              <a:spLocks/>
            </p:cNvSpPr>
            <p:nvPr/>
          </p:nvSpPr>
          <p:spPr bwMode="auto">
            <a:xfrm>
              <a:off x="380" y="1292"/>
              <a:ext cx="294" cy="520"/>
            </a:xfrm>
            <a:custGeom>
              <a:avLst/>
              <a:gdLst>
                <a:gd name="T0" fmla="*/ 0 w 590"/>
                <a:gd name="T1" fmla="*/ 1 h 1039"/>
                <a:gd name="T2" fmla="*/ 0 w 590"/>
                <a:gd name="T3" fmla="*/ 0 h 1039"/>
                <a:gd name="T4" fmla="*/ 0 w 590"/>
                <a:gd name="T5" fmla="*/ 1 h 1039"/>
                <a:gd name="T6" fmla="*/ 0 w 590"/>
                <a:gd name="T7" fmla="*/ 1 h 1039"/>
                <a:gd name="T8" fmla="*/ 0 w 590"/>
                <a:gd name="T9" fmla="*/ 1 h 1039"/>
                <a:gd name="T10" fmla="*/ 0 w 590"/>
                <a:gd name="T11" fmla="*/ 1 h 1039"/>
                <a:gd name="T12" fmla="*/ 0 w 590"/>
                <a:gd name="T13" fmla="*/ 1 h 1039"/>
                <a:gd name="T14" fmla="*/ 0 w 590"/>
                <a:gd name="T15" fmla="*/ 1 h 1039"/>
                <a:gd name="T16" fmla="*/ 0 w 590"/>
                <a:gd name="T17" fmla="*/ 1 h 1039"/>
                <a:gd name="T18" fmla="*/ 0 w 590"/>
                <a:gd name="T19" fmla="*/ 1 h 1039"/>
                <a:gd name="T20" fmla="*/ 0 w 590"/>
                <a:gd name="T21" fmla="*/ 1 h 1039"/>
                <a:gd name="T22" fmla="*/ 0 w 590"/>
                <a:gd name="T23" fmla="*/ 1 h 1039"/>
                <a:gd name="T24" fmla="*/ 0 w 590"/>
                <a:gd name="T25" fmla="*/ 1 h 1039"/>
                <a:gd name="T26" fmla="*/ 0 w 590"/>
                <a:gd name="T27" fmla="*/ 1 h 1039"/>
                <a:gd name="T28" fmla="*/ 0 w 590"/>
                <a:gd name="T29" fmla="*/ 1 h 1039"/>
                <a:gd name="T30" fmla="*/ 0 w 590"/>
                <a:gd name="T31" fmla="*/ 1 h 1039"/>
                <a:gd name="T32" fmla="*/ 0 w 590"/>
                <a:gd name="T33" fmla="*/ 1 h 1039"/>
                <a:gd name="T34" fmla="*/ 0 w 590"/>
                <a:gd name="T35" fmla="*/ 1 h 1039"/>
                <a:gd name="T36" fmla="*/ 0 w 590"/>
                <a:gd name="T37" fmla="*/ 1 h 1039"/>
                <a:gd name="T38" fmla="*/ 0 w 590"/>
                <a:gd name="T39" fmla="*/ 1 h 1039"/>
                <a:gd name="T40" fmla="*/ 0 w 590"/>
                <a:gd name="T41" fmla="*/ 1 h 1039"/>
                <a:gd name="T42" fmla="*/ 0 w 590"/>
                <a:gd name="T43" fmla="*/ 1 h 1039"/>
                <a:gd name="T44" fmla="*/ 0 w 590"/>
                <a:gd name="T45" fmla="*/ 1 h 1039"/>
                <a:gd name="T46" fmla="*/ 0 w 590"/>
                <a:gd name="T47" fmla="*/ 1 h 1039"/>
                <a:gd name="T48" fmla="*/ 0 w 590"/>
                <a:gd name="T49" fmla="*/ 1 h 1039"/>
                <a:gd name="T50" fmla="*/ 0 w 590"/>
                <a:gd name="T51" fmla="*/ 1 h 1039"/>
                <a:gd name="T52" fmla="*/ 0 w 590"/>
                <a:gd name="T53" fmla="*/ 1 h 1039"/>
                <a:gd name="T54" fmla="*/ 0 w 590"/>
                <a:gd name="T55" fmla="*/ 1 h 1039"/>
                <a:gd name="T56" fmla="*/ 0 w 590"/>
                <a:gd name="T57" fmla="*/ 1 h 1039"/>
                <a:gd name="T58" fmla="*/ 0 w 590"/>
                <a:gd name="T59" fmla="*/ 1 h 1039"/>
                <a:gd name="T60" fmla="*/ 0 w 590"/>
                <a:gd name="T61" fmla="*/ 1 h 1039"/>
                <a:gd name="T62" fmla="*/ 0 w 590"/>
                <a:gd name="T63" fmla="*/ 1 h 1039"/>
                <a:gd name="T64" fmla="*/ 0 w 590"/>
                <a:gd name="T65" fmla="*/ 1 h 1039"/>
                <a:gd name="T66" fmla="*/ 0 w 590"/>
                <a:gd name="T67" fmla="*/ 1 h 1039"/>
                <a:gd name="T68" fmla="*/ 0 w 590"/>
                <a:gd name="T69" fmla="*/ 1 h 1039"/>
                <a:gd name="T70" fmla="*/ 0 w 590"/>
                <a:gd name="T71" fmla="*/ 1 h 103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90"/>
                <a:gd name="T109" fmla="*/ 0 h 1039"/>
                <a:gd name="T110" fmla="*/ 590 w 590"/>
                <a:gd name="T111" fmla="*/ 1039 h 103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90" h="1039">
                  <a:moveTo>
                    <a:pt x="121" y="22"/>
                  </a:moveTo>
                  <a:lnTo>
                    <a:pt x="217" y="0"/>
                  </a:lnTo>
                  <a:lnTo>
                    <a:pt x="292" y="8"/>
                  </a:lnTo>
                  <a:lnTo>
                    <a:pt x="334" y="28"/>
                  </a:lnTo>
                  <a:lnTo>
                    <a:pt x="409" y="91"/>
                  </a:lnTo>
                  <a:lnTo>
                    <a:pt x="458" y="166"/>
                  </a:lnTo>
                  <a:lnTo>
                    <a:pt x="493" y="239"/>
                  </a:lnTo>
                  <a:lnTo>
                    <a:pt x="533" y="337"/>
                  </a:lnTo>
                  <a:lnTo>
                    <a:pt x="568" y="442"/>
                  </a:lnTo>
                  <a:lnTo>
                    <a:pt x="590" y="576"/>
                  </a:lnTo>
                  <a:lnTo>
                    <a:pt x="586" y="670"/>
                  </a:lnTo>
                  <a:lnTo>
                    <a:pt x="576" y="769"/>
                  </a:lnTo>
                  <a:lnTo>
                    <a:pt x="547" y="850"/>
                  </a:lnTo>
                  <a:lnTo>
                    <a:pt x="515" y="913"/>
                  </a:lnTo>
                  <a:lnTo>
                    <a:pt x="458" y="972"/>
                  </a:lnTo>
                  <a:lnTo>
                    <a:pt x="385" y="1015"/>
                  </a:lnTo>
                  <a:lnTo>
                    <a:pt x="302" y="1035"/>
                  </a:lnTo>
                  <a:lnTo>
                    <a:pt x="217" y="1039"/>
                  </a:lnTo>
                  <a:lnTo>
                    <a:pt x="138" y="1017"/>
                  </a:lnTo>
                  <a:lnTo>
                    <a:pt x="97" y="986"/>
                  </a:lnTo>
                  <a:lnTo>
                    <a:pt x="54" y="934"/>
                  </a:lnTo>
                  <a:lnTo>
                    <a:pt x="36" y="871"/>
                  </a:lnTo>
                  <a:lnTo>
                    <a:pt x="32" y="804"/>
                  </a:lnTo>
                  <a:lnTo>
                    <a:pt x="36" y="727"/>
                  </a:lnTo>
                  <a:lnTo>
                    <a:pt x="75" y="662"/>
                  </a:lnTo>
                  <a:lnTo>
                    <a:pt x="117" y="589"/>
                  </a:lnTo>
                  <a:lnTo>
                    <a:pt x="138" y="544"/>
                  </a:lnTo>
                  <a:lnTo>
                    <a:pt x="129" y="473"/>
                  </a:lnTo>
                  <a:lnTo>
                    <a:pt x="99" y="422"/>
                  </a:lnTo>
                  <a:lnTo>
                    <a:pt x="58" y="369"/>
                  </a:lnTo>
                  <a:lnTo>
                    <a:pt x="14" y="296"/>
                  </a:lnTo>
                  <a:lnTo>
                    <a:pt x="0" y="221"/>
                  </a:lnTo>
                  <a:lnTo>
                    <a:pt x="10" y="148"/>
                  </a:lnTo>
                  <a:lnTo>
                    <a:pt x="36" y="91"/>
                  </a:lnTo>
                  <a:lnTo>
                    <a:pt x="75" y="53"/>
                  </a:lnTo>
                  <a:lnTo>
                    <a:pt x="121" y="22"/>
                  </a:lnTo>
                  <a:close/>
                </a:path>
              </a:pathLst>
            </a:custGeom>
            <a:solidFill>
              <a:srgbClr val="FF6600"/>
            </a:solidFill>
            <a:ln w="38100">
              <a:solidFill>
                <a:srgbClr val="000000"/>
              </a:solidFill>
              <a:round/>
              <a:headEnd/>
              <a:tailEnd/>
            </a:ln>
          </p:spPr>
          <p:txBody>
            <a:bodyPr/>
            <a:lstStyle/>
            <a:p>
              <a:endParaRPr lang="pt-PT"/>
            </a:p>
          </p:txBody>
        </p:sp>
        <p:sp>
          <p:nvSpPr>
            <p:cNvPr id="18441" name="Freeform 16"/>
            <p:cNvSpPr>
              <a:spLocks/>
            </p:cNvSpPr>
            <p:nvPr/>
          </p:nvSpPr>
          <p:spPr bwMode="auto">
            <a:xfrm>
              <a:off x="443" y="1058"/>
              <a:ext cx="705" cy="366"/>
            </a:xfrm>
            <a:custGeom>
              <a:avLst/>
              <a:gdLst>
                <a:gd name="T0" fmla="*/ 1 w 1409"/>
                <a:gd name="T1" fmla="*/ 1 h 731"/>
                <a:gd name="T2" fmla="*/ 1 w 1409"/>
                <a:gd name="T3" fmla="*/ 1 h 731"/>
                <a:gd name="T4" fmla="*/ 0 w 1409"/>
                <a:gd name="T5" fmla="*/ 1 h 731"/>
                <a:gd name="T6" fmla="*/ 1 w 1409"/>
                <a:gd name="T7" fmla="*/ 1 h 731"/>
                <a:gd name="T8" fmla="*/ 1 w 1409"/>
                <a:gd name="T9" fmla="*/ 1 h 731"/>
                <a:gd name="T10" fmla="*/ 1 w 1409"/>
                <a:gd name="T11" fmla="*/ 1 h 731"/>
                <a:gd name="T12" fmla="*/ 1 w 1409"/>
                <a:gd name="T13" fmla="*/ 1 h 731"/>
                <a:gd name="T14" fmla="*/ 1 w 1409"/>
                <a:gd name="T15" fmla="*/ 1 h 731"/>
                <a:gd name="T16" fmla="*/ 1 w 1409"/>
                <a:gd name="T17" fmla="*/ 1 h 731"/>
                <a:gd name="T18" fmla="*/ 1 w 1409"/>
                <a:gd name="T19" fmla="*/ 1 h 731"/>
                <a:gd name="T20" fmla="*/ 1 w 1409"/>
                <a:gd name="T21" fmla="*/ 1 h 731"/>
                <a:gd name="T22" fmla="*/ 1 w 1409"/>
                <a:gd name="T23" fmla="*/ 1 h 731"/>
                <a:gd name="T24" fmla="*/ 1 w 1409"/>
                <a:gd name="T25" fmla="*/ 1 h 731"/>
                <a:gd name="T26" fmla="*/ 1 w 1409"/>
                <a:gd name="T27" fmla="*/ 1 h 731"/>
                <a:gd name="T28" fmla="*/ 1 w 1409"/>
                <a:gd name="T29" fmla="*/ 1 h 731"/>
                <a:gd name="T30" fmla="*/ 1 w 1409"/>
                <a:gd name="T31" fmla="*/ 1 h 731"/>
                <a:gd name="T32" fmla="*/ 1 w 1409"/>
                <a:gd name="T33" fmla="*/ 1 h 731"/>
                <a:gd name="T34" fmla="*/ 1 w 1409"/>
                <a:gd name="T35" fmla="*/ 1 h 731"/>
                <a:gd name="T36" fmla="*/ 1 w 1409"/>
                <a:gd name="T37" fmla="*/ 1 h 731"/>
                <a:gd name="T38" fmla="*/ 1 w 1409"/>
                <a:gd name="T39" fmla="*/ 1 h 731"/>
                <a:gd name="T40" fmla="*/ 1 w 1409"/>
                <a:gd name="T41" fmla="*/ 1 h 731"/>
                <a:gd name="T42" fmla="*/ 1 w 1409"/>
                <a:gd name="T43" fmla="*/ 1 h 731"/>
                <a:gd name="T44" fmla="*/ 1 w 1409"/>
                <a:gd name="T45" fmla="*/ 1 h 731"/>
                <a:gd name="T46" fmla="*/ 1 w 1409"/>
                <a:gd name="T47" fmla="*/ 1 h 731"/>
                <a:gd name="T48" fmla="*/ 1 w 1409"/>
                <a:gd name="T49" fmla="*/ 0 h 731"/>
                <a:gd name="T50" fmla="*/ 1 w 1409"/>
                <a:gd name="T51" fmla="*/ 1 h 731"/>
                <a:gd name="T52" fmla="*/ 1 w 1409"/>
                <a:gd name="T53" fmla="*/ 1 h 731"/>
                <a:gd name="T54" fmla="*/ 1 w 1409"/>
                <a:gd name="T55" fmla="*/ 1 h 731"/>
                <a:gd name="T56" fmla="*/ 1 w 1409"/>
                <a:gd name="T57" fmla="*/ 1 h 731"/>
                <a:gd name="T58" fmla="*/ 1 w 1409"/>
                <a:gd name="T59" fmla="*/ 1 h 731"/>
                <a:gd name="T60" fmla="*/ 1 w 1409"/>
                <a:gd name="T61" fmla="*/ 1 h 731"/>
                <a:gd name="T62" fmla="*/ 1 w 1409"/>
                <a:gd name="T63" fmla="*/ 1 h 731"/>
                <a:gd name="T64" fmla="*/ 1 w 1409"/>
                <a:gd name="T65" fmla="*/ 1 h 731"/>
                <a:gd name="T66" fmla="*/ 1 w 1409"/>
                <a:gd name="T67" fmla="*/ 1 h 731"/>
                <a:gd name="T68" fmla="*/ 1 w 1409"/>
                <a:gd name="T69" fmla="*/ 1 h 731"/>
                <a:gd name="T70" fmla="*/ 1 w 1409"/>
                <a:gd name="T71" fmla="*/ 1 h 731"/>
                <a:gd name="T72" fmla="*/ 1 w 1409"/>
                <a:gd name="T73" fmla="*/ 1 h 731"/>
                <a:gd name="T74" fmla="*/ 1 w 1409"/>
                <a:gd name="T75" fmla="*/ 1 h 731"/>
                <a:gd name="T76" fmla="*/ 1 w 1409"/>
                <a:gd name="T77" fmla="*/ 1 h 731"/>
                <a:gd name="T78" fmla="*/ 1 w 1409"/>
                <a:gd name="T79" fmla="*/ 1 h 7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09"/>
                <a:gd name="T121" fmla="*/ 0 h 731"/>
                <a:gd name="T122" fmla="*/ 1409 w 1409"/>
                <a:gd name="T123" fmla="*/ 731 h 73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09" h="731">
                  <a:moveTo>
                    <a:pt x="80" y="530"/>
                  </a:moveTo>
                  <a:lnTo>
                    <a:pt x="39" y="544"/>
                  </a:lnTo>
                  <a:lnTo>
                    <a:pt x="0" y="597"/>
                  </a:lnTo>
                  <a:lnTo>
                    <a:pt x="21" y="650"/>
                  </a:lnTo>
                  <a:lnTo>
                    <a:pt x="100" y="692"/>
                  </a:lnTo>
                  <a:lnTo>
                    <a:pt x="248" y="723"/>
                  </a:lnTo>
                  <a:lnTo>
                    <a:pt x="378" y="731"/>
                  </a:lnTo>
                  <a:lnTo>
                    <a:pt x="565" y="713"/>
                  </a:lnTo>
                  <a:lnTo>
                    <a:pt x="723" y="692"/>
                  </a:lnTo>
                  <a:lnTo>
                    <a:pt x="776" y="692"/>
                  </a:lnTo>
                  <a:lnTo>
                    <a:pt x="814" y="672"/>
                  </a:lnTo>
                  <a:lnTo>
                    <a:pt x="849" y="615"/>
                  </a:lnTo>
                  <a:lnTo>
                    <a:pt x="913" y="518"/>
                  </a:lnTo>
                  <a:lnTo>
                    <a:pt x="993" y="449"/>
                  </a:lnTo>
                  <a:lnTo>
                    <a:pt x="1080" y="364"/>
                  </a:lnTo>
                  <a:lnTo>
                    <a:pt x="1151" y="311"/>
                  </a:lnTo>
                  <a:lnTo>
                    <a:pt x="1228" y="268"/>
                  </a:lnTo>
                  <a:lnTo>
                    <a:pt x="1319" y="246"/>
                  </a:lnTo>
                  <a:lnTo>
                    <a:pt x="1368" y="226"/>
                  </a:lnTo>
                  <a:lnTo>
                    <a:pt x="1409" y="191"/>
                  </a:lnTo>
                  <a:lnTo>
                    <a:pt x="1392" y="142"/>
                  </a:lnTo>
                  <a:lnTo>
                    <a:pt x="1329" y="128"/>
                  </a:lnTo>
                  <a:lnTo>
                    <a:pt x="1279" y="106"/>
                  </a:lnTo>
                  <a:lnTo>
                    <a:pt x="1265" y="45"/>
                  </a:lnTo>
                  <a:lnTo>
                    <a:pt x="1228" y="0"/>
                  </a:lnTo>
                  <a:lnTo>
                    <a:pt x="1183" y="21"/>
                  </a:lnTo>
                  <a:lnTo>
                    <a:pt x="1185" y="98"/>
                  </a:lnTo>
                  <a:lnTo>
                    <a:pt x="1228" y="159"/>
                  </a:lnTo>
                  <a:lnTo>
                    <a:pt x="1206" y="195"/>
                  </a:lnTo>
                  <a:lnTo>
                    <a:pt x="1133" y="254"/>
                  </a:lnTo>
                  <a:lnTo>
                    <a:pt x="1017" y="321"/>
                  </a:lnTo>
                  <a:lnTo>
                    <a:pt x="891" y="406"/>
                  </a:lnTo>
                  <a:lnTo>
                    <a:pt x="804" y="487"/>
                  </a:lnTo>
                  <a:lnTo>
                    <a:pt x="745" y="562"/>
                  </a:lnTo>
                  <a:lnTo>
                    <a:pt x="704" y="575"/>
                  </a:lnTo>
                  <a:lnTo>
                    <a:pt x="615" y="583"/>
                  </a:lnTo>
                  <a:lnTo>
                    <a:pt x="451" y="587"/>
                  </a:lnTo>
                  <a:lnTo>
                    <a:pt x="315" y="587"/>
                  </a:lnTo>
                  <a:lnTo>
                    <a:pt x="199" y="566"/>
                  </a:lnTo>
                  <a:lnTo>
                    <a:pt x="80" y="530"/>
                  </a:lnTo>
                  <a:close/>
                </a:path>
              </a:pathLst>
            </a:custGeom>
            <a:solidFill>
              <a:srgbClr val="FF6600"/>
            </a:solidFill>
            <a:ln w="38100">
              <a:solidFill>
                <a:srgbClr val="000000"/>
              </a:solidFill>
              <a:round/>
              <a:headEnd/>
              <a:tailEnd/>
            </a:ln>
          </p:spPr>
          <p:txBody>
            <a:bodyPr/>
            <a:lstStyle/>
            <a:p>
              <a:endParaRPr lang="pt-PT"/>
            </a:p>
          </p:txBody>
        </p:sp>
        <p:sp>
          <p:nvSpPr>
            <p:cNvPr id="18442" name="Freeform 17"/>
            <p:cNvSpPr>
              <a:spLocks/>
            </p:cNvSpPr>
            <p:nvPr/>
          </p:nvSpPr>
          <p:spPr bwMode="auto">
            <a:xfrm>
              <a:off x="469" y="987"/>
              <a:ext cx="371" cy="448"/>
            </a:xfrm>
            <a:custGeom>
              <a:avLst/>
              <a:gdLst>
                <a:gd name="T0" fmla="*/ 1 w 741"/>
                <a:gd name="T1" fmla="*/ 0 h 897"/>
                <a:gd name="T2" fmla="*/ 1 w 741"/>
                <a:gd name="T3" fmla="*/ 0 h 897"/>
                <a:gd name="T4" fmla="*/ 0 w 741"/>
                <a:gd name="T5" fmla="*/ 0 h 897"/>
                <a:gd name="T6" fmla="*/ 1 w 741"/>
                <a:gd name="T7" fmla="*/ 0 h 897"/>
                <a:gd name="T8" fmla="*/ 1 w 741"/>
                <a:gd name="T9" fmla="*/ 0 h 897"/>
                <a:gd name="T10" fmla="*/ 1 w 741"/>
                <a:gd name="T11" fmla="*/ 0 h 897"/>
                <a:gd name="T12" fmla="*/ 1 w 741"/>
                <a:gd name="T13" fmla="*/ 0 h 897"/>
                <a:gd name="T14" fmla="*/ 1 w 741"/>
                <a:gd name="T15" fmla="*/ 0 h 897"/>
                <a:gd name="T16" fmla="*/ 1 w 741"/>
                <a:gd name="T17" fmla="*/ 0 h 897"/>
                <a:gd name="T18" fmla="*/ 1 w 741"/>
                <a:gd name="T19" fmla="*/ 0 h 897"/>
                <a:gd name="T20" fmla="*/ 1 w 741"/>
                <a:gd name="T21" fmla="*/ 0 h 897"/>
                <a:gd name="T22" fmla="*/ 1 w 741"/>
                <a:gd name="T23" fmla="*/ 0 h 897"/>
                <a:gd name="T24" fmla="*/ 1 w 741"/>
                <a:gd name="T25" fmla="*/ 0 h 897"/>
                <a:gd name="T26" fmla="*/ 1 w 741"/>
                <a:gd name="T27" fmla="*/ 0 h 897"/>
                <a:gd name="T28" fmla="*/ 1 w 741"/>
                <a:gd name="T29" fmla="*/ 0 h 897"/>
                <a:gd name="T30" fmla="*/ 1 w 741"/>
                <a:gd name="T31" fmla="*/ 0 h 897"/>
                <a:gd name="T32" fmla="*/ 1 w 741"/>
                <a:gd name="T33" fmla="*/ 0 h 897"/>
                <a:gd name="T34" fmla="*/ 1 w 741"/>
                <a:gd name="T35" fmla="*/ 0 h 897"/>
                <a:gd name="T36" fmla="*/ 1 w 741"/>
                <a:gd name="T37" fmla="*/ 0 h 897"/>
                <a:gd name="T38" fmla="*/ 1 w 741"/>
                <a:gd name="T39" fmla="*/ 0 h 897"/>
                <a:gd name="T40" fmla="*/ 1 w 741"/>
                <a:gd name="T41" fmla="*/ 0 h 897"/>
                <a:gd name="T42" fmla="*/ 1 w 741"/>
                <a:gd name="T43" fmla="*/ 0 h 897"/>
                <a:gd name="T44" fmla="*/ 1 w 741"/>
                <a:gd name="T45" fmla="*/ 0 h 897"/>
                <a:gd name="T46" fmla="*/ 1 w 741"/>
                <a:gd name="T47" fmla="*/ 0 h 897"/>
                <a:gd name="T48" fmla="*/ 1 w 741"/>
                <a:gd name="T49" fmla="*/ 0 h 897"/>
                <a:gd name="T50" fmla="*/ 1 w 741"/>
                <a:gd name="T51" fmla="*/ 0 h 897"/>
                <a:gd name="T52" fmla="*/ 1 w 741"/>
                <a:gd name="T53" fmla="*/ 0 h 897"/>
                <a:gd name="T54" fmla="*/ 1 w 741"/>
                <a:gd name="T55" fmla="*/ 0 h 897"/>
                <a:gd name="T56" fmla="*/ 1 w 741"/>
                <a:gd name="T57" fmla="*/ 0 h 897"/>
                <a:gd name="T58" fmla="*/ 1 w 741"/>
                <a:gd name="T59" fmla="*/ 0 h 897"/>
                <a:gd name="T60" fmla="*/ 1 w 741"/>
                <a:gd name="T61" fmla="*/ 0 h 897"/>
                <a:gd name="T62" fmla="*/ 1 w 741"/>
                <a:gd name="T63" fmla="*/ 0 h 897"/>
                <a:gd name="T64" fmla="*/ 1 w 741"/>
                <a:gd name="T65" fmla="*/ 0 h 897"/>
                <a:gd name="T66" fmla="*/ 1 w 741"/>
                <a:gd name="T67" fmla="*/ 0 h 897"/>
                <a:gd name="T68" fmla="*/ 1 w 741"/>
                <a:gd name="T69" fmla="*/ 0 h 897"/>
                <a:gd name="T70" fmla="*/ 1 w 741"/>
                <a:gd name="T71" fmla="*/ 0 h 897"/>
                <a:gd name="T72" fmla="*/ 1 w 741"/>
                <a:gd name="T73" fmla="*/ 0 h 897"/>
                <a:gd name="T74" fmla="*/ 1 w 741"/>
                <a:gd name="T75" fmla="*/ 0 h 897"/>
                <a:gd name="T76" fmla="*/ 1 w 741"/>
                <a:gd name="T77" fmla="*/ 0 h 897"/>
                <a:gd name="T78" fmla="*/ 1 w 741"/>
                <a:gd name="T79" fmla="*/ 0 h 897"/>
                <a:gd name="T80" fmla="*/ 1 w 741"/>
                <a:gd name="T81" fmla="*/ 0 h 897"/>
                <a:gd name="T82" fmla="*/ 1 w 741"/>
                <a:gd name="T83" fmla="*/ 0 h 897"/>
                <a:gd name="T84" fmla="*/ 1 w 741"/>
                <a:gd name="T85" fmla="*/ 0 h 89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41"/>
                <a:gd name="T130" fmla="*/ 0 h 897"/>
                <a:gd name="T131" fmla="*/ 741 w 741"/>
                <a:gd name="T132" fmla="*/ 897 h 89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41" h="897">
                  <a:moveTo>
                    <a:pt x="63" y="641"/>
                  </a:moveTo>
                  <a:lnTo>
                    <a:pt x="8" y="654"/>
                  </a:lnTo>
                  <a:lnTo>
                    <a:pt x="0" y="704"/>
                  </a:lnTo>
                  <a:lnTo>
                    <a:pt x="41" y="771"/>
                  </a:lnTo>
                  <a:lnTo>
                    <a:pt x="126" y="820"/>
                  </a:lnTo>
                  <a:lnTo>
                    <a:pt x="223" y="865"/>
                  </a:lnTo>
                  <a:lnTo>
                    <a:pt x="367" y="897"/>
                  </a:lnTo>
                  <a:lnTo>
                    <a:pt x="540" y="897"/>
                  </a:lnTo>
                  <a:lnTo>
                    <a:pt x="582" y="893"/>
                  </a:lnTo>
                  <a:lnTo>
                    <a:pt x="593" y="798"/>
                  </a:lnTo>
                  <a:lnTo>
                    <a:pt x="611" y="672"/>
                  </a:lnTo>
                  <a:lnTo>
                    <a:pt x="615" y="528"/>
                  </a:lnTo>
                  <a:lnTo>
                    <a:pt x="621" y="449"/>
                  </a:lnTo>
                  <a:lnTo>
                    <a:pt x="635" y="386"/>
                  </a:lnTo>
                  <a:lnTo>
                    <a:pt x="674" y="355"/>
                  </a:lnTo>
                  <a:lnTo>
                    <a:pt x="741" y="337"/>
                  </a:lnTo>
                  <a:lnTo>
                    <a:pt x="737" y="301"/>
                  </a:lnTo>
                  <a:lnTo>
                    <a:pt x="625" y="301"/>
                  </a:lnTo>
                  <a:lnTo>
                    <a:pt x="599" y="232"/>
                  </a:lnTo>
                  <a:lnTo>
                    <a:pt x="568" y="189"/>
                  </a:lnTo>
                  <a:lnTo>
                    <a:pt x="562" y="134"/>
                  </a:lnTo>
                  <a:lnTo>
                    <a:pt x="589" y="85"/>
                  </a:lnTo>
                  <a:lnTo>
                    <a:pt x="635" y="73"/>
                  </a:lnTo>
                  <a:lnTo>
                    <a:pt x="647" y="39"/>
                  </a:lnTo>
                  <a:lnTo>
                    <a:pt x="589" y="8"/>
                  </a:lnTo>
                  <a:lnTo>
                    <a:pt x="514" y="0"/>
                  </a:lnTo>
                  <a:lnTo>
                    <a:pt x="473" y="22"/>
                  </a:lnTo>
                  <a:lnTo>
                    <a:pt x="442" y="85"/>
                  </a:lnTo>
                  <a:lnTo>
                    <a:pt x="420" y="126"/>
                  </a:lnTo>
                  <a:lnTo>
                    <a:pt x="434" y="189"/>
                  </a:lnTo>
                  <a:lnTo>
                    <a:pt x="455" y="252"/>
                  </a:lnTo>
                  <a:lnTo>
                    <a:pt x="509" y="313"/>
                  </a:lnTo>
                  <a:lnTo>
                    <a:pt x="558" y="349"/>
                  </a:lnTo>
                  <a:lnTo>
                    <a:pt x="562" y="422"/>
                  </a:lnTo>
                  <a:lnTo>
                    <a:pt x="550" y="560"/>
                  </a:lnTo>
                  <a:lnTo>
                    <a:pt x="536" y="664"/>
                  </a:lnTo>
                  <a:lnTo>
                    <a:pt x="497" y="767"/>
                  </a:lnTo>
                  <a:lnTo>
                    <a:pt x="477" y="777"/>
                  </a:lnTo>
                  <a:lnTo>
                    <a:pt x="367" y="767"/>
                  </a:lnTo>
                  <a:lnTo>
                    <a:pt x="264" y="739"/>
                  </a:lnTo>
                  <a:lnTo>
                    <a:pt x="201" y="696"/>
                  </a:lnTo>
                  <a:lnTo>
                    <a:pt x="134" y="664"/>
                  </a:lnTo>
                  <a:lnTo>
                    <a:pt x="63" y="641"/>
                  </a:lnTo>
                  <a:close/>
                </a:path>
              </a:pathLst>
            </a:custGeom>
            <a:solidFill>
              <a:srgbClr val="FF6600"/>
            </a:solidFill>
            <a:ln w="38100">
              <a:solidFill>
                <a:srgbClr val="000000"/>
              </a:solidFill>
              <a:round/>
              <a:headEnd/>
              <a:tailEnd/>
            </a:ln>
          </p:spPr>
          <p:txBody>
            <a:bodyPr/>
            <a:lstStyle/>
            <a:p>
              <a:endParaRPr lang="pt-PT"/>
            </a:p>
          </p:txBody>
        </p:sp>
        <p:sp>
          <p:nvSpPr>
            <p:cNvPr id="18443" name="Freeform 18"/>
            <p:cNvSpPr>
              <a:spLocks/>
            </p:cNvSpPr>
            <p:nvPr/>
          </p:nvSpPr>
          <p:spPr bwMode="auto">
            <a:xfrm>
              <a:off x="417" y="1685"/>
              <a:ext cx="260" cy="748"/>
            </a:xfrm>
            <a:custGeom>
              <a:avLst/>
              <a:gdLst>
                <a:gd name="T0" fmla="*/ 0 w 521"/>
                <a:gd name="T1" fmla="*/ 1 h 1496"/>
                <a:gd name="T2" fmla="*/ 0 w 521"/>
                <a:gd name="T3" fmla="*/ 1 h 1496"/>
                <a:gd name="T4" fmla="*/ 0 w 521"/>
                <a:gd name="T5" fmla="*/ 1 h 1496"/>
                <a:gd name="T6" fmla="*/ 0 w 521"/>
                <a:gd name="T7" fmla="*/ 0 h 1496"/>
                <a:gd name="T8" fmla="*/ 0 w 521"/>
                <a:gd name="T9" fmla="*/ 1 h 1496"/>
                <a:gd name="T10" fmla="*/ 0 w 521"/>
                <a:gd name="T11" fmla="*/ 1 h 1496"/>
                <a:gd name="T12" fmla="*/ 0 w 521"/>
                <a:gd name="T13" fmla="*/ 1 h 1496"/>
                <a:gd name="T14" fmla="*/ 0 w 521"/>
                <a:gd name="T15" fmla="*/ 1 h 1496"/>
                <a:gd name="T16" fmla="*/ 0 w 521"/>
                <a:gd name="T17" fmla="*/ 1 h 1496"/>
                <a:gd name="T18" fmla="*/ 0 w 521"/>
                <a:gd name="T19" fmla="*/ 1 h 1496"/>
                <a:gd name="T20" fmla="*/ 0 w 521"/>
                <a:gd name="T21" fmla="*/ 1 h 1496"/>
                <a:gd name="T22" fmla="*/ 0 w 521"/>
                <a:gd name="T23" fmla="*/ 1 h 1496"/>
                <a:gd name="T24" fmla="*/ 0 w 521"/>
                <a:gd name="T25" fmla="*/ 1 h 1496"/>
                <a:gd name="T26" fmla="*/ 0 w 521"/>
                <a:gd name="T27" fmla="*/ 1 h 1496"/>
                <a:gd name="T28" fmla="*/ 0 w 521"/>
                <a:gd name="T29" fmla="*/ 1 h 1496"/>
                <a:gd name="T30" fmla="*/ 0 w 521"/>
                <a:gd name="T31" fmla="*/ 1 h 1496"/>
                <a:gd name="T32" fmla="*/ 0 w 521"/>
                <a:gd name="T33" fmla="*/ 1 h 1496"/>
                <a:gd name="T34" fmla="*/ 0 w 521"/>
                <a:gd name="T35" fmla="*/ 1 h 1496"/>
                <a:gd name="T36" fmla="*/ 0 w 521"/>
                <a:gd name="T37" fmla="*/ 1 h 1496"/>
                <a:gd name="T38" fmla="*/ 0 w 521"/>
                <a:gd name="T39" fmla="*/ 1 h 1496"/>
                <a:gd name="T40" fmla="*/ 0 w 521"/>
                <a:gd name="T41" fmla="*/ 1 h 1496"/>
                <a:gd name="T42" fmla="*/ 0 w 521"/>
                <a:gd name="T43" fmla="*/ 1 h 1496"/>
                <a:gd name="T44" fmla="*/ 0 w 521"/>
                <a:gd name="T45" fmla="*/ 1 h 1496"/>
                <a:gd name="T46" fmla="*/ 0 w 521"/>
                <a:gd name="T47" fmla="*/ 1 h 1496"/>
                <a:gd name="T48" fmla="*/ 0 w 521"/>
                <a:gd name="T49" fmla="*/ 1 h 1496"/>
                <a:gd name="T50" fmla="*/ 0 w 521"/>
                <a:gd name="T51" fmla="*/ 1 h 1496"/>
                <a:gd name="T52" fmla="*/ 0 w 521"/>
                <a:gd name="T53" fmla="*/ 1 h 1496"/>
                <a:gd name="T54" fmla="*/ 0 w 521"/>
                <a:gd name="T55" fmla="*/ 1 h 1496"/>
                <a:gd name="T56" fmla="*/ 0 w 521"/>
                <a:gd name="T57" fmla="*/ 1 h 1496"/>
                <a:gd name="T58" fmla="*/ 0 w 521"/>
                <a:gd name="T59" fmla="*/ 1 h 1496"/>
                <a:gd name="T60" fmla="*/ 0 w 521"/>
                <a:gd name="T61" fmla="*/ 1 h 1496"/>
                <a:gd name="T62" fmla="*/ 0 w 521"/>
                <a:gd name="T63" fmla="*/ 1 h 1496"/>
                <a:gd name="T64" fmla="*/ 0 w 521"/>
                <a:gd name="T65" fmla="*/ 1 h 1496"/>
                <a:gd name="T66" fmla="*/ 0 w 521"/>
                <a:gd name="T67" fmla="*/ 1 h 1496"/>
                <a:gd name="T68" fmla="*/ 0 w 521"/>
                <a:gd name="T69" fmla="*/ 1 h 1496"/>
                <a:gd name="T70" fmla="*/ 0 w 521"/>
                <a:gd name="T71" fmla="*/ 1 h 1496"/>
                <a:gd name="T72" fmla="*/ 0 w 521"/>
                <a:gd name="T73" fmla="*/ 1 h 1496"/>
                <a:gd name="T74" fmla="*/ 0 w 521"/>
                <a:gd name="T75" fmla="*/ 1 h 1496"/>
                <a:gd name="T76" fmla="*/ 0 w 521"/>
                <a:gd name="T77" fmla="*/ 1 h 1496"/>
                <a:gd name="T78" fmla="*/ 0 w 521"/>
                <a:gd name="T79" fmla="*/ 1 h 1496"/>
                <a:gd name="T80" fmla="*/ 0 w 521"/>
                <a:gd name="T81" fmla="*/ 1 h 1496"/>
                <a:gd name="T82" fmla="*/ 0 w 521"/>
                <a:gd name="T83" fmla="*/ 1 h 1496"/>
                <a:gd name="T84" fmla="*/ 0 w 521"/>
                <a:gd name="T85" fmla="*/ 1 h 1496"/>
                <a:gd name="T86" fmla="*/ 0 w 521"/>
                <a:gd name="T87" fmla="*/ 1 h 14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21"/>
                <a:gd name="T133" fmla="*/ 0 h 1496"/>
                <a:gd name="T134" fmla="*/ 521 w 521"/>
                <a:gd name="T135" fmla="*/ 1496 h 149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21" h="1496">
                  <a:moveTo>
                    <a:pt x="32" y="199"/>
                  </a:moveTo>
                  <a:lnTo>
                    <a:pt x="18" y="122"/>
                  </a:lnTo>
                  <a:lnTo>
                    <a:pt x="32" y="49"/>
                  </a:lnTo>
                  <a:lnTo>
                    <a:pt x="85" y="0"/>
                  </a:lnTo>
                  <a:lnTo>
                    <a:pt x="146" y="17"/>
                  </a:lnTo>
                  <a:lnTo>
                    <a:pt x="203" y="80"/>
                  </a:lnTo>
                  <a:lnTo>
                    <a:pt x="221" y="185"/>
                  </a:lnTo>
                  <a:lnTo>
                    <a:pt x="235" y="353"/>
                  </a:lnTo>
                  <a:lnTo>
                    <a:pt x="233" y="502"/>
                  </a:lnTo>
                  <a:lnTo>
                    <a:pt x="213" y="648"/>
                  </a:lnTo>
                  <a:lnTo>
                    <a:pt x="194" y="806"/>
                  </a:lnTo>
                  <a:lnTo>
                    <a:pt x="160" y="928"/>
                  </a:lnTo>
                  <a:lnTo>
                    <a:pt x="146" y="1001"/>
                  </a:lnTo>
                  <a:lnTo>
                    <a:pt x="140" y="1129"/>
                  </a:lnTo>
                  <a:lnTo>
                    <a:pt x="158" y="1214"/>
                  </a:lnTo>
                  <a:lnTo>
                    <a:pt x="190" y="1273"/>
                  </a:lnTo>
                  <a:lnTo>
                    <a:pt x="233" y="1305"/>
                  </a:lnTo>
                  <a:lnTo>
                    <a:pt x="318" y="1346"/>
                  </a:lnTo>
                  <a:lnTo>
                    <a:pt x="436" y="1370"/>
                  </a:lnTo>
                  <a:lnTo>
                    <a:pt x="493" y="1382"/>
                  </a:lnTo>
                  <a:lnTo>
                    <a:pt x="521" y="1409"/>
                  </a:lnTo>
                  <a:lnTo>
                    <a:pt x="511" y="1429"/>
                  </a:lnTo>
                  <a:lnTo>
                    <a:pt x="477" y="1451"/>
                  </a:lnTo>
                  <a:lnTo>
                    <a:pt x="403" y="1492"/>
                  </a:lnTo>
                  <a:lnTo>
                    <a:pt x="328" y="1496"/>
                  </a:lnTo>
                  <a:lnTo>
                    <a:pt x="288" y="1482"/>
                  </a:lnTo>
                  <a:lnTo>
                    <a:pt x="253" y="1441"/>
                  </a:lnTo>
                  <a:lnTo>
                    <a:pt x="190" y="1397"/>
                  </a:lnTo>
                  <a:lnTo>
                    <a:pt x="85" y="1360"/>
                  </a:lnTo>
                  <a:lnTo>
                    <a:pt x="50" y="1356"/>
                  </a:lnTo>
                  <a:lnTo>
                    <a:pt x="10" y="1346"/>
                  </a:lnTo>
                  <a:lnTo>
                    <a:pt x="0" y="1315"/>
                  </a:lnTo>
                  <a:lnTo>
                    <a:pt x="0" y="1265"/>
                  </a:lnTo>
                  <a:lnTo>
                    <a:pt x="22" y="1220"/>
                  </a:lnTo>
                  <a:lnTo>
                    <a:pt x="54" y="1171"/>
                  </a:lnTo>
                  <a:lnTo>
                    <a:pt x="65" y="1046"/>
                  </a:lnTo>
                  <a:lnTo>
                    <a:pt x="61" y="899"/>
                  </a:lnTo>
                  <a:lnTo>
                    <a:pt x="71" y="792"/>
                  </a:lnTo>
                  <a:lnTo>
                    <a:pt x="85" y="690"/>
                  </a:lnTo>
                  <a:lnTo>
                    <a:pt x="83" y="597"/>
                  </a:lnTo>
                  <a:lnTo>
                    <a:pt x="65" y="467"/>
                  </a:lnTo>
                  <a:lnTo>
                    <a:pt x="50" y="366"/>
                  </a:lnTo>
                  <a:lnTo>
                    <a:pt x="54" y="262"/>
                  </a:lnTo>
                  <a:lnTo>
                    <a:pt x="32" y="199"/>
                  </a:lnTo>
                  <a:close/>
                </a:path>
              </a:pathLst>
            </a:custGeom>
            <a:solidFill>
              <a:srgbClr val="FF6600"/>
            </a:solidFill>
            <a:ln w="38100">
              <a:solidFill>
                <a:srgbClr val="000000"/>
              </a:solidFill>
              <a:round/>
              <a:headEnd/>
              <a:tailEnd/>
            </a:ln>
          </p:spPr>
          <p:txBody>
            <a:bodyPr/>
            <a:lstStyle/>
            <a:p>
              <a:endParaRPr lang="pt-PT"/>
            </a:p>
          </p:txBody>
        </p:sp>
        <p:sp>
          <p:nvSpPr>
            <p:cNvPr id="18444" name="Freeform 19"/>
            <p:cNvSpPr>
              <a:spLocks/>
            </p:cNvSpPr>
            <p:nvPr/>
          </p:nvSpPr>
          <p:spPr bwMode="auto">
            <a:xfrm>
              <a:off x="506" y="1694"/>
              <a:ext cx="296" cy="656"/>
            </a:xfrm>
            <a:custGeom>
              <a:avLst/>
              <a:gdLst>
                <a:gd name="T0" fmla="*/ 1 w 591"/>
                <a:gd name="T1" fmla="*/ 0 h 1313"/>
                <a:gd name="T2" fmla="*/ 1 w 591"/>
                <a:gd name="T3" fmla="*/ 0 h 1313"/>
                <a:gd name="T4" fmla="*/ 1 w 591"/>
                <a:gd name="T5" fmla="*/ 0 h 1313"/>
                <a:gd name="T6" fmla="*/ 1 w 591"/>
                <a:gd name="T7" fmla="*/ 0 h 1313"/>
                <a:gd name="T8" fmla="*/ 1 w 591"/>
                <a:gd name="T9" fmla="*/ 0 h 1313"/>
                <a:gd name="T10" fmla="*/ 1 w 591"/>
                <a:gd name="T11" fmla="*/ 0 h 1313"/>
                <a:gd name="T12" fmla="*/ 1 w 591"/>
                <a:gd name="T13" fmla="*/ 0 h 1313"/>
                <a:gd name="T14" fmla="*/ 1 w 591"/>
                <a:gd name="T15" fmla="*/ 0 h 1313"/>
                <a:gd name="T16" fmla="*/ 1 w 591"/>
                <a:gd name="T17" fmla="*/ 0 h 1313"/>
                <a:gd name="T18" fmla="*/ 1 w 591"/>
                <a:gd name="T19" fmla="*/ 0 h 1313"/>
                <a:gd name="T20" fmla="*/ 1 w 591"/>
                <a:gd name="T21" fmla="*/ 0 h 1313"/>
                <a:gd name="T22" fmla="*/ 1 w 591"/>
                <a:gd name="T23" fmla="*/ 0 h 1313"/>
                <a:gd name="T24" fmla="*/ 1 w 591"/>
                <a:gd name="T25" fmla="*/ 0 h 1313"/>
                <a:gd name="T26" fmla="*/ 1 w 591"/>
                <a:gd name="T27" fmla="*/ 0 h 1313"/>
                <a:gd name="T28" fmla="*/ 1 w 591"/>
                <a:gd name="T29" fmla="*/ 0 h 1313"/>
                <a:gd name="T30" fmla="*/ 1 w 591"/>
                <a:gd name="T31" fmla="*/ 0 h 1313"/>
                <a:gd name="T32" fmla="*/ 1 w 591"/>
                <a:gd name="T33" fmla="*/ 0 h 1313"/>
                <a:gd name="T34" fmla="*/ 1 w 591"/>
                <a:gd name="T35" fmla="*/ 0 h 1313"/>
                <a:gd name="T36" fmla="*/ 1 w 591"/>
                <a:gd name="T37" fmla="*/ 0 h 1313"/>
                <a:gd name="T38" fmla="*/ 1 w 591"/>
                <a:gd name="T39" fmla="*/ 0 h 1313"/>
                <a:gd name="T40" fmla="*/ 1 w 591"/>
                <a:gd name="T41" fmla="*/ 0 h 1313"/>
                <a:gd name="T42" fmla="*/ 1 w 591"/>
                <a:gd name="T43" fmla="*/ 0 h 1313"/>
                <a:gd name="T44" fmla="*/ 1 w 591"/>
                <a:gd name="T45" fmla="*/ 0 h 1313"/>
                <a:gd name="T46" fmla="*/ 1 w 591"/>
                <a:gd name="T47" fmla="*/ 0 h 1313"/>
                <a:gd name="T48" fmla="*/ 1 w 591"/>
                <a:gd name="T49" fmla="*/ 0 h 1313"/>
                <a:gd name="T50" fmla="*/ 1 w 591"/>
                <a:gd name="T51" fmla="*/ 0 h 1313"/>
                <a:gd name="T52" fmla="*/ 1 w 591"/>
                <a:gd name="T53" fmla="*/ 0 h 1313"/>
                <a:gd name="T54" fmla="*/ 1 w 591"/>
                <a:gd name="T55" fmla="*/ 0 h 1313"/>
                <a:gd name="T56" fmla="*/ 1 w 591"/>
                <a:gd name="T57" fmla="*/ 0 h 1313"/>
                <a:gd name="T58" fmla="*/ 1 w 591"/>
                <a:gd name="T59" fmla="*/ 0 h 1313"/>
                <a:gd name="T60" fmla="*/ 1 w 591"/>
                <a:gd name="T61" fmla="*/ 0 h 1313"/>
                <a:gd name="T62" fmla="*/ 1 w 591"/>
                <a:gd name="T63" fmla="*/ 0 h 1313"/>
                <a:gd name="T64" fmla="*/ 1 w 591"/>
                <a:gd name="T65" fmla="*/ 0 h 1313"/>
                <a:gd name="T66" fmla="*/ 1 w 591"/>
                <a:gd name="T67" fmla="*/ 0 h 1313"/>
                <a:gd name="T68" fmla="*/ 1 w 591"/>
                <a:gd name="T69" fmla="*/ 0 h 1313"/>
                <a:gd name="T70" fmla="*/ 1 w 591"/>
                <a:gd name="T71" fmla="*/ 0 h 1313"/>
                <a:gd name="T72" fmla="*/ 1 w 591"/>
                <a:gd name="T73" fmla="*/ 0 h 1313"/>
                <a:gd name="T74" fmla="*/ 0 w 591"/>
                <a:gd name="T75" fmla="*/ 0 h 1313"/>
                <a:gd name="T76" fmla="*/ 1 w 591"/>
                <a:gd name="T77" fmla="*/ 0 h 1313"/>
                <a:gd name="T78" fmla="*/ 1 w 591"/>
                <a:gd name="T79" fmla="*/ 0 h 1313"/>
                <a:gd name="T80" fmla="*/ 1 w 591"/>
                <a:gd name="T81" fmla="*/ 0 h 131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1"/>
                <a:gd name="T124" fmla="*/ 0 h 1313"/>
                <a:gd name="T125" fmla="*/ 591 w 591"/>
                <a:gd name="T126" fmla="*/ 1313 h 131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1" h="1313">
                  <a:moveTo>
                    <a:pt x="128" y="0"/>
                  </a:moveTo>
                  <a:lnTo>
                    <a:pt x="213" y="87"/>
                  </a:lnTo>
                  <a:lnTo>
                    <a:pt x="262" y="178"/>
                  </a:lnTo>
                  <a:lnTo>
                    <a:pt x="303" y="282"/>
                  </a:lnTo>
                  <a:lnTo>
                    <a:pt x="337" y="408"/>
                  </a:lnTo>
                  <a:lnTo>
                    <a:pt x="351" y="539"/>
                  </a:lnTo>
                  <a:lnTo>
                    <a:pt x="339" y="661"/>
                  </a:lnTo>
                  <a:lnTo>
                    <a:pt x="325" y="787"/>
                  </a:lnTo>
                  <a:lnTo>
                    <a:pt x="307" y="911"/>
                  </a:lnTo>
                  <a:lnTo>
                    <a:pt x="276" y="1031"/>
                  </a:lnTo>
                  <a:lnTo>
                    <a:pt x="272" y="1104"/>
                  </a:lnTo>
                  <a:lnTo>
                    <a:pt x="284" y="1142"/>
                  </a:lnTo>
                  <a:lnTo>
                    <a:pt x="347" y="1156"/>
                  </a:lnTo>
                  <a:lnTo>
                    <a:pt x="443" y="1167"/>
                  </a:lnTo>
                  <a:lnTo>
                    <a:pt x="552" y="1199"/>
                  </a:lnTo>
                  <a:lnTo>
                    <a:pt x="570" y="1227"/>
                  </a:lnTo>
                  <a:lnTo>
                    <a:pt x="591" y="1290"/>
                  </a:lnTo>
                  <a:lnTo>
                    <a:pt x="581" y="1309"/>
                  </a:lnTo>
                  <a:lnTo>
                    <a:pt x="538" y="1313"/>
                  </a:lnTo>
                  <a:lnTo>
                    <a:pt x="445" y="1292"/>
                  </a:lnTo>
                  <a:lnTo>
                    <a:pt x="357" y="1250"/>
                  </a:lnTo>
                  <a:lnTo>
                    <a:pt x="266" y="1240"/>
                  </a:lnTo>
                  <a:lnTo>
                    <a:pt x="213" y="1236"/>
                  </a:lnTo>
                  <a:lnTo>
                    <a:pt x="156" y="1215"/>
                  </a:lnTo>
                  <a:lnTo>
                    <a:pt x="146" y="1177"/>
                  </a:lnTo>
                  <a:lnTo>
                    <a:pt x="156" y="1132"/>
                  </a:lnTo>
                  <a:lnTo>
                    <a:pt x="191" y="1069"/>
                  </a:lnTo>
                  <a:lnTo>
                    <a:pt x="223" y="996"/>
                  </a:lnTo>
                  <a:lnTo>
                    <a:pt x="240" y="832"/>
                  </a:lnTo>
                  <a:lnTo>
                    <a:pt x="240" y="716"/>
                  </a:lnTo>
                  <a:lnTo>
                    <a:pt x="240" y="629"/>
                  </a:lnTo>
                  <a:lnTo>
                    <a:pt x="234" y="539"/>
                  </a:lnTo>
                  <a:lnTo>
                    <a:pt x="213" y="462"/>
                  </a:lnTo>
                  <a:lnTo>
                    <a:pt x="187" y="371"/>
                  </a:lnTo>
                  <a:lnTo>
                    <a:pt x="128" y="282"/>
                  </a:lnTo>
                  <a:lnTo>
                    <a:pt x="81" y="213"/>
                  </a:lnTo>
                  <a:lnTo>
                    <a:pt x="21" y="127"/>
                  </a:lnTo>
                  <a:lnTo>
                    <a:pt x="0" y="67"/>
                  </a:lnTo>
                  <a:lnTo>
                    <a:pt x="21" y="10"/>
                  </a:lnTo>
                  <a:lnTo>
                    <a:pt x="63" y="0"/>
                  </a:lnTo>
                  <a:lnTo>
                    <a:pt x="128" y="0"/>
                  </a:lnTo>
                  <a:close/>
                </a:path>
              </a:pathLst>
            </a:custGeom>
            <a:solidFill>
              <a:srgbClr val="FF6600"/>
            </a:solidFill>
            <a:ln w="38100">
              <a:solidFill>
                <a:srgbClr val="000000"/>
              </a:solidFill>
              <a:round/>
              <a:headEnd/>
              <a:tailEnd/>
            </a:ln>
          </p:spPr>
          <p:txBody>
            <a:bodyPr/>
            <a:lstStyle/>
            <a:p>
              <a:endParaRPr lang="pt-PT"/>
            </a:p>
          </p:txBody>
        </p:sp>
      </p:grpSp>
      <p:sp>
        <p:nvSpPr>
          <p:cNvPr id="218134" name="Text Box 22"/>
          <p:cNvSpPr txBox="1">
            <a:spLocks noChangeArrowheads="1"/>
          </p:cNvSpPr>
          <p:nvPr/>
        </p:nvSpPr>
        <p:spPr bwMode="auto">
          <a:xfrm>
            <a:off x="804863" y="3575050"/>
            <a:ext cx="8088312" cy="233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1" rIns="91420" bIns="45711">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lnSpc>
                <a:spcPct val="130000"/>
              </a:lnSpc>
            </a:pPr>
            <a:r>
              <a:rPr lang="pt-PT" altLang="pt-PT" sz="1600" b="1" dirty="0">
                <a:solidFill>
                  <a:srgbClr val="FF6600"/>
                </a:solidFill>
                <a:latin typeface="Comic Sans MS" pitchFamily="66" charset="0"/>
              </a:rPr>
              <a:t>.</a:t>
            </a:r>
            <a:r>
              <a:rPr lang="pt-PT" altLang="pt-PT" sz="1600" b="1" dirty="0">
                <a:latin typeface="Comic Sans MS" pitchFamily="66" charset="0"/>
              </a:rPr>
              <a:t> </a:t>
            </a:r>
            <a:r>
              <a:rPr lang="pt-PT" altLang="pt-PT" sz="1600" b="1" dirty="0">
                <a:solidFill>
                  <a:srgbClr val="7030A0"/>
                </a:solidFill>
                <a:latin typeface="Comic Sans MS" pitchFamily="66" charset="0"/>
              </a:rPr>
              <a:t>HISTÓRIA. ARQUEOLOGIA. GEOGRAFIA . DIREITO . SOCIOLOGIA . CIÊNCIAS DA COMUNICAÇÃO </a:t>
            </a:r>
            <a:r>
              <a:rPr lang="pt-PT" altLang="pt-PT" sz="1600" b="1" dirty="0" smtClean="0">
                <a:solidFill>
                  <a:srgbClr val="7030A0"/>
                </a:solidFill>
                <a:latin typeface="Comic Sans MS" pitchFamily="66" charset="0"/>
              </a:rPr>
              <a:t>. JORNALISMO. </a:t>
            </a:r>
            <a:r>
              <a:rPr lang="pt-PT" altLang="pt-PT" sz="1600" b="1" dirty="0">
                <a:solidFill>
                  <a:srgbClr val="7030A0"/>
                </a:solidFill>
                <a:latin typeface="Comic Sans MS" pitchFamily="66" charset="0"/>
              </a:rPr>
              <a:t>CIÊNCIA POLÍTICA . SERVIÇO SOCIAL  PSICOLOGIA . POLÍTICA SOCIAL . FILOSOFIA . TURISMO. LÍNGUAS, LITERATURAS E CULTURAS. ESTUDOS EUROPEUS, ESLAVOS, ASIÁTICOS, AFRICANOS, PORTUGUESES E LUSÓFONOS . TRADUÇÃO</a:t>
            </a:r>
            <a:r>
              <a:rPr lang="pt-PT" altLang="pt-PT" sz="1600" dirty="0">
                <a:solidFill>
                  <a:srgbClr val="7030A0"/>
                </a:solidFill>
                <a:latin typeface="Comic Sans MS" pitchFamily="66" charset="0"/>
              </a:rPr>
              <a:t> . </a:t>
            </a:r>
            <a:r>
              <a:rPr lang="pt-PT" altLang="pt-PT" sz="1600" b="1" dirty="0" smtClean="0">
                <a:solidFill>
                  <a:srgbClr val="7030A0"/>
                </a:solidFill>
                <a:latin typeface="Comic Sans MS" pitchFamily="66" charset="0"/>
              </a:rPr>
              <a:t>PROFESSOR. LÍNGUA GESTUAL PORTUGUESA . PATRIMÓNIO CULTURAL. RELAÇÕES INTERNACIONAIS. EDUCAÇÃO .</a:t>
            </a:r>
            <a:endParaRPr lang="en-GB" altLang="pt-PT" sz="1600" b="1" dirty="0">
              <a:solidFill>
                <a:srgbClr val="7030A0"/>
              </a:solidFill>
              <a:latin typeface="Comic Sans MS" pitchFamily="66" charset="0"/>
            </a:endParaRPr>
          </a:p>
        </p:txBody>
      </p:sp>
      <p:sp>
        <p:nvSpPr>
          <p:cNvPr id="218136" name="Text Box 24"/>
          <p:cNvSpPr txBox="1">
            <a:spLocks noChangeArrowheads="1"/>
          </p:cNvSpPr>
          <p:nvPr/>
        </p:nvSpPr>
        <p:spPr bwMode="auto">
          <a:xfrm>
            <a:off x="1063625" y="2368550"/>
            <a:ext cx="76327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1" rIns="91420" bIns="45711">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pt-PT" altLang="pt-PT" b="1" dirty="0">
                <a:latin typeface="Comic Sans MS" pitchFamily="66" charset="0"/>
              </a:rPr>
              <a:t> Com o Curso Científico - Humanístico de Línguas e Humanidades posso candidatar-me a cursos superiores nas áreas de...</a:t>
            </a:r>
            <a:endParaRPr lang="pt-PT" altLang="pt-PT" dirty="0">
              <a:latin typeface="Comic Sans MS" pitchFamily="66" charset="0"/>
            </a:endParaRPr>
          </a:p>
          <a:p>
            <a:pPr algn="ctr" eaLnBrk="1" hangingPunct="1"/>
            <a:endParaRPr lang="en-GB" altLang="pt-PT" b="1" dirty="0">
              <a:latin typeface="Comic Sans MS" pitchFamily="66" charset="0"/>
            </a:endParaRPr>
          </a:p>
        </p:txBody>
      </p:sp>
    </p:spTree>
    <p:extLst>
      <p:ext uri="{BB962C8B-B14F-4D97-AF65-F5344CB8AC3E}">
        <p14:creationId xmlns:p14="http://schemas.microsoft.com/office/powerpoint/2010/main" val="1227318745"/>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18124"/>
                                        </p:tgtEl>
                                        <p:attrNameLst>
                                          <p:attrName>style.visibility</p:attrName>
                                        </p:attrNameLst>
                                      </p:cBhvr>
                                      <p:to>
                                        <p:strVal val="visible"/>
                                      </p:to>
                                    </p:set>
                                    <p:anim calcmode="lin" valueType="num">
                                      <p:cBhvr additive="base">
                                        <p:cTn id="7" dur="500" fill="hold"/>
                                        <p:tgtEl>
                                          <p:spTgt spid="218124"/>
                                        </p:tgtEl>
                                        <p:attrNameLst>
                                          <p:attrName>ppt_x</p:attrName>
                                        </p:attrNameLst>
                                      </p:cBhvr>
                                      <p:tavLst>
                                        <p:tav tm="0">
                                          <p:val>
                                            <p:strVal val="#ppt_x"/>
                                          </p:val>
                                        </p:tav>
                                        <p:tav tm="100000">
                                          <p:val>
                                            <p:strVal val="#ppt_x"/>
                                          </p:val>
                                        </p:tav>
                                      </p:tavLst>
                                    </p:anim>
                                    <p:anim calcmode="lin" valueType="num">
                                      <p:cBhvr additive="base">
                                        <p:cTn id="8" dur="500" fill="hold"/>
                                        <p:tgtEl>
                                          <p:spTgt spid="218124"/>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7"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0" fill="hold"/>
                                        <p:tgtEl>
                                          <p:spTgt spid="3"/>
                                        </p:tgtEl>
                                        <p:attrNameLst>
                                          <p:attrName>ppt_x</p:attrName>
                                        </p:attrNameLst>
                                      </p:cBhvr>
                                      <p:tavLst>
                                        <p:tav tm="0">
                                          <p:val>
                                            <p:strVal val="0-#ppt_w/2"/>
                                          </p:val>
                                        </p:tav>
                                        <p:tav tm="100000">
                                          <p:val>
                                            <p:strVal val="#ppt_x"/>
                                          </p:val>
                                        </p:tav>
                                      </p:tavLst>
                                    </p:anim>
                                    <p:anim calcmode="lin" valueType="num">
                                      <p:cBhvr additive="base">
                                        <p:cTn id="13" dur="5000" fill="hold"/>
                                        <p:tgtEl>
                                          <p:spTgt spid="3"/>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5500"/>
                            </p:stCondLst>
                            <p:childTnLst>
                              <p:par>
                                <p:cTn id="15" presetID="1" presetClass="entr" presetSubtype="0" fill="hold" grpId="0" nodeType="afterEffect">
                                  <p:stCondLst>
                                    <p:cond delay="2000"/>
                                  </p:stCondLst>
                                  <p:iterate type="wd">
                                    <p:tmAbs val="300"/>
                                  </p:iterate>
                                  <p:childTnLst>
                                    <p:set>
                                      <p:cBhvr>
                                        <p:cTn id="16" dur="1" fill="hold">
                                          <p:stCondLst>
                                            <p:cond delay="299"/>
                                          </p:stCondLst>
                                        </p:cTn>
                                        <p:tgtEl>
                                          <p:spTgt spid="218136"/>
                                        </p:tgtEl>
                                        <p:attrNameLst>
                                          <p:attrName>style.visibility</p:attrName>
                                        </p:attrNameLst>
                                      </p:cBhvr>
                                      <p:to>
                                        <p:strVal val="visible"/>
                                      </p:to>
                                    </p:set>
                                  </p:childTnLst>
                                </p:cTn>
                              </p:par>
                            </p:childTnLst>
                          </p:cTn>
                        </p:par>
                        <p:par>
                          <p:cTn id="17" fill="hold" nodeType="afterGroup">
                            <p:stCondLst>
                              <p:cond delay="13200"/>
                            </p:stCondLst>
                            <p:childTnLst>
                              <p:par>
                                <p:cTn id="18" presetID="2" presetClass="entr" presetSubtype="8"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0-#ppt_w/2"/>
                                          </p:val>
                                        </p:tav>
                                        <p:tav tm="100000">
                                          <p:val>
                                            <p:strVal val="#ppt_x"/>
                                          </p:val>
                                        </p:tav>
                                      </p:tavLst>
                                    </p:anim>
                                    <p:anim calcmode="lin" valueType="num">
                                      <p:cBhvr additive="base">
                                        <p:cTn id="21" dur="500" fill="hold"/>
                                        <p:tgtEl>
                                          <p:spTgt spid="2"/>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13700"/>
                            </p:stCondLst>
                            <p:childTnLst>
                              <p:par>
                                <p:cTn id="23" presetID="2" presetClass="entr" presetSubtype="8" fill="hold" grpId="0" nodeType="afterEffect">
                                  <p:stCondLst>
                                    <p:cond delay="0"/>
                                  </p:stCondLst>
                                  <p:childTnLst>
                                    <p:set>
                                      <p:cBhvr>
                                        <p:cTn id="24" dur="1" fill="hold">
                                          <p:stCondLst>
                                            <p:cond delay="0"/>
                                          </p:stCondLst>
                                        </p:cTn>
                                        <p:tgtEl>
                                          <p:spTgt spid="218134">
                                            <p:txEl>
                                              <p:pRg st="0" end="0"/>
                                            </p:txEl>
                                          </p:spTgt>
                                        </p:tgtEl>
                                        <p:attrNameLst>
                                          <p:attrName>style.visibility</p:attrName>
                                        </p:attrNameLst>
                                      </p:cBhvr>
                                      <p:to>
                                        <p:strVal val="visible"/>
                                      </p:to>
                                    </p:set>
                                    <p:anim calcmode="lin" valueType="num">
                                      <p:cBhvr additive="base">
                                        <p:cTn id="25" dur="500" fill="hold"/>
                                        <p:tgtEl>
                                          <p:spTgt spid="218134">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1813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24" grpId="0"/>
      <p:bldP spid="218134" grpId="0" build="p" autoUpdateAnimBg="0" advAuto="0"/>
      <p:bldP spid="218136"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WordArt 2"/>
          <p:cNvSpPr>
            <a:spLocks noChangeArrowheads="1" noChangeShapeType="1" noTextEdit="1"/>
          </p:cNvSpPr>
          <p:nvPr/>
        </p:nvSpPr>
        <p:spPr bwMode="auto">
          <a:xfrm>
            <a:off x="5894388" y="44450"/>
            <a:ext cx="3205162" cy="1282700"/>
          </a:xfrm>
          <a:prstGeom prst="rect">
            <a:avLst/>
          </a:prstGeom>
          <a:solidFill>
            <a:schemeClr val="bg1">
              <a:lumMod val="75000"/>
            </a:schemeClr>
          </a:solidFill>
          <a:extLst/>
        </p:spPr>
        <p:txBody>
          <a:bodyPr wrap="none" fromWordArt="1">
            <a:prstTxWarp prst="textPlain">
              <a:avLst>
                <a:gd name="adj" fmla="val 50000"/>
              </a:avLst>
            </a:prstTxWarp>
          </a:bodyPr>
          <a:lstStyle/>
          <a:p>
            <a:pPr algn="ctr"/>
            <a:r>
              <a:rPr lang="pt-PT" sz="3200" kern="10" dirty="0">
                <a:solidFill>
                  <a:srgbClr val="7030A0"/>
                </a:solidFill>
                <a:latin typeface="Arial Black"/>
              </a:rPr>
              <a:t>CURSO CIENTÍFICO-HUMANÍSTICO</a:t>
            </a:r>
          </a:p>
          <a:p>
            <a:pPr algn="ctr"/>
            <a:r>
              <a:rPr lang="pt-PT" sz="3200" kern="10" dirty="0">
                <a:solidFill>
                  <a:srgbClr val="7030A0"/>
                </a:solidFill>
                <a:latin typeface="Arial Black"/>
              </a:rPr>
              <a:t>DE </a:t>
            </a:r>
            <a:r>
              <a:rPr lang="pt-PT" sz="3200" kern="10" dirty="0" smtClean="0">
                <a:solidFill>
                  <a:srgbClr val="7030A0"/>
                </a:solidFill>
                <a:latin typeface="Arial Black"/>
              </a:rPr>
              <a:t>ARTES VISUAIS</a:t>
            </a:r>
            <a:endParaRPr lang="pt-PT" sz="3200" kern="10" dirty="0">
              <a:solidFill>
                <a:srgbClr val="7030A0"/>
              </a:solidFill>
              <a:latin typeface="Arial Black"/>
            </a:endParaRPr>
          </a:p>
        </p:txBody>
      </p:sp>
      <p:graphicFrame>
        <p:nvGraphicFramePr>
          <p:cNvPr id="29876" name="Group 180"/>
          <p:cNvGraphicFramePr>
            <a:graphicFrameLocks noGrp="1"/>
          </p:cNvGraphicFramePr>
          <p:nvPr>
            <p:extLst>
              <p:ext uri="{D42A27DB-BD31-4B8C-83A1-F6EECF244321}">
                <p14:modId xmlns:p14="http://schemas.microsoft.com/office/powerpoint/2010/main" val="2909182382"/>
              </p:ext>
            </p:extLst>
          </p:nvPr>
        </p:nvGraphicFramePr>
        <p:xfrm>
          <a:off x="107504" y="36945"/>
          <a:ext cx="5611689" cy="6819848"/>
        </p:xfrm>
        <a:graphic>
          <a:graphicData uri="http://schemas.openxmlformats.org/drawingml/2006/table">
            <a:tbl>
              <a:tblPr/>
              <a:tblGrid>
                <a:gridCol w="3312369"/>
                <a:gridCol w="506697"/>
                <a:gridCol w="545581"/>
                <a:gridCol w="623521"/>
                <a:gridCol w="623521"/>
              </a:tblGrid>
              <a:tr h="146689">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1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100" b="1" i="0" u="none" strike="noStrike" cap="none" normalizeH="0" baseline="0" dirty="0" smtClean="0">
                          <a:ln>
                            <a:noFill/>
                          </a:ln>
                          <a:solidFill>
                            <a:schemeClr val="tx1"/>
                          </a:solidFill>
                          <a:effectLst/>
                          <a:latin typeface="Arial" charset="0"/>
                        </a:rPr>
                        <a:t>Componentes de Formação</a:t>
                      </a:r>
                      <a:endParaRPr kumimoji="0" lang="en-GB" sz="1100" b="1" i="0" u="none" strike="noStrike" cap="none" normalizeH="0" baseline="0" dirty="0" smtClean="0">
                        <a:ln>
                          <a:noFill/>
                        </a:ln>
                        <a:solidFill>
                          <a:schemeClr val="tx1"/>
                        </a:solidFill>
                        <a:effectLst/>
                        <a:latin typeface="Arial" charset="0"/>
                      </a:endParaRPr>
                    </a:p>
                  </a:txBody>
                  <a:tcPr marL="91420" marR="91420"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1" i="0" u="none" strike="noStrike" cap="none" normalizeH="0" baseline="0" dirty="0" smtClean="0">
                          <a:ln>
                            <a:noFill/>
                          </a:ln>
                          <a:solidFill>
                            <a:schemeClr val="tx1"/>
                          </a:solidFill>
                          <a:effectLst/>
                          <a:latin typeface="Arial" charset="0"/>
                        </a:rPr>
                        <a:t>Carga Horária Semanal em minutos</a:t>
                      </a:r>
                      <a:endParaRPr kumimoji="0" lang="en-GB" sz="1000" b="1" i="0" u="none" strike="noStrike" cap="none" normalizeH="0" baseline="0" dirty="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pt-PT"/>
                    </a:p>
                  </a:txBody>
                  <a:tcPr/>
                </a:tc>
                <a:tc hMerge="1">
                  <a:txBody>
                    <a:bodyPr/>
                    <a:lstStyle/>
                    <a:p>
                      <a:endParaRPr lang="pt-PT"/>
                    </a:p>
                  </a:txBody>
                  <a:tcPr/>
                </a:tc>
              </a:tr>
              <a:tr h="274317">
                <a:tc vMerge="1">
                  <a:txBody>
                    <a:bodyPr/>
                    <a:lstStyle/>
                    <a:p>
                      <a:endParaRPr lang="pt-PT"/>
                    </a:p>
                  </a:txBody>
                  <a:tcPr/>
                </a:tc>
                <a:tc vMerge="1">
                  <a:txBody>
                    <a:bodyPr/>
                    <a:lstStyle/>
                    <a:p>
                      <a:endParaRPr lang="pt-PT"/>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smtClean="0">
                          <a:ln>
                            <a:noFill/>
                          </a:ln>
                          <a:solidFill>
                            <a:schemeClr val="tx1"/>
                          </a:solidFill>
                          <a:effectLst/>
                          <a:latin typeface="Arial" charset="0"/>
                        </a:rPr>
                        <a:t>10º</a:t>
                      </a:r>
                      <a:endParaRPr kumimoji="0" lang="en-GB" sz="1200" b="1" i="0" u="none" strike="noStrike" cap="none" normalizeH="0" baseline="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smtClean="0">
                          <a:ln>
                            <a:noFill/>
                          </a:ln>
                          <a:solidFill>
                            <a:schemeClr val="tx1"/>
                          </a:solidFill>
                          <a:effectLst/>
                          <a:latin typeface="Arial" charset="0"/>
                        </a:rPr>
                        <a:t>11º</a:t>
                      </a:r>
                      <a:endParaRPr kumimoji="0" lang="en-GB" sz="1200" b="1" i="0" u="none" strike="noStrike" cap="none" normalizeH="0" baseline="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dirty="0" smtClean="0">
                          <a:ln>
                            <a:noFill/>
                          </a:ln>
                          <a:solidFill>
                            <a:schemeClr val="tx1"/>
                          </a:solidFill>
                          <a:effectLst/>
                          <a:latin typeface="Arial" charset="0"/>
                        </a:rPr>
                        <a:t>12º</a:t>
                      </a:r>
                      <a:endParaRPr kumimoji="0" lang="en-GB" sz="1200" b="1" i="0" u="none" strike="noStrike" cap="none" normalizeH="0" baseline="0" dirty="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62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1" i="0" u="none" strike="noStrike" cap="none" normalizeH="0" baseline="0" dirty="0" smtClean="0">
                          <a:ln>
                            <a:noFill/>
                          </a:ln>
                          <a:solidFill>
                            <a:srgbClr val="003399"/>
                          </a:solidFill>
                          <a:effectLst/>
                          <a:latin typeface="Arial" charset="0"/>
                        </a:rPr>
                        <a:t>GERAL                 </a:t>
                      </a:r>
                      <a:r>
                        <a:rPr kumimoji="0" lang="pt-PT" sz="1100" b="0" i="0" u="none" strike="noStrike" cap="none" normalizeH="0" baseline="0" dirty="0" smtClean="0">
                          <a:ln>
                            <a:noFill/>
                          </a:ln>
                          <a:solidFill>
                            <a:srgbClr val="003399"/>
                          </a:solidFill>
                          <a:effectLst/>
                          <a:latin typeface="Arial" charset="0"/>
                        </a:rPr>
                        <a:t>Português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Língua Estrangeira I, II ou III </a:t>
                      </a:r>
                      <a:r>
                        <a:rPr kumimoji="0" lang="pt-PT" sz="1100" b="1" i="0" u="none" strike="noStrike" cap="none" normalizeH="0" baseline="0" dirty="0" smtClean="0">
                          <a:ln>
                            <a:noFill/>
                          </a:ln>
                          <a:solidFill>
                            <a:schemeClr val="tx1"/>
                          </a:solidFill>
                          <a:effectLst/>
                          <a:latin typeface="Arial" charset="0"/>
                        </a:rPr>
                        <a:t>b)</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Filosofia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Educação Física</a:t>
                      </a:r>
                    </a:p>
                  </a:txBody>
                  <a:tcPr marL="91420" marR="91420"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25000" dirty="0" smtClean="0">
                        <a:ln>
                          <a:noFill/>
                        </a:ln>
                        <a:solidFill>
                          <a:srgbClr val="000099"/>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                                                                                    Cidadania e Desenvolvimento</a:t>
                      </a:r>
                    </a:p>
                  </a:txBody>
                  <a:tcPr marL="91420" marR="91420" marT="45714" marB="45714"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180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dirty="0" smtClean="0">
                          <a:ln>
                            <a:noFill/>
                          </a:ln>
                          <a:solidFill>
                            <a:srgbClr val="003399"/>
                          </a:solidFill>
                          <a:effectLst/>
                          <a:latin typeface="Arial" charset="0"/>
                        </a:rPr>
                        <a:t>150</a:t>
                      </a: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180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 150</a:t>
                      </a:r>
                      <a:endParaRPr kumimoji="0" lang="pt-PT" sz="10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000" b="0" i="0" u="none" strike="noStrike" cap="none" normalizeH="0" baseline="0" dirty="0" smtClean="0">
                        <a:ln>
                          <a:noFill/>
                        </a:ln>
                        <a:solidFill>
                          <a:srgbClr val="003399"/>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200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 150</a:t>
                      </a:r>
                      <a:endParaRPr kumimoji="0" lang="en-GB" sz="1000" b="0" i="0" u="none" strike="noStrike" cap="none" normalizeH="0" baseline="0" dirty="0" smtClean="0">
                        <a:ln>
                          <a:noFill/>
                        </a:ln>
                        <a:solidFill>
                          <a:srgbClr val="003399"/>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996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1" i="0" u="none" strike="noStrike" cap="none" normalizeH="0" baseline="0" dirty="0" smtClean="0">
                          <a:ln>
                            <a:noFill/>
                          </a:ln>
                          <a:solidFill>
                            <a:srgbClr val="003399"/>
                          </a:solidFill>
                          <a:effectLst/>
                          <a:latin typeface="Arial" charset="0"/>
                        </a:rPr>
                        <a:t>ESPECÍFICA                  </a:t>
                      </a:r>
                      <a:r>
                        <a:rPr kumimoji="0" lang="pt-PT" sz="1100" b="0" i="0" u="none" strike="noStrike" cap="none" normalizeH="0" baseline="0" dirty="0" smtClean="0">
                          <a:ln>
                            <a:noFill/>
                          </a:ln>
                          <a:solidFill>
                            <a:srgbClr val="003399"/>
                          </a:solidFill>
                          <a:effectLst/>
                          <a:latin typeface="Arial" charset="0"/>
                        </a:rPr>
                        <a:t>Desenho A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1" i="0" u="none" strike="noStrike" cap="none" normalizeH="0" baseline="0" dirty="0" smtClean="0">
                          <a:ln>
                            <a:noFill/>
                          </a:ln>
                          <a:solidFill>
                            <a:schemeClr val="tx1"/>
                          </a:solidFill>
                          <a:effectLst/>
                          <a:latin typeface="Arial" charset="0"/>
                        </a:rPr>
                        <a:t>                                        Opção c)</a:t>
                      </a:r>
                      <a:endParaRPr kumimoji="0" lang="pt-PT" sz="1100" b="1" i="0" u="none" strike="noStrike" cap="none" normalizeH="0" baseline="0" dirty="0" smtClean="0">
                        <a:ln>
                          <a:noFill/>
                        </a:ln>
                        <a:solidFill>
                          <a:srgbClr val="003399"/>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Geometria Descritiva A</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rgbClr val="000099"/>
                          </a:solidFill>
                          <a:effectLst/>
                          <a:latin typeface="Arial" charset="0"/>
                        </a:rPr>
                        <a:t>                                            Matemática B</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rgbClr val="000099"/>
                          </a:solidFill>
                          <a:effectLst/>
                          <a:latin typeface="Arial" charset="0"/>
                        </a:rPr>
                        <a:t>                                            História da Cultura e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rgbClr val="000099"/>
                          </a:solidFill>
                          <a:effectLst/>
                          <a:latin typeface="Arial" charset="0"/>
                        </a:rPr>
                        <a:t>                                             das Artes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1" i="0" u="none" strike="noStrike" cap="none" normalizeH="0" baseline="0" dirty="0" smtClean="0">
                        <a:ln>
                          <a:noFill/>
                        </a:ln>
                        <a:solidFill>
                          <a:srgbClr val="003399"/>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1" i="0" u="none" strike="noStrike" cap="none" normalizeH="0" baseline="0" dirty="0" smtClean="0">
                          <a:ln>
                            <a:noFill/>
                          </a:ln>
                          <a:solidFill>
                            <a:schemeClr val="tx1"/>
                          </a:solidFill>
                          <a:effectLst/>
                          <a:latin typeface="Arial" charset="0"/>
                        </a:rPr>
                        <a:t>                                          Opção 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Oficina de Artes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Oficina de Design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Oficina Multimédia B</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Materiais e Tecnologias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1" i="0" u="none" strike="noStrike" cap="none" normalizeH="0" baseline="0" dirty="0" smtClean="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1" i="0" u="none" strike="noStrike" cap="none" normalizeH="0" baseline="0" dirty="0" smtClean="0">
                          <a:ln>
                            <a:noFill/>
                          </a:ln>
                          <a:solidFill>
                            <a:schemeClr val="tx1"/>
                          </a:solidFill>
                          <a:effectLst/>
                          <a:latin typeface="Arial" charset="0"/>
                        </a:rPr>
                        <a:t>                                         Opção e)</a:t>
                      </a:r>
                      <a:r>
                        <a:rPr kumimoji="0" lang="pt-PT" sz="1100" b="0" i="0" u="none" strike="noStrike" cap="none" normalizeH="0" baseline="0" dirty="0" smtClean="0">
                          <a:ln>
                            <a:noFill/>
                          </a:ln>
                          <a:solidFill>
                            <a:srgbClr val="003399"/>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100" b="0" i="0" u="none" strike="noStrike" cap="none" normalizeH="0" baseline="0" dirty="0" smtClean="0">
                        <a:ln>
                          <a:noFill/>
                        </a:ln>
                        <a:solidFill>
                          <a:srgbClr val="003399"/>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rgbClr val="000099"/>
                          </a:solidFill>
                          <a:effectLst/>
                          <a:latin typeface="Arial" charset="0"/>
                        </a:rPr>
                        <a:t>   Antropologia</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smtClean="0">
                          <a:ln>
                            <a:noFill/>
                          </a:ln>
                          <a:solidFill>
                            <a:srgbClr val="000099"/>
                          </a:solidFill>
                          <a:effectLst/>
                          <a:latin typeface="Arial" charset="0"/>
                        </a:rPr>
                        <a:t>Filosofia A</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chemeClr val="tx1"/>
                          </a:solidFill>
                          <a:effectLst/>
                          <a:latin typeface="Arial" charset="0"/>
                        </a:rPr>
                        <a:t>   </a:t>
                      </a:r>
                      <a:r>
                        <a:rPr kumimoji="0" lang="pt-PT" sz="1100" b="0" i="0" u="none" strike="noStrike" cap="none" normalizeH="0" baseline="0" dirty="0" smtClean="0">
                          <a:ln>
                            <a:noFill/>
                          </a:ln>
                          <a:solidFill>
                            <a:srgbClr val="000099"/>
                          </a:solidFill>
                          <a:effectLst/>
                          <a:latin typeface="Arial" charset="0"/>
                        </a:rPr>
                        <a:t>Aplicações Informáticas B</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smtClean="0">
                          <a:ln>
                            <a:noFill/>
                          </a:ln>
                          <a:solidFill>
                            <a:srgbClr val="000099"/>
                          </a:solidFill>
                          <a:effectLst/>
                          <a:latin typeface="Arial" charset="0"/>
                        </a:rPr>
                        <a:t>Geografia C</a:t>
                      </a:r>
                      <a:r>
                        <a:rPr kumimoji="0" lang="pt-PT" sz="1100" b="0" i="0" u="none" strike="noStrike" cap="none" normalizeH="0" baseline="0" dirty="0" smtClean="0">
                          <a:ln>
                            <a:noFill/>
                          </a:ln>
                          <a:solidFill>
                            <a:srgbClr val="0000FF"/>
                          </a:solidFill>
                          <a:effectLst/>
                          <a:latin typeface="Arial" charset="0"/>
                        </a:rPr>
                        <a:t> (f)</a:t>
                      </a:r>
                      <a:endParaRPr kumimoji="0" lang="pt-PT" sz="11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chemeClr val="tx1"/>
                          </a:solidFill>
                          <a:effectLst/>
                          <a:latin typeface="Arial" charset="0"/>
                        </a:rPr>
                        <a:t>   </a:t>
                      </a:r>
                      <a:r>
                        <a:rPr kumimoji="0" lang="pt-PT" sz="1100" b="0" i="0" u="none" strike="noStrike" cap="none" normalizeH="0" baseline="0" dirty="0" smtClean="0">
                          <a:ln>
                            <a:noFill/>
                          </a:ln>
                          <a:solidFill>
                            <a:srgbClr val="000099"/>
                          </a:solidFill>
                          <a:effectLst/>
                          <a:latin typeface="Arial" charset="0"/>
                        </a:rPr>
                        <a:t>Ciência Política</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smtClean="0">
                          <a:ln>
                            <a:noFill/>
                          </a:ln>
                          <a:solidFill>
                            <a:srgbClr val="000099"/>
                          </a:solidFill>
                          <a:effectLst/>
                          <a:latin typeface="Arial" charset="0"/>
                        </a:rPr>
                        <a:t>Grego</a:t>
                      </a:r>
                      <a:r>
                        <a:rPr kumimoji="0" lang="pt-PT" sz="1100" b="0" i="0" u="none" strike="noStrike" cap="none" normalizeH="0" baseline="0" dirty="0" smtClean="0">
                          <a:ln>
                            <a:noFill/>
                          </a:ln>
                          <a:solidFill>
                            <a:srgbClr val="0000FF"/>
                          </a:solidFill>
                          <a:effectLst/>
                          <a:latin typeface="Arial" charset="0"/>
                        </a:rPr>
                        <a:t> (f)</a:t>
                      </a:r>
                      <a:endParaRPr kumimoji="0" lang="pt-PT" sz="11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rgbClr val="000099"/>
                          </a:solidFill>
                          <a:effectLst/>
                          <a:latin typeface="Arial" charset="0"/>
                        </a:rPr>
                        <a:t>   Clássicos da Literatura</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smtClean="0">
                          <a:ln>
                            <a:noFill/>
                          </a:ln>
                          <a:solidFill>
                            <a:srgbClr val="000099"/>
                          </a:solidFill>
                          <a:effectLst/>
                          <a:latin typeface="Arial" charset="0"/>
                        </a:rPr>
                        <a:t>Psicologia B (f)</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chemeClr val="tx1"/>
                          </a:solidFill>
                          <a:effectLst/>
                          <a:latin typeface="Arial" charset="0"/>
                        </a:rPr>
                        <a:t>   </a:t>
                      </a:r>
                      <a:r>
                        <a:rPr kumimoji="0" lang="pt-PT" sz="1100" b="0" i="0" u="none" strike="noStrike" cap="none" normalizeH="0" baseline="0" dirty="0" smtClean="0">
                          <a:ln>
                            <a:noFill/>
                          </a:ln>
                          <a:solidFill>
                            <a:srgbClr val="000099"/>
                          </a:solidFill>
                          <a:effectLst/>
                          <a:latin typeface="Arial" charset="0"/>
                        </a:rPr>
                        <a:t>Direito</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err="1" smtClean="0">
                          <a:ln>
                            <a:noFill/>
                          </a:ln>
                          <a:solidFill>
                            <a:srgbClr val="000099"/>
                          </a:solidFill>
                          <a:effectLst/>
                          <a:latin typeface="Arial" charset="0"/>
                        </a:rPr>
                        <a:t>Líng.Estrang</a:t>
                      </a:r>
                      <a:r>
                        <a:rPr kumimoji="0" lang="pt-PT" sz="1100" b="0" i="0" u="none" strike="noStrike" cap="none" normalizeH="0" baseline="0" dirty="0" smtClean="0">
                          <a:ln>
                            <a:noFill/>
                          </a:ln>
                          <a:solidFill>
                            <a:srgbClr val="000099"/>
                          </a:solidFill>
                          <a:effectLst/>
                          <a:latin typeface="Arial" charset="0"/>
                        </a:rPr>
                        <a:t>. I ou II ou III</a:t>
                      </a:r>
                      <a:r>
                        <a:rPr kumimoji="0" lang="pt-PT" sz="1100" b="0" i="0" u="none" strike="noStrike" cap="none" normalizeH="0" baseline="0" dirty="0" smtClean="0">
                          <a:ln>
                            <a:noFill/>
                          </a:ln>
                          <a:solidFill>
                            <a:srgbClr val="0000FF"/>
                          </a:solidFill>
                          <a:effectLst/>
                          <a:latin typeface="Arial" charset="0"/>
                        </a:rPr>
                        <a:t> (f)</a:t>
                      </a:r>
                      <a:endParaRPr kumimoji="0" lang="pt-PT" sz="11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rgbClr val="000099"/>
                          </a:solidFill>
                          <a:effectLst/>
                          <a:latin typeface="Arial" charset="0"/>
                        </a:rPr>
                        <a:t>   Economia</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smtClean="0">
                          <a:ln>
                            <a:noFill/>
                          </a:ln>
                          <a:solidFill>
                            <a:srgbClr val="000099"/>
                          </a:solidFill>
                          <a:effectLst/>
                          <a:latin typeface="Arial" charset="0"/>
                        </a:rPr>
                        <a:t>Teatro</a:t>
                      </a:r>
                      <a:r>
                        <a:rPr kumimoji="0" lang="pt-PT" sz="1100" b="0" i="0" u="none" strike="noStrike" cap="none" normalizeH="0" baseline="0" dirty="0" smtClean="0">
                          <a:ln>
                            <a:noFill/>
                          </a:ln>
                          <a:solidFill>
                            <a:srgbClr val="0000FF"/>
                          </a:solidFill>
                          <a:effectLst/>
                          <a:latin typeface="Arial" charset="0"/>
                        </a:rPr>
                        <a:t>  (f)</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chemeClr val="tx1"/>
                          </a:solidFill>
                          <a:effectLst/>
                          <a:latin typeface="Arial" charset="0"/>
                        </a:rPr>
                        <a:t>               </a:t>
                      </a:r>
                      <a:r>
                        <a:rPr kumimoji="0" lang="pt-PT" sz="1100" b="0" i="0" u="none" strike="noStrike" cap="none" normalizeH="0" baseline="0" dirty="0" smtClean="0">
                          <a:ln>
                            <a:noFill/>
                          </a:ln>
                          <a:solidFill>
                            <a:srgbClr val="0000FF"/>
                          </a:solidFill>
                          <a:effectLst/>
                          <a:latin typeface="Arial" charset="0"/>
                        </a:rPr>
                        <a:t>Oferta de Escola  (f)  (g)</a:t>
                      </a:r>
                      <a:endParaRPr kumimoji="0" lang="pt-PT" sz="11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1" i="0" u="none" strike="noStrike" cap="none" normalizeH="0" baseline="0" dirty="0" smtClean="0">
                        <a:ln>
                          <a:noFill/>
                        </a:ln>
                        <a:solidFill>
                          <a:srgbClr val="003399"/>
                        </a:solidFill>
                        <a:effectLst/>
                        <a:latin typeface="Arial" charset="0"/>
                      </a:endParaRPr>
                    </a:p>
                  </a:txBody>
                  <a:tcPr marL="91420" marR="91420"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250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250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txBody>
                  <a:tcPr marL="91420" marR="91420"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1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rgbClr val="003399"/>
                          </a:solidFill>
                          <a:effectLst/>
                          <a:latin typeface="Arial" charset="0"/>
                        </a:rPr>
                        <a:t>Educação Moral e Religiosa </a:t>
                      </a:r>
                    </a:p>
                  </a:txBody>
                  <a:tcPr marL="91420" marR="91420"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dirty="0" smtClean="0">
                          <a:ln>
                            <a:noFill/>
                          </a:ln>
                          <a:solidFill>
                            <a:srgbClr val="003399"/>
                          </a:solidFill>
                          <a:effectLst/>
                          <a:latin typeface="Arial" charset="0"/>
                        </a:rPr>
                        <a:t>(h)</a:t>
                      </a: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dirty="0" smtClean="0">
                          <a:ln>
                            <a:noFill/>
                          </a:ln>
                          <a:solidFill>
                            <a:srgbClr val="003399"/>
                          </a:solidFill>
                          <a:effectLst/>
                          <a:latin typeface="Arial" charset="0"/>
                        </a:rPr>
                        <a:t>(h)</a:t>
                      </a: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(h)</a:t>
                      </a:r>
                    </a:p>
                  </a:txBody>
                  <a:tcPr marL="91420" marR="91420"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9734" name="Text Box 38"/>
          <p:cNvSpPr txBox="1">
            <a:spLocks noChangeArrowheads="1"/>
          </p:cNvSpPr>
          <p:nvPr/>
        </p:nvSpPr>
        <p:spPr bwMode="auto">
          <a:xfrm>
            <a:off x="5795963" y="1843088"/>
            <a:ext cx="3249612" cy="4124188"/>
          </a:xfrm>
          <a:prstGeom prst="rect">
            <a:avLst/>
          </a:prstGeom>
          <a:solidFill>
            <a:schemeClr val="accent6">
              <a:lumMod val="60000"/>
              <a:lumOff val="40000"/>
            </a:schemeClr>
          </a:solidFill>
          <a:ln>
            <a:noFill/>
          </a:ln>
          <a:extLst/>
        </p:spPr>
        <p:txBody>
          <a:bodyPr lIns="91420" tIns="45711" rIns="91420" bIns="45711">
            <a:spAutoFit/>
          </a:bodyPr>
          <a:lstStyle>
            <a:lvl1pPr marL="457200" indent="-45720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pt-PT" altLang="pt-PT" sz="1200" b="1" i="1" dirty="0"/>
              <a:t>Notas</a:t>
            </a:r>
          </a:p>
          <a:p>
            <a:pPr marL="0" indent="0" algn="just" eaLnBrk="1" hangingPunct="1">
              <a:spcBef>
                <a:spcPct val="0"/>
              </a:spcBef>
              <a:buNone/>
            </a:pPr>
            <a:r>
              <a:rPr lang="pt-PT" altLang="pt-PT" sz="1000" b="1" dirty="0" smtClean="0"/>
              <a:t>b)</a:t>
            </a:r>
            <a:r>
              <a:rPr lang="pt-PT" altLang="pt-PT" sz="1000" dirty="0" smtClean="0"/>
              <a:t> O aluno escolhe uma língua estrangeira. Se tiver estudado apenas uma língua estrangeira no ensino básico, inicia obrigatoriamente uma segunda língua no ensino secundário. No caso de o aluno iniciar uma língua, tomando em conta as disponibilidades da escola, pode cumulativamente dar continuidade à Língua Estrangeira I como disciplina facultativa, com aceitação expressa do acréscimo de carga horária.</a:t>
            </a:r>
          </a:p>
          <a:p>
            <a:pPr algn="just" eaLnBrk="1" hangingPunct="1">
              <a:spcBef>
                <a:spcPct val="0"/>
              </a:spcBef>
              <a:buFontTx/>
              <a:buNone/>
            </a:pPr>
            <a:r>
              <a:rPr lang="pt-PT" altLang="pt-PT" sz="1000" b="1" dirty="0" smtClean="0"/>
              <a:t>c)</a:t>
            </a:r>
            <a:r>
              <a:rPr lang="pt-PT" altLang="pt-PT" sz="1000" dirty="0" smtClean="0"/>
              <a:t> O aluno escolhe duas disciplinas bienais, sendo uma delas obrigatoriamente do grupo </a:t>
            </a:r>
            <a:r>
              <a:rPr lang="pt-PT" altLang="pt-PT" sz="1000" b="1" dirty="0" smtClean="0"/>
              <a:t>c)</a:t>
            </a:r>
          </a:p>
          <a:p>
            <a:pPr algn="just" eaLnBrk="1" hangingPunct="1">
              <a:spcBef>
                <a:spcPct val="0"/>
              </a:spcBef>
              <a:buFontTx/>
              <a:buNone/>
            </a:pPr>
            <a:r>
              <a:rPr lang="pt-PT" altLang="pt-PT" sz="1000" dirty="0" smtClean="0"/>
              <a:t>(</a:t>
            </a:r>
            <a:r>
              <a:rPr lang="pt-PT" altLang="pt-PT" sz="1000" b="1" dirty="0" smtClean="0"/>
              <a:t>d) (e)</a:t>
            </a:r>
            <a:r>
              <a:rPr lang="pt-PT" altLang="pt-PT" sz="1000" dirty="0" smtClean="0"/>
              <a:t>   O aluno escolhe duas disciplinas anuais, </a:t>
            </a:r>
          </a:p>
          <a:p>
            <a:pPr algn="just" eaLnBrk="1" hangingPunct="1">
              <a:spcBef>
                <a:spcPct val="0"/>
              </a:spcBef>
              <a:buFontTx/>
              <a:buNone/>
            </a:pPr>
            <a:r>
              <a:rPr lang="pt-PT" altLang="pt-PT" sz="1000" dirty="0" smtClean="0"/>
              <a:t>             sendo uma delas obrigatoriamente do conjunto de opções (d)</a:t>
            </a:r>
          </a:p>
          <a:p>
            <a:pPr algn="just" eaLnBrk="1" hangingPunct="1">
              <a:spcBef>
                <a:spcPct val="0"/>
              </a:spcBef>
              <a:buFontTx/>
              <a:buNone/>
            </a:pPr>
            <a:r>
              <a:rPr lang="pt-PT" altLang="pt-PT" sz="1000" b="1" dirty="0" smtClean="0"/>
              <a:t>(f)</a:t>
            </a:r>
            <a:r>
              <a:rPr lang="pt-PT" altLang="pt-PT" sz="1000" dirty="0" smtClean="0"/>
              <a:t>    Oferta dependente do Projeto Educativo da escola, como segunda opção o aluno pode escolher uma disciplina do grupo d) ou e) ou ainda de outros cursos</a:t>
            </a:r>
          </a:p>
          <a:p>
            <a:pPr marL="0" indent="0" algn="just" eaLnBrk="1" hangingPunct="1">
              <a:spcBef>
                <a:spcPct val="0"/>
              </a:spcBef>
              <a:buNone/>
            </a:pPr>
            <a:r>
              <a:rPr lang="pt-PT" altLang="pt-PT" sz="1000" b="1" dirty="0" smtClean="0"/>
              <a:t>g)</a:t>
            </a:r>
            <a:r>
              <a:rPr lang="pt-PT" altLang="pt-PT" sz="1000" dirty="0" smtClean="0"/>
              <a:t>  Oferta de Escola – autonomia curricular</a:t>
            </a:r>
          </a:p>
          <a:p>
            <a:pPr algn="just" eaLnBrk="1" hangingPunct="1">
              <a:spcBef>
                <a:spcPct val="0"/>
              </a:spcBef>
              <a:buFontTx/>
              <a:buNone/>
            </a:pPr>
            <a:r>
              <a:rPr lang="pt-PT" altLang="pt-PT" sz="1200" b="1" dirty="0" smtClean="0"/>
              <a:t>h)</a:t>
            </a:r>
            <a:r>
              <a:rPr lang="pt-PT" altLang="pt-PT" sz="1200" dirty="0" smtClean="0"/>
              <a:t> </a:t>
            </a:r>
            <a:r>
              <a:rPr lang="pt-PT" altLang="pt-PT" sz="1000" dirty="0" smtClean="0"/>
              <a:t>Oferta obrigatória, frequência facultativa, com um tempo letivo nunca inferior a 45 minutos.</a:t>
            </a:r>
          </a:p>
          <a:p>
            <a:pPr algn="just" eaLnBrk="1" hangingPunct="1">
              <a:spcBef>
                <a:spcPct val="0"/>
              </a:spcBef>
              <a:buFontTx/>
              <a:buNone/>
            </a:pPr>
            <a:endParaRPr lang="pt-PT" altLang="pt-PT" sz="1200" dirty="0"/>
          </a:p>
          <a:p>
            <a:pPr algn="ctr" eaLnBrk="1" hangingPunct="1">
              <a:spcBef>
                <a:spcPct val="0"/>
              </a:spcBef>
              <a:buFontTx/>
              <a:buNone/>
            </a:pPr>
            <a:r>
              <a:rPr lang="en-GB" altLang="pt-PT" sz="1200" b="1" dirty="0">
                <a:solidFill>
                  <a:srgbClr val="7030A0"/>
                </a:solidFill>
              </a:rPr>
              <a:t>Esc. Sec Madeira Torres  </a:t>
            </a:r>
            <a:endParaRPr lang="en-GB" altLang="pt-PT" sz="1200" b="1" dirty="0" smtClean="0">
              <a:solidFill>
                <a:srgbClr val="7030A0"/>
              </a:solidFill>
            </a:endParaRPr>
          </a:p>
          <a:p>
            <a:pPr algn="ctr" eaLnBrk="1" hangingPunct="1">
              <a:spcBef>
                <a:spcPct val="0"/>
              </a:spcBef>
              <a:buFontTx/>
              <a:buNone/>
            </a:pPr>
            <a:endParaRPr lang="en-GB" altLang="pt-PT" sz="1200" b="1" dirty="0">
              <a:solidFill>
                <a:srgbClr val="7030A0"/>
              </a:solidFill>
            </a:endParaRPr>
          </a:p>
          <a:p>
            <a:pPr algn="ctr" eaLnBrk="1" hangingPunct="1">
              <a:spcBef>
                <a:spcPct val="0"/>
              </a:spcBef>
              <a:buFontTx/>
              <a:buNone/>
            </a:pPr>
            <a:r>
              <a:rPr lang="en-GB" altLang="pt-PT" sz="1200" b="1" dirty="0">
                <a:solidFill>
                  <a:srgbClr val="7030A0"/>
                </a:solidFill>
              </a:rPr>
              <a:t>Esc. Sec. </a:t>
            </a:r>
            <a:r>
              <a:rPr lang="en-GB" altLang="pt-PT" sz="1200" b="1" dirty="0" err="1">
                <a:solidFill>
                  <a:srgbClr val="7030A0"/>
                </a:solidFill>
              </a:rPr>
              <a:t>Henriques</a:t>
            </a:r>
            <a:r>
              <a:rPr lang="en-GB" altLang="pt-PT" sz="1200" b="1" dirty="0">
                <a:solidFill>
                  <a:srgbClr val="7030A0"/>
                </a:solidFill>
              </a:rPr>
              <a:t> </a:t>
            </a:r>
            <a:r>
              <a:rPr lang="en-GB" altLang="pt-PT" sz="1200" b="1" dirty="0" err="1">
                <a:solidFill>
                  <a:srgbClr val="7030A0"/>
                </a:solidFill>
              </a:rPr>
              <a:t>Nogueira</a:t>
            </a:r>
            <a:endParaRPr lang="en-GB" altLang="pt-PT" sz="1200" b="1" dirty="0">
              <a:solidFill>
                <a:srgbClr val="7030A0"/>
              </a:solidFill>
            </a:endParaRPr>
          </a:p>
        </p:txBody>
      </p:sp>
      <p:sp>
        <p:nvSpPr>
          <p:cNvPr id="13350" name="Rectangle 60"/>
          <p:cNvSpPr>
            <a:spLocks noChangeArrowheads="1"/>
          </p:cNvSpPr>
          <p:nvPr/>
        </p:nvSpPr>
        <p:spPr bwMode="auto">
          <a:xfrm>
            <a:off x="1691681" y="2132856"/>
            <a:ext cx="1659810" cy="864096"/>
          </a:xfrm>
          <a:prstGeom prst="rect">
            <a:avLst/>
          </a:prstGeom>
          <a:noFill/>
          <a:ln w="9525">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pt-PT" altLang="pt-PT" sz="1800"/>
          </a:p>
        </p:txBody>
      </p:sp>
      <p:sp>
        <p:nvSpPr>
          <p:cNvPr id="13351" name="Rectangle 105"/>
          <p:cNvSpPr>
            <a:spLocks noChangeArrowheads="1"/>
          </p:cNvSpPr>
          <p:nvPr/>
        </p:nvSpPr>
        <p:spPr bwMode="auto">
          <a:xfrm>
            <a:off x="261058" y="4581128"/>
            <a:ext cx="3093888" cy="1680090"/>
          </a:xfrm>
          <a:prstGeom prst="rect">
            <a:avLst/>
          </a:prstGeom>
          <a:noFill/>
          <a:ln w="9525">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pt-PT" altLang="pt-PT" sz="1800"/>
          </a:p>
        </p:txBody>
      </p:sp>
      <p:sp>
        <p:nvSpPr>
          <p:cNvPr id="13352" name="Rectangle 114"/>
          <p:cNvSpPr>
            <a:spLocks noChangeArrowheads="1"/>
          </p:cNvSpPr>
          <p:nvPr/>
        </p:nvSpPr>
        <p:spPr bwMode="auto">
          <a:xfrm>
            <a:off x="1695137" y="3068960"/>
            <a:ext cx="1659809" cy="1042817"/>
          </a:xfrm>
          <a:prstGeom prst="rect">
            <a:avLst/>
          </a:prstGeom>
          <a:noFill/>
          <a:ln w="9525">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pt-PT" altLang="pt-PT" sz="1800"/>
          </a:p>
        </p:txBody>
      </p:sp>
    </p:spTree>
    <p:extLst>
      <p:ext uri="{BB962C8B-B14F-4D97-AF65-F5344CB8AC3E}">
        <p14:creationId xmlns:p14="http://schemas.microsoft.com/office/powerpoint/2010/main" val="2861093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additive="base">
                                        <p:cTn id="7" dur="500" fill="hold"/>
                                        <p:tgtEl>
                                          <p:spTgt spid="29698"/>
                                        </p:tgtEl>
                                        <p:attrNameLst>
                                          <p:attrName>ppt_x</p:attrName>
                                        </p:attrNameLst>
                                      </p:cBhvr>
                                      <p:tavLst>
                                        <p:tav tm="0">
                                          <p:val>
                                            <p:strVal val="#ppt_x"/>
                                          </p:val>
                                        </p:tav>
                                        <p:tav tm="100000">
                                          <p:val>
                                            <p:strVal val="#ppt_x"/>
                                          </p:val>
                                        </p:tav>
                                      </p:tavLst>
                                    </p:anim>
                                    <p:anim calcmode="lin" valueType="num">
                                      <p:cBhvr additive="base">
                                        <p:cTn id="8" dur="500" fill="hold"/>
                                        <p:tgtEl>
                                          <p:spTgt spid="29698"/>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3000"/>
                                  </p:stCondLst>
                                  <p:childTnLst>
                                    <p:set>
                                      <p:cBhvr>
                                        <p:cTn id="11" dur="1" fill="hold">
                                          <p:stCondLst>
                                            <p:cond delay="0"/>
                                          </p:stCondLst>
                                        </p:cTn>
                                        <p:tgtEl>
                                          <p:spTgt spid="29876"/>
                                        </p:tgtEl>
                                        <p:attrNameLst>
                                          <p:attrName>style.visibility</p:attrName>
                                        </p:attrNameLst>
                                      </p:cBhvr>
                                      <p:to>
                                        <p:strVal val="visible"/>
                                      </p:to>
                                    </p:set>
                                    <p:anim calcmode="lin" valueType="num">
                                      <p:cBhvr additive="base">
                                        <p:cTn id="12" dur="500" fill="hold"/>
                                        <p:tgtEl>
                                          <p:spTgt spid="29876"/>
                                        </p:tgtEl>
                                        <p:attrNameLst>
                                          <p:attrName>ppt_x</p:attrName>
                                        </p:attrNameLst>
                                      </p:cBhvr>
                                      <p:tavLst>
                                        <p:tav tm="0">
                                          <p:val>
                                            <p:strVal val="#ppt_x"/>
                                          </p:val>
                                        </p:tav>
                                        <p:tav tm="100000">
                                          <p:val>
                                            <p:strVal val="#ppt_x"/>
                                          </p:val>
                                        </p:tav>
                                      </p:tavLst>
                                    </p:anim>
                                    <p:anim calcmode="lin" valueType="num">
                                      <p:cBhvr additive="base">
                                        <p:cTn id="13" dur="500" fill="hold"/>
                                        <p:tgtEl>
                                          <p:spTgt spid="29876"/>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4000"/>
                            </p:stCondLst>
                            <p:childTnLst>
                              <p:par>
                                <p:cTn id="15" presetID="1" presetClass="entr" presetSubtype="0" fill="hold" grpId="0" nodeType="afterEffect">
                                  <p:stCondLst>
                                    <p:cond delay="3000"/>
                                  </p:stCondLst>
                                  <p:childTnLst>
                                    <p:set>
                                      <p:cBhvr>
                                        <p:cTn id="16" dur="1" fill="hold">
                                          <p:stCondLst>
                                            <p:cond delay="499"/>
                                          </p:stCondLst>
                                        </p:cTn>
                                        <p:tgtEl>
                                          <p:spTgt spid="297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nimBg="1"/>
      <p:bldP spid="2973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rot="422005">
            <a:off x="891350" y="3026551"/>
            <a:ext cx="1372547" cy="233324"/>
            <a:chOff x="585" y="1193"/>
            <a:chExt cx="1660" cy="309"/>
          </a:xfrm>
        </p:grpSpPr>
        <p:sp>
          <p:nvSpPr>
            <p:cNvPr id="20493" name="Freeform 5"/>
            <p:cNvSpPr>
              <a:spLocks/>
            </p:cNvSpPr>
            <p:nvPr/>
          </p:nvSpPr>
          <p:spPr bwMode="auto">
            <a:xfrm>
              <a:off x="585" y="1287"/>
              <a:ext cx="71" cy="138"/>
            </a:xfrm>
            <a:custGeom>
              <a:avLst/>
              <a:gdLst>
                <a:gd name="T0" fmla="*/ 0 w 124"/>
                <a:gd name="T1" fmla="*/ 1 h 276"/>
                <a:gd name="T2" fmla="*/ 1 w 124"/>
                <a:gd name="T3" fmla="*/ 0 h 276"/>
                <a:gd name="T4" fmla="*/ 1 w 124"/>
                <a:gd name="T5" fmla="*/ 0 h 276"/>
                <a:gd name="T6" fmla="*/ 1 w 124"/>
                <a:gd name="T7" fmla="*/ 1 h 276"/>
                <a:gd name="T8" fmla="*/ 1 w 124"/>
                <a:gd name="T9" fmla="*/ 1 h 276"/>
                <a:gd name="T10" fmla="*/ 1 w 124"/>
                <a:gd name="T11" fmla="*/ 1 h 276"/>
                <a:gd name="T12" fmla="*/ 1 w 124"/>
                <a:gd name="T13" fmla="*/ 1 h 276"/>
                <a:gd name="T14" fmla="*/ 0 w 124"/>
                <a:gd name="T15" fmla="*/ 1 h 276"/>
                <a:gd name="T16" fmla="*/ 0 w 124"/>
                <a:gd name="T17" fmla="*/ 1 h 2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4"/>
                <a:gd name="T28" fmla="*/ 0 h 276"/>
                <a:gd name="T29" fmla="*/ 124 w 124"/>
                <a:gd name="T30" fmla="*/ 276 h 2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4" h="276">
                  <a:moveTo>
                    <a:pt x="0" y="43"/>
                  </a:moveTo>
                  <a:lnTo>
                    <a:pt x="39" y="0"/>
                  </a:lnTo>
                  <a:lnTo>
                    <a:pt x="108" y="0"/>
                  </a:lnTo>
                  <a:lnTo>
                    <a:pt x="124" y="63"/>
                  </a:lnTo>
                  <a:lnTo>
                    <a:pt x="120" y="250"/>
                  </a:lnTo>
                  <a:lnTo>
                    <a:pt x="73" y="276"/>
                  </a:lnTo>
                  <a:lnTo>
                    <a:pt x="3" y="238"/>
                  </a:lnTo>
                  <a:lnTo>
                    <a:pt x="0" y="110"/>
                  </a:lnTo>
                  <a:lnTo>
                    <a:pt x="0" y="43"/>
                  </a:lnTo>
                  <a:close/>
                </a:path>
              </a:pathLst>
            </a:custGeom>
            <a:solidFill>
              <a:srgbClr val="0000FF"/>
            </a:solidFill>
            <a:ln w="9525">
              <a:solidFill>
                <a:schemeClr val="tx1"/>
              </a:solidFill>
              <a:round/>
              <a:headEnd/>
              <a:tailEnd/>
            </a:ln>
          </p:spPr>
          <p:txBody>
            <a:bodyPr/>
            <a:lstStyle/>
            <a:p>
              <a:endParaRPr lang="pt-PT"/>
            </a:p>
          </p:txBody>
        </p:sp>
        <p:sp>
          <p:nvSpPr>
            <p:cNvPr id="20494" name="Freeform 6"/>
            <p:cNvSpPr>
              <a:spLocks/>
            </p:cNvSpPr>
            <p:nvPr/>
          </p:nvSpPr>
          <p:spPr bwMode="auto">
            <a:xfrm>
              <a:off x="1028" y="1246"/>
              <a:ext cx="103" cy="198"/>
            </a:xfrm>
            <a:custGeom>
              <a:avLst/>
              <a:gdLst>
                <a:gd name="T0" fmla="*/ 1 w 179"/>
                <a:gd name="T1" fmla="*/ 1 h 396"/>
                <a:gd name="T2" fmla="*/ 1 w 179"/>
                <a:gd name="T3" fmla="*/ 1 h 396"/>
                <a:gd name="T4" fmla="*/ 1 w 179"/>
                <a:gd name="T5" fmla="*/ 0 h 396"/>
                <a:gd name="T6" fmla="*/ 1 w 179"/>
                <a:gd name="T7" fmla="*/ 1 h 396"/>
                <a:gd name="T8" fmla="*/ 1 w 179"/>
                <a:gd name="T9" fmla="*/ 1 h 396"/>
                <a:gd name="T10" fmla="*/ 1 w 179"/>
                <a:gd name="T11" fmla="*/ 1 h 396"/>
                <a:gd name="T12" fmla="*/ 1 w 179"/>
                <a:gd name="T13" fmla="*/ 1 h 396"/>
                <a:gd name="T14" fmla="*/ 0 w 179"/>
                <a:gd name="T15" fmla="*/ 1 h 396"/>
                <a:gd name="T16" fmla="*/ 1 w 179"/>
                <a:gd name="T17" fmla="*/ 1 h 3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9"/>
                <a:gd name="T28" fmla="*/ 0 h 396"/>
                <a:gd name="T29" fmla="*/ 179 w 179"/>
                <a:gd name="T30" fmla="*/ 396 h 3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9" h="396">
                  <a:moveTo>
                    <a:pt x="19" y="108"/>
                  </a:moveTo>
                  <a:lnTo>
                    <a:pt x="23" y="31"/>
                  </a:lnTo>
                  <a:lnTo>
                    <a:pt x="69" y="0"/>
                  </a:lnTo>
                  <a:lnTo>
                    <a:pt x="138" y="10"/>
                  </a:lnTo>
                  <a:lnTo>
                    <a:pt x="179" y="51"/>
                  </a:lnTo>
                  <a:lnTo>
                    <a:pt x="159" y="367"/>
                  </a:lnTo>
                  <a:lnTo>
                    <a:pt x="80" y="396"/>
                  </a:lnTo>
                  <a:lnTo>
                    <a:pt x="0" y="357"/>
                  </a:lnTo>
                  <a:lnTo>
                    <a:pt x="19" y="108"/>
                  </a:lnTo>
                  <a:close/>
                </a:path>
              </a:pathLst>
            </a:custGeom>
            <a:solidFill>
              <a:srgbClr val="0000FF"/>
            </a:solidFill>
            <a:ln w="9525">
              <a:solidFill>
                <a:schemeClr val="tx1"/>
              </a:solidFill>
              <a:round/>
              <a:headEnd/>
              <a:tailEnd/>
            </a:ln>
          </p:spPr>
          <p:txBody>
            <a:bodyPr/>
            <a:lstStyle/>
            <a:p>
              <a:endParaRPr lang="pt-PT"/>
            </a:p>
          </p:txBody>
        </p:sp>
        <p:sp>
          <p:nvSpPr>
            <p:cNvPr id="20495" name="Freeform 7"/>
            <p:cNvSpPr>
              <a:spLocks/>
            </p:cNvSpPr>
            <p:nvPr/>
          </p:nvSpPr>
          <p:spPr bwMode="auto">
            <a:xfrm>
              <a:off x="1490" y="1239"/>
              <a:ext cx="93" cy="215"/>
            </a:xfrm>
            <a:custGeom>
              <a:avLst/>
              <a:gdLst>
                <a:gd name="T0" fmla="*/ 1 w 164"/>
                <a:gd name="T1" fmla="*/ 1 h 430"/>
                <a:gd name="T2" fmla="*/ 1 w 164"/>
                <a:gd name="T3" fmla="*/ 0 h 430"/>
                <a:gd name="T4" fmla="*/ 1 w 164"/>
                <a:gd name="T5" fmla="*/ 0 h 430"/>
                <a:gd name="T6" fmla="*/ 1 w 164"/>
                <a:gd name="T7" fmla="*/ 1 h 430"/>
                <a:gd name="T8" fmla="*/ 1 w 164"/>
                <a:gd name="T9" fmla="*/ 1 h 430"/>
                <a:gd name="T10" fmla="*/ 1 w 164"/>
                <a:gd name="T11" fmla="*/ 1 h 430"/>
                <a:gd name="T12" fmla="*/ 0 w 164"/>
                <a:gd name="T13" fmla="*/ 1 h 430"/>
                <a:gd name="T14" fmla="*/ 1 w 164"/>
                <a:gd name="T15" fmla="*/ 1 h 430"/>
                <a:gd name="T16" fmla="*/ 0 60000 65536"/>
                <a:gd name="T17" fmla="*/ 0 60000 65536"/>
                <a:gd name="T18" fmla="*/ 0 60000 65536"/>
                <a:gd name="T19" fmla="*/ 0 60000 65536"/>
                <a:gd name="T20" fmla="*/ 0 60000 65536"/>
                <a:gd name="T21" fmla="*/ 0 60000 65536"/>
                <a:gd name="T22" fmla="*/ 0 60000 65536"/>
                <a:gd name="T23" fmla="*/ 0 60000 65536"/>
                <a:gd name="T24" fmla="*/ 0 w 164"/>
                <a:gd name="T25" fmla="*/ 0 h 430"/>
                <a:gd name="T26" fmla="*/ 164 w 164"/>
                <a:gd name="T27" fmla="*/ 430 h 4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4" h="430">
                  <a:moveTo>
                    <a:pt x="4" y="43"/>
                  </a:moveTo>
                  <a:lnTo>
                    <a:pt x="45" y="0"/>
                  </a:lnTo>
                  <a:lnTo>
                    <a:pt x="126" y="0"/>
                  </a:lnTo>
                  <a:lnTo>
                    <a:pt x="164" y="47"/>
                  </a:lnTo>
                  <a:lnTo>
                    <a:pt x="160" y="400"/>
                  </a:lnTo>
                  <a:lnTo>
                    <a:pt x="69" y="430"/>
                  </a:lnTo>
                  <a:lnTo>
                    <a:pt x="0" y="390"/>
                  </a:lnTo>
                  <a:lnTo>
                    <a:pt x="4" y="43"/>
                  </a:lnTo>
                  <a:close/>
                </a:path>
              </a:pathLst>
            </a:custGeom>
            <a:solidFill>
              <a:srgbClr val="0000FF"/>
            </a:solidFill>
            <a:ln w="9525">
              <a:solidFill>
                <a:schemeClr val="tx1"/>
              </a:solidFill>
              <a:round/>
              <a:headEnd/>
              <a:tailEnd/>
            </a:ln>
          </p:spPr>
          <p:txBody>
            <a:bodyPr/>
            <a:lstStyle/>
            <a:p>
              <a:endParaRPr lang="pt-PT"/>
            </a:p>
          </p:txBody>
        </p:sp>
        <p:sp>
          <p:nvSpPr>
            <p:cNvPr id="20496" name="Freeform 8"/>
            <p:cNvSpPr>
              <a:spLocks/>
            </p:cNvSpPr>
            <p:nvPr/>
          </p:nvSpPr>
          <p:spPr bwMode="auto">
            <a:xfrm>
              <a:off x="2150" y="1193"/>
              <a:ext cx="95" cy="309"/>
            </a:xfrm>
            <a:custGeom>
              <a:avLst/>
              <a:gdLst>
                <a:gd name="T0" fmla="*/ 1 w 165"/>
                <a:gd name="T1" fmla="*/ 0 h 619"/>
                <a:gd name="T2" fmla="*/ 1 w 165"/>
                <a:gd name="T3" fmla="*/ 0 h 619"/>
                <a:gd name="T4" fmla="*/ 1 w 165"/>
                <a:gd name="T5" fmla="*/ 0 h 619"/>
                <a:gd name="T6" fmla="*/ 1 w 165"/>
                <a:gd name="T7" fmla="*/ 0 h 619"/>
                <a:gd name="T8" fmla="*/ 1 w 165"/>
                <a:gd name="T9" fmla="*/ 0 h 619"/>
                <a:gd name="T10" fmla="*/ 1 w 165"/>
                <a:gd name="T11" fmla="*/ 0 h 619"/>
                <a:gd name="T12" fmla="*/ 0 w 165"/>
                <a:gd name="T13" fmla="*/ 0 h 619"/>
                <a:gd name="T14" fmla="*/ 1 w 165"/>
                <a:gd name="T15" fmla="*/ 0 h 619"/>
                <a:gd name="T16" fmla="*/ 0 60000 65536"/>
                <a:gd name="T17" fmla="*/ 0 60000 65536"/>
                <a:gd name="T18" fmla="*/ 0 60000 65536"/>
                <a:gd name="T19" fmla="*/ 0 60000 65536"/>
                <a:gd name="T20" fmla="*/ 0 60000 65536"/>
                <a:gd name="T21" fmla="*/ 0 60000 65536"/>
                <a:gd name="T22" fmla="*/ 0 60000 65536"/>
                <a:gd name="T23" fmla="*/ 0 60000 65536"/>
                <a:gd name="T24" fmla="*/ 0 w 165"/>
                <a:gd name="T25" fmla="*/ 0 h 619"/>
                <a:gd name="T26" fmla="*/ 165 w 165"/>
                <a:gd name="T27" fmla="*/ 619 h 6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5" h="619">
                  <a:moveTo>
                    <a:pt x="11" y="46"/>
                  </a:moveTo>
                  <a:lnTo>
                    <a:pt x="57" y="0"/>
                  </a:lnTo>
                  <a:lnTo>
                    <a:pt x="138" y="0"/>
                  </a:lnTo>
                  <a:lnTo>
                    <a:pt x="165" y="77"/>
                  </a:lnTo>
                  <a:lnTo>
                    <a:pt x="150" y="562"/>
                  </a:lnTo>
                  <a:lnTo>
                    <a:pt x="84" y="619"/>
                  </a:lnTo>
                  <a:lnTo>
                    <a:pt x="0" y="552"/>
                  </a:lnTo>
                  <a:lnTo>
                    <a:pt x="11" y="46"/>
                  </a:lnTo>
                  <a:close/>
                </a:path>
              </a:pathLst>
            </a:custGeom>
            <a:solidFill>
              <a:srgbClr val="0000FF"/>
            </a:solidFill>
            <a:ln w="28575">
              <a:solidFill>
                <a:schemeClr val="tx1"/>
              </a:solidFill>
              <a:round/>
              <a:headEnd/>
              <a:tailEnd/>
            </a:ln>
          </p:spPr>
          <p:txBody>
            <a:bodyPr/>
            <a:lstStyle/>
            <a:p>
              <a:endParaRPr lang="pt-PT"/>
            </a:p>
          </p:txBody>
        </p:sp>
        <p:sp>
          <p:nvSpPr>
            <p:cNvPr id="20497" name="Freeform 9"/>
            <p:cNvSpPr>
              <a:spLocks/>
            </p:cNvSpPr>
            <p:nvPr/>
          </p:nvSpPr>
          <p:spPr bwMode="auto">
            <a:xfrm>
              <a:off x="651" y="1293"/>
              <a:ext cx="390" cy="120"/>
            </a:xfrm>
            <a:custGeom>
              <a:avLst/>
              <a:gdLst>
                <a:gd name="T0" fmla="*/ 0 w 680"/>
                <a:gd name="T1" fmla="*/ 1 h 239"/>
                <a:gd name="T2" fmla="*/ 1 w 680"/>
                <a:gd name="T3" fmla="*/ 0 h 239"/>
                <a:gd name="T4" fmla="*/ 1 w 680"/>
                <a:gd name="T5" fmla="*/ 1 h 239"/>
                <a:gd name="T6" fmla="*/ 0 w 680"/>
                <a:gd name="T7" fmla="*/ 1 h 239"/>
                <a:gd name="T8" fmla="*/ 0 w 680"/>
                <a:gd name="T9" fmla="*/ 1 h 239"/>
                <a:gd name="T10" fmla="*/ 0 60000 65536"/>
                <a:gd name="T11" fmla="*/ 0 60000 65536"/>
                <a:gd name="T12" fmla="*/ 0 60000 65536"/>
                <a:gd name="T13" fmla="*/ 0 60000 65536"/>
                <a:gd name="T14" fmla="*/ 0 60000 65536"/>
                <a:gd name="T15" fmla="*/ 0 w 680"/>
                <a:gd name="T16" fmla="*/ 0 h 239"/>
                <a:gd name="T17" fmla="*/ 680 w 680"/>
                <a:gd name="T18" fmla="*/ 239 h 239"/>
              </a:gdLst>
              <a:ahLst/>
              <a:cxnLst>
                <a:cxn ang="T10">
                  <a:pos x="T0" y="T1"/>
                </a:cxn>
                <a:cxn ang="T11">
                  <a:pos x="T2" y="T3"/>
                </a:cxn>
                <a:cxn ang="T12">
                  <a:pos x="T4" y="T5"/>
                </a:cxn>
                <a:cxn ang="T13">
                  <a:pos x="T6" y="T7"/>
                </a:cxn>
                <a:cxn ang="T14">
                  <a:pos x="T8" y="T9"/>
                </a:cxn>
              </a:cxnLst>
              <a:rect l="T15" t="T16" r="T17" b="T18"/>
              <a:pathLst>
                <a:path w="680" h="239">
                  <a:moveTo>
                    <a:pt x="0" y="34"/>
                  </a:moveTo>
                  <a:lnTo>
                    <a:pt x="680" y="0"/>
                  </a:lnTo>
                  <a:lnTo>
                    <a:pt x="670" y="239"/>
                  </a:lnTo>
                  <a:lnTo>
                    <a:pt x="0" y="239"/>
                  </a:lnTo>
                  <a:lnTo>
                    <a:pt x="0" y="34"/>
                  </a:lnTo>
                  <a:close/>
                </a:path>
              </a:pathLst>
            </a:custGeom>
            <a:solidFill>
              <a:srgbClr val="00FF00"/>
            </a:solidFill>
            <a:ln w="28575">
              <a:solidFill>
                <a:schemeClr val="tx1"/>
              </a:solidFill>
              <a:round/>
              <a:headEnd/>
              <a:tailEnd/>
            </a:ln>
          </p:spPr>
          <p:txBody>
            <a:bodyPr/>
            <a:lstStyle/>
            <a:p>
              <a:endParaRPr lang="pt-PT"/>
            </a:p>
          </p:txBody>
        </p:sp>
        <p:sp>
          <p:nvSpPr>
            <p:cNvPr id="20498" name="Freeform 10"/>
            <p:cNvSpPr>
              <a:spLocks/>
            </p:cNvSpPr>
            <p:nvPr/>
          </p:nvSpPr>
          <p:spPr bwMode="auto">
            <a:xfrm>
              <a:off x="1117" y="1267"/>
              <a:ext cx="381" cy="163"/>
            </a:xfrm>
            <a:custGeom>
              <a:avLst/>
              <a:gdLst>
                <a:gd name="T0" fmla="*/ 1 w 663"/>
                <a:gd name="T1" fmla="*/ 0 h 327"/>
                <a:gd name="T2" fmla="*/ 1 w 663"/>
                <a:gd name="T3" fmla="*/ 0 h 327"/>
                <a:gd name="T4" fmla="*/ 1 w 663"/>
                <a:gd name="T5" fmla="*/ 0 h 327"/>
                <a:gd name="T6" fmla="*/ 0 w 663"/>
                <a:gd name="T7" fmla="*/ 0 h 327"/>
                <a:gd name="T8" fmla="*/ 1 w 663"/>
                <a:gd name="T9" fmla="*/ 0 h 327"/>
                <a:gd name="T10" fmla="*/ 0 60000 65536"/>
                <a:gd name="T11" fmla="*/ 0 60000 65536"/>
                <a:gd name="T12" fmla="*/ 0 60000 65536"/>
                <a:gd name="T13" fmla="*/ 0 60000 65536"/>
                <a:gd name="T14" fmla="*/ 0 60000 65536"/>
                <a:gd name="T15" fmla="*/ 0 w 663"/>
                <a:gd name="T16" fmla="*/ 0 h 327"/>
                <a:gd name="T17" fmla="*/ 663 w 663"/>
                <a:gd name="T18" fmla="*/ 327 h 327"/>
              </a:gdLst>
              <a:ahLst/>
              <a:cxnLst>
                <a:cxn ang="T10">
                  <a:pos x="T0" y="T1"/>
                </a:cxn>
                <a:cxn ang="T11">
                  <a:pos x="T2" y="T3"/>
                </a:cxn>
                <a:cxn ang="T12">
                  <a:pos x="T4" y="T5"/>
                </a:cxn>
                <a:cxn ang="T13">
                  <a:pos x="T6" y="T7"/>
                </a:cxn>
                <a:cxn ang="T14">
                  <a:pos x="T8" y="T9"/>
                </a:cxn>
              </a:cxnLst>
              <a:rect l="T15" t="T16" r="T17" b="T18"/>
              <a:pathLst>
                <a:path w="663" h="327">
                  <a:moveTo>
                    <a:pt x="28" y="30"/>
                  </a:moveTo>
                  <a:lnTo>
                    <a:pt x="663" y="0"/>
                  </a:lnTo>
                  <a:lnTo>
                    <a:pt x="653" y="327"/>
                  </a:lnTo>
                  <a:lnTo>
                    <a:pt x="0" y="316"/>
                  </a:lnTo>
                  <a:lnTo>
                    <a:pt x="28" y="30"/>
                  </a:lnTo>
                  <a:close/>
                </a:path>
              </a:pathLst>
            </a:custGeom>
            <a:solidFill>
              <a:srgbClr val="00FF00"/>
            </a:solidFill>
            <a:ln w="28575">
              <a:solidFill>
                <a:schemeClr val="tx1"/>
              </a:solidFill>
              <a:round/>
              <a:headEnd/>
              <a:tailEnd/>
            </a:ln>
          </p:spPr>
          <p:txBody>
            <a:bodyPr/>
            <a:lstStyle/>
            <a:p>
              <a:endParaRPr lang="pt-PT"/>
            </a:p>
          </p:txBody>
        </p:sp>
        <p:sp>
          <p:nvSpPr>
            <p:cNvPr id="20499" name="Freeform 11"/>
            <p:cNvSpPr>
              <a:spLocks/>
            </p:cNvSpPr>
            <p:nvPr/>
          </p:nvSpPr>
          <p:spPr bwMode="auto">
            <a:xfrm>
              <a:off x="1578" y="1218"/>
              <a:ext cx="581" cy="263"/>
            </a:xfrm>
            <a:custGeom>
              <a:avLst/>
              <a:gdLst>
                <a:gd name="T0" fmla="*/ 1 w 1009"/>
                <a:gd name="T1" fmla="*/ 1 h 524"/>
                <a:gd name="T2" fmla="*/ 1 w 1009"/>
                <a:gd name="T3" fmla="*/ 0 h 524"/>
                <a:gd name="T4" fmla="*/ 1 w 1009"/>
                <a:gd name="T5" fmla="*/ 1 h 524"/>
                <a:gd name="T6" fmla="*/ 0 w 1009"/>
                <a:gd name="T7" fmla="*/ 1 h 524"/>
                <a:gd name="T8" fmla="*/ 1 w 1009"/>
                <a:gd name="T9" fmla="*/ 1 h 524"/>
                <a:gd name="T10" fmla="*/ 0 60000 65536"/>
                <a:gd name="T11" fmla="*/ 0 60000 65536"/>
                <a:gd name="T12" fmla="*/ 0 60000 65536"/>
                <a:gd name="T13" fmla="*/ 0 60000 65536"/>
                <a:gd name="T14" fmla="*/ 0 60000 65536"/>
                <a:gd name="T15" fmla="*/ 0 w 1009"/>
                <a:gd name="T16" fmla="*/ 0 h 524"/>
                <a:gd name="T17" fmla="*/ 1009 w 1009"/>
                <a:gd name="T18" fmla="*/ 524 h 524"/>
              </a:gdLst>
              <a:ahLst/>
              <a:cxnLst>
                <a:cxn ang="T10">
                  <a:pos x="T0" y="T1"/>
                </a:cxn>
                <a:cxn ang="T11">
                  <a:pos x="T2" y="T3"/>
                </a:cxn>
                <a:cxn ang="T12">
                  <a:pos x="T4" y="T5"/>
                </a:cxn>
                <a:cxn ang="T13">
                  <a:pos x="T6" y="T7"/>
                </a:cxn>
                <a:cxn ang="T14">
                  <a:pos x="T8" y="T9"/>
                </a:cxn>
              </a:cxnLst>
              <a:rect l="T15" t="T16" r="T17" b="T18"/>
              <a:pathLst>
                <a:path w="1009" h="524">
                  <a:moveTo>
                    <a:pt x="14" y="78"/>
                  </a:moveTo>
                  <a:lnTo>
                    <a:pt x="1009" y="0"/>
                  </a:lnTo>
                  <a:lnTo>
                    <a:pt x="992" y="524"/>
                  </a:lnTo>
                  <a:lnTo>
                    <a:pt x="0" y="431"/>
                  </a:lnTo>
                  <a:lnTo>
                    <a:pt x="14" y="78"/>
                  </a:lnTo>
                  <a:close/>
                </a:path>
              </a:pathLst>
            </a:custGeom>
            <a:solidFill>
              <a:srgbClr val="00FF00"/>
            </a:solidFill>
            <a:ln w="28575">
              <a:solidFill>
                <a:schemeClr val="tx1"/>
              </a:solidFill>
              <a:round/>
              <a:headEnd/>
              <a:tailEnd/>
            </a:ln>
          </p:spPr>
          <p:txBody>
            <a:bodyPr/>
            <a:lstStyle/>
            <a:p>
              <a:endParaRPr lang="pt-PT"/>
            </a:p>
          </p:txBody>
        </p:sp>
      </p:grpSp>
      <p:sp>
        <p:nvSpPr>
          <p:cNvPr id="219148" name="WordArt 12"/>
          <p:cNvSpPr>
            <a:spLocks noChangeArrowheads="1" noChangeShapeType="1" noTextEdit="1"/>
          </p:cNvSpPr>
          <p:nvPr/>
        </p:nvSpPr>
        <p:spPr bwMode="auto">
          <a:xfrm>
            <a:off x="1084263" y="1035050"/>
            <a:ext cx="7159625" cy="95408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top">
              <a:avLst>
                <a:gd name="adj" fmla="val 22222"/>
              </a:avLst>
            </a:prstTxWarp>
          </a:bodyPr>
          <a:lstStyle/>
          <a:p>
            <a:pPr algn="ctr"/>
            <a:r>
              <a:rPr lang="pt-PT" sz="3200" kern="10" dirty="0">
                <a:solidFill>
                  <a:srgbClr val="7030A0"/>
                </a:solidFill>
                <a:latin typeface="Arial Black"/>
              </a:rPr>
              <a:t>CURSO CIENTÍFICO-HUMANÍSTICO DE ARTES VISUAIS</a:t>
            </a:r>
          </a:p>
        </p:txBody>
      </p:sp>
      <p:grpSp>
        <p:nvGrpSpPr>
          <p:cNvPr id="3" name="Group 13"/>
          <p:cNvGrpSpPr>
            <a:grpSpLocks/>
          </p:cNvGrpSpPr>
          <p:nvPr/>
        </p:nvGrpSpPr>
        <p:grpSpPr bwMode="auto">
          <a:xfrm>
            <a:off x="400454" y="2769105"/>
            <a:ext cx="774847" cy="3210531"/>
            <a:chOff x="286" y="945"/>
            <a:chExt cx="862" cy="1488"/>
          </a:xfrm>
        </p:grpSpPr>
        <p:sp>
          <p:nvSpPr>
            <p:cNvPr id="20487" name="Freeform 14"/>
            <p:cNvSpPr>
              <a:spLocks/>
            </p:cNvSpPr>
            <p:nvPr/>
          </p:nvSpPr>
          <p:spPr bwMode="auto">
            <a:xfrm>
              <a:off x="286" y="945"/>
              <a:ext cx="336" cy="309"/>
            </a:xfrm>
            <a:custGeom>
              <a:avLst/>
              <a:gdLst>
                <a:gd name="T0" fmla="*/ 1 w 672"/>
                <a:gd name="T1" fmla="*/ 0 h 619"/>
                <a:gd name="T2" fmla="*/ 1 w 672"/>
                <a:gd name="T3" fmla="*/ 0 h 619"/>
                <a:gd name="T4" fmla="*/ 1 w 672"/>
                <a:gd name="T5" fmla="*/ 0 h 619"/>
                <a:gd name="T6" fmla="*/ 1 w 672"/>
                <a:gd name="T7" fmla="*/ 0 h 619"/>
                <a:gd name="T8" fmla="*/ 1 w 672"/>
                <a:gd name="T9" fmla="*/ 0 h 619"/>
                <a:gd name="T10" fmla="*/ 1 w 672"/>
                <a:gd name="T11" fmla="*/ 0 h 619"/>
                <a:gd name="T12" fmla="*/ 1 w 672"/>
                <a:gd name="T13" fmla="*/ 0 h 619"/>
                <a:gd name="T14" fmla="*/ 1 w 672"/>
                <a:gd name="T15" fmla="*/ 0 h 619"/>
                <a:gd name="T16" fmla="*/ 1 w 672"/>
                <a:gd name="T17" fmla="*/ 0 h 619"/>
                <a:gd name="T18" fmla="*/ 1 w 672"/>
                <a:gd name="T19" fmla="*/ 0 h 619"/>
                <a:gd name="T20" fmla="*/ 1 w 672"/>
                <a:gd name="T21" fmla="*/ 0 h 619"/>
                <a:gd name="T22" fmla="*/ 0 w 672"/>
                <a:gd name="T23" fmla="*/ 0 h 619"/>
                <a:gd name="T24" fmla="*/ 0 w 672"/>
                <a:gd name="T25" fmla="*/ 0 h 619"/>
                <a:gd name="T26" fmla="*/ 1 w 672"/>
                <a:gd name="T27" fmla="*/ 0 h 619"/>
                <a:gd name="T28" fmla="*/ 1 w 672"/>
                <a:gd name="T29" fmla="*/ 0 h 619"/>
                <a:gd name="T30" fmla="*/ 1 w 672"/>
                <a:gd name="T31" fmla="*/ 0 h 619"/>
                <a:gd name="T32" fmla="*/ 1 w 672"/>
                <a:gd name="T33" fmla="*/ 0 h 619"/>
                <a:gd name="T34" fmla="*/ 1 w 672"/>
                <a:gd name="T35" fmla="*/ 0 h 619"/>
                <a:gd name="T36" fmla="*/ 1 w 672"/>
                <a:gd name="T37" fmla="*/ 0 h 619"/>
                <a:gd name="T38" fmla="*/ 1 w 672"/>
                <a:gd name="T39" fmla="*/ 0 h 619"/>
                <a:gd name="T40" fmla="*/ 1 w 672"/>
                <a:gd name="T41" fmla="*/ 0 h 619"/>
                <a:gd name="T42" fmla="*/ 1 w 672"/>
                <a:gd name="T43" fmla="*/ 0 h 619"/>
                <a:gd name="T44" fmla="*/ 1 w 672"/>
                <a:gd name="T45" fmla="*/ 0 h 619"/>
                <a:gd name="T46" fmla="*/ 1 w 672"/>
                <a:gd name="T47" fmla="*/ 0 h 619"/>
                <a:gd name="T48" fmla="*/ 1 w 672"/>
                <a:gd name="T49" fmla="*/ 0 h 619"/>
                <a:gd name="T50" fmla="*/ 1 w 672"/>
                <a:gd name="T51" fmla="*/ 0 h 619"/>
                <a:gd name="T52" fmla="*/ 1 w 672"/>
                <a:gd name="T53" fmla="*/ 0 h 619"/>
                <a:gd name="T54" fmla="*/ 1 w 672"/>
                <a:gd name="T55" fmla="*/ 0 h 619"/>
                <a:gd name="T56" fmla="*/ 1 w 672"/>
                <a:gd name="T57" fmla="*/ 0 h 619"/>
                <a:gd name="T58" fmla="*/ 1 w 672"/>
                <a:gd name="T59" fmla="*/ 0 h 619"/>
                <a:gd name="T60" fmla="*/ 1 w 672"/>
                <a:gd name="T61" fmla="*/ 0 h 619"/>
                <a:gd name="T62" fmla="*/ 1 w 672"/>
                <a:gd name="T63" fmla="*/ 0 h 6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2"/>
                <a:gd name="T97" fmla="*/ 0 h 619"/>
                <a:gd name="T98" fmla="*/ 672 w 672"/>
                <a:gd name="T99" fmla="*/ 619 h 6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2" h="619">
                  <a:moveTo>
                    <a:pt x="458" y="312"/>
                  </a:moveTo>
                  <a:lnTo>
                    <a:pt x="428" y="237"/>
                  </a:lnTo>
                  <a:lnTo>
                    <a:pt x="396" y="164"/>
                  </a:lnTo>
                  <a:lnTo>
                    <a:pt x="353" y="85"/>
                  </a:lnTo>
                  <a:lnTo>
                    <a:pt x="312" y="36"/>
                  </a:lnTo>
                  <a:lnTo>
                    <a:pt x="268" y="10"/>
                  </a:lnTo>
                  <a:lnTo>
                    <a:pt x="213" y="0"/>
                  </a:lnTo>
                  <a:lnTo>
                    <a:pt x="152" y="0"/>
                  </a:lnTo>
                  <a:lnTo>
                    <a:pt x="99" y="14"/>
                  </a:lnTo>
                  <a:lnTo>
                    <a:pt x="53" y="57"/>
                  </a:lnTo>
                  <a:lnTo>
                    <a:pt x="22" y="116"/>
                  </a:lnTo>
                  <a:lnTo>
                    <a:pt x="0" y="181"/>
                  </a:lnTo>
                  <a:lnTo>
                    <a:pt x="0" y="254"/>
                  </a:lnTo>
                  <a:lnTo>
                    <a:pt x="22" y="353"/>
                  </a:lnTo>
                  <a:lnTo>
                    <a:pt x="63" y="446"/>
                  </a:lnTo>
                  <a:lnTo>
                    <a:pt x="107" y="509"/>
                  </a:lnTo>
                  <a:lnTo>
                    <a:pt x="164" y="562"/>
                  </a:lnTo>
                  <a:lnTo>
                    <a:pt x="237" y="609"/>
                  </a:lnTo>
                  <a:lnTo>
                    <a:pt x="308" y="619"/>
                  </a:lnTo>
                  <a:lnTo>
                    <a:pt x="361" y="619"/>
                  </a:lnTo>
                  <a:lnTo>
                    <a:pt x="404" y="605"/>
                  </a:lnTo>
                  <a:lnTo>
                    <a:pt x="428" y="574"/>
                  </a:lnTo>
                  <a:lnTo>
                    <a:pt x="459" y="530"/>
                  </a:lnTo>
                  <a:lnTo>
                    <a:pt x="471" y="455"/>
                  </a:lnTo>
                  <a:lnTo>
                    <a:pt x="477" y="396"/>
                  </a:lnTo>
                  <a:lnTo>
                    <a:pt x="552" y="436"/>
                  </a:lnTo>
                  <a:lnTo>
                    <a:pt x="647" y="455"/>
                  </a:lnTo>
                  <a:lnTo>
                    <a:pt x="672" y="424"/>
                  </a:lnTo>
                  <a:lnTo>
                    <a:pt x="669" y="383"/>
                  </a:lnTo>
                  <a:lnTo>
                    <a:pt x="588" y="353"/>
                  </a:lnTo>
                  <a:lnTo>
                    <a:pt x="503" y="339"/>
                  </a:lnTo>
                  <a:lnTo>
                    <a:pt x="458" y="312"/>
                  </a:lnTo>
                  <a:close/>
                </a:path>
              </a:pathLst>
            </a:custGeom>
            <a:solidFill>
              <a:srgbClr val="FF6600"/>
            </a:solidFill>
            <a:ln w="38100">
              <a:solidFill>
                <a:srgbClr val="000000"/>
              </a:solidFill>
              <a:round/>
              <a:headEnd/>
              <a:tailEnd/>
            </a:ln>
          </p:spPr>
          <p:txBody>
            <a:bodyPr/>
            <a:lstStyle/>
            <a:p>
              <a:endParaRPr lang="pt-PT"/>
            </a:p>
          </p:txBody>
        </p:sp>
        <p:sp>
          <p:nvSpPr>
            <p:cNvPr id="20488" name="Freeform 15"/>
            <p:cNvSpPr>
              <a:spLocks/>
            </p:cNvSpPr>
            <p:nvPr/>
          </p:nvSpPr>
          <p:spPr bwMode="auto">
            <a:xfrm>
              <a:off x="380" y="1292"/>
              <a:ext cx="294" cy="520"/>
            </a:xfrm>
            <a:custGeom>
              <a:avLst/>
              <a:gdLst>
                <a:gd name="T0" fmla="*/ 0 w 590"/>
                <a:gd name="T1" fmla="*/ 1 h 1039"/>
                <a:gd name="T2" fmla="*/ 0 w 590"/>
                <a:gd name="T3" fmla="*/ 0 h 1039"/>
                <a:gd name="T4" fmla="*/ 0 w 590"/>
                <a:gd name="T5" fmla="*/ 1 h 1039"/>
                <a:gd name="T6" fmla="*/ 0 w 590"/>
                <a:gd name="T7" fmla="*/ 1 h 1039"/>
                <a:gd name="T8" fmla="*/ 0 w 590"/>
                <a:gd name="T9" fmla="*/ 1 h 1039"/>
                <a:gd name="T10" fmla="*/ 0 w 590"/>
                <a:gd name="T11" fmla="*/ 1 h 1039"/>
                <a:gd name="T12" fmla="*/ 0 w 590"/>
                <a:gd name="T13" fmla="*/ 1 h 1039"/>
                <a:gd name="T14" fmla="*/ 0 w 590"/>
                <a:gd name="T15" fmla="*/ 1 h 1039"/>
                <a:gd name="T16" fmla="*/ 0 w 590"/>
                <a:gd name="T17" fmla="*/ 1 h 1039"/>
                <a:gd name="T18" fmla="*/ 0 w 590"/>
                <a:gd name="T19" fmla="*/ 1 h 1039"/>
                <a:gd name="T20" fmla="*/ 0 w 590"/>
                <a:gd name="T21" fmla="*/ 1 h 1039"/>
                <a:gd name="T22" fmla="*/ 0 w 590"/>
                <a:gd name="T23" fmla="*/ 1 h 1039"/>
                <a:gd name="T24" fmla="*/ 0 w 590"/>
                <a:gd name="T25" fmla="*/ 1 h 1039"/>
                <a:gd name="T26" fmla="*/ 0 w 590"/>
                <a:gd name="T27" fmla="*/ 1 h 1039"/>
                <a:gd name="T28" fmla="*/ 0 w 590"/>
                <a:gd name="T29" fmla="*/ 1 h 1039"/>
                <a:gd name="T30" fmla="*/ 0 w 590"/>
                <a:gd name="T31" fmla="*/ 1 h 1039"/>
                <a:gd name="T32" fmla="*/ 0 w 590"/>
                <a:gd name="T33" fmla="*/ 1 h 1039"/>
                <a:gd name="T34" fmla="*/ 0 w 590"/>
                <a:gd name="T35" fmla="*/ 1 h 1039"/>
                <a:gd name="T36" fmla="*/ 0 w 590"/>
                <a:gd name="T37" fmla="*/ 1 h 1039"/>
                <a:gd name="T38" fmla="*/ 0 w 590"/>
                <a:gd name="T39" fmla="*/ 1 h 1039"/>
                <a:gd name="T40" fmla="*/ 0 w 590"/>
                <a:gd name="T41" fmla="*/ 1 h 1039"/>
                <a:gd name="T42" fmla="*/ 0 w 590"/>
                <a:gd name="T43" fmla="*/ 1 h 1039"/>
                <a:gd name="T44" fmla="*/ 0 w 590"/>
                <a:gd name="T45" fmla="*/ 1 h 1039"/>
                <a:gd name="T46" fmla="*/ 0 w 590"/>
                <a:gd name="T47" fmla="*/ 1 h 1039"/>
                <a:gd name="T48" fmla="*/ 0 w 590"/>
                <a:gd name="T49" fmla="*/ 1 h 1039"/>
                <a:gd name="T50" fmla="*/ 0 w 590"/>
                <a:gd name="T51" fmla="*/ 1 h 1039"/>
                <a:gd name="T52" fmla="*/ 0 w 590"/>
                <a:gd name="T53" fmla="*/ 1 h 1039"/>
                <a:gd name="T54" fmla="*/ 0 w 590"/>
                <a:gd name="T55" fmla="*/ 1 h 1039"/>
                <a:gd name="T56" fmla="*/ 0 w 590"/>
                <a:gd name="T57" fmla="*/ 1 h 1039"/>
                <a:gd name="T58" fmla="*/ 0 w 590"/>
                <a:gd name="T59" fmla="*/ 1 h 1039"/>
                <a:gd name="T60" fmla="*/ 0 w 590"/>
                <a:gd name="T61" fmla="*/ 1 h 1039"/>
                <a:gd name="T62" fmla="*/ 0 w 590"/>
                <a:gd name="T63" fmla="*/ 1 h 1039"/>
                <a:gd name="T64" fmla="*/ 0 w 590"/>
                <a:gd name="T65" fmla="*/ 1 h 1039"/>
                <a:gd name="T66" fmla="*/ 0 w 590"/>
                <a:gd name="T67" fmla="*/ 1 h 1039"/>
                <a:gd name="T68" fmla="*/ 0 w 590"/>
                <a:gd name="T69" fmla="*/ 1 h 1039"/>
                <a:gd name="T70" fmla="*/ 0 w 590"/>
                <a:gd name="T71" fmla="*/ 1 h 103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90"/>
                <a:gd name="T109" fmla="*/ 0 h 1039"/>
                <a:gd name="T110" fmla="*/ 590 w 590"/>
                <a:gd name="T111" fmla="*/ 1039 h 103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90" h="1039">
                  <a:moveTo>
                    <a:pt x="121" y="22"/>
                  </a:moveTo>
                  <a:lnTo>
                    <a:pt x="217" y="0"/>
                  </a:lnTo>
                  <a:lnTo>
                    <a:pt x="292" y="8"/>
                  </a:lnTo>
                  <a:lnTo>
                    <a:pt x="334" y="28"/>
                  </a:lnTo>
                  <a:lnTo>
                    <a:pt x="409" y="91"/>
                  </a:lnTo>
                  <a:lnTo>
                    <a:pt x="458" y="166"/>
                  </a:lnTo>
                  <a:lnTo>
                    <a:pt x="493" y="239"/>
                  </a:lnTo>
                  <a:lnTo>
                    <a:pt x="533" y="337"/>
                  </a:lnTo>
                  <a:lnTo>
                    <a:pt x="568" y="442"/>
                  </a:lnTo>
                  <a:lnTo>
                    <a:pt x="590" y="576"/>
                  </a:lnTo>
                  <a:lnTo>
                    <a:pt x="586" y="670"/>
                  </a:lnTo>
                  <a:lnTo>
                    <a:pt x="576" y="769"/>
                  </a:lnTo>
                  <a:lnTo>
                    <a:pt x="547" y="850"/>
                  </a:lnTo>
                  <a:lnTo>
                    <a:pt x="515" y="913"/>
                  </a:lnTo>
                  <a:lnTo>
                    <a:pt x="458" y="972"/>
                  </a:lnTo>
                  <a:lnTo>
                    <a:pt x="385" y="1015"/>
                  </a:lnTo>
                  <a:lnTo>
                    <a:pt x="302" y="1035"/>
                  </a:lnTo>
                  <a:lnTo>
                    <a:pt x="217" y="1039"/>
                  </a:lnTo>
                  <a:lnTo>
                    <a:pt x="138" y="1017"/>
                  </a:lnTo>
                  <a:lnTo>
                    <a:pt x="97" y="986"/>
                  </a:lnTo>
                  <a:lnTo>
                    <a:pt x="54" y="934"/>
                  </a:lnTo>
                  <a:lnTo>
                    <a:pt x="36" y="871"/>
                  </a:lnTo>
                  <a:lnTo>
                    <a:pt x="32" y="804"/>
                  </a:lnTo>
                  <a:lnTo>
                    <a:pt x="36" y="727"/>
                  </a:lnTo>
                  <a:lnTo>
                    <a:pt x="75" y="662"/>
                  </a:lnTo>
                  <a:lnTo>
                    <a:pt x="117" y="589"/>
                  </a:lnTo>
                  <a:lnTo>
                    <a:pt x="138" y="544"/>
                  </a:lnTo>
                  <a:lnTo>
                    <a:pt x="129" y="473"/>
                  </a:lnTo>
                  <a:lnTo>
                    <a:pt x="99" y="422"/>
                  </a:lnTo>
                  <a:lnTo>
                    <a:pt x="58" y="369"/>
                  </a:lnTo>
                  <a:lnTo>
                    <a:pt x="14" y="296"/>
                  </a:lnTo>
                  <a:lnTo>
                    <a:pt x="0" y="221"/>
                  </a:lnTo>
                  <a:lnTo>
                    <a:pt x="10" y="148"/>
                  </a:lnTo>
                  <a:lnTo>
                    <a:pt x="36" y="91"/>
                  </a:lnTo>
                  <a:lnTo>
                    <a:pt x="75" y="53"/>
                  </a:lnTo>
                  <a:lnTo>
                    <a:pt x="121" y="22"/>
                  </a:lnTo>
                  <a:close/>
                </a:path>
              </a:pathLst>
            </a:custGeom>
            <a:solidFill>
              <a:srgbClr val="FF6600"/>
            </a:solidFill>
            <a:ln w="38100">
              <a:solidFill>
                <a:srgbClr val="000000"/>
              </a:solidFill>
              <a:round/>
              <a:headEnd/>
              <a:tailEnd/>
            </a:ln>
          </p:spPr>
          <p:txBody>
            <a:bodyPr/>
            <a:lstStyle/>
            <a:p>
              <a:endParaRPr lang="pt-PT"/>
            </a:p>
          </p:txBody>
        </p:sp>
        <p:sp>
          <p:nvSpPr>
            <p:cNvPr id="20489" name="Freeform 16"/>
            <p:cNvSpPr>
              <a:spLocks/>
            </p:cNvSpPr>
            <p:nvPr/>
          </p:nvSpPr>
          <p:spPr bwMode="auto">
            <a:xfrm>
              <a:off x="443" y="1058"/>
              <a:ext cx="705" cy="366"/>
            </a:xfrm>
            <a:custGeom>
              <a:avLst/>
              <a:gdLst>
                <a:gd name="T0" fmla="*/ 1 w 1409"/>
                <a:gd name="T1" fmla="*/ 1 h 731"/>
                <a:gd name="T2" fmla="*/ 1 w 1409"/>
                <a:gd name="T3" fmla="*/ 1 h 731"/>
                <a:gd name="T4" fmla="*/ 0 w 1409"/>
                <a:gd name="T5" fmla="*/ 1 h 731"/>
                <a:gd name="T6" fmla="*/ 1 w 1409"/>
                <a:gd name="T7" fmla="*/ 1 h 731"/>
                <a:gd name="T8" fmla="*/ 1 w 1409"/>
                <a:gd name="T9" fmla="*/ 1 h 731"/>
                <a:gd name="T10" fmla="*/ 1 w 1409"/>
                <a:gd name="T11" fmla="*/ 1 h 731"/>
                <a:gd name="T12" fmla="*/ 1 w 1409"/>
                <a:gd name="T13" fmla="*/ 1 h 731"/>
                <a:gd name="T14" fmla="*/ 1 w 1409"/>
                <a:gd name="T15" fmla="*/ 1 h 731"/>
                <a:gd name="T16" fmla="*/ 1 w 1409"/>
                <a:gd name="T17" fmla="*/ 1 h 731"/>
                <a:gd name="T18" fmla="*/ 1 w 1409"/>
                <a:gd name="T19" fmla="*/ 1 h 731"/>
                <a:gd name="T20" fmla="*/ 1 w 1409"/>
                <a:gd name="T21" fmla="*/ 1 h 731"/>
                <a:gd name="T22" fmla="*/ 1 w 1409"/>
                <a:gd name="T23" fmla="*/ 1 h 731"/>
                <a:gd name="T24" fmla="*/ 1 w 1409"/>
                <a:gd name="T25" fmla="*/ 1 h 731"/>
                <a:gd name="T26" fmla="*/ 1 w 1409"/>
                <a:gd name="T27" fmla="*/ 1 h 731"/>
                <a:gd name="T28" fmla="*/ 1 w 1409"/>
                <a:gd name="T29" fmla="*/ 1 h 731"/>
                <a:gd name="T30" fmla="*/ 1 w 1409"/>
                <a:gd name="T31" fmla="*/ 1 h 731"/>
                <a:gd name="T32" fmla="*/ 1 w 1409"/>
                <a:gd name="T33" fmla="*/ 1 h 731"/>
                <a:gd name="T34" fmla="*/ 1 w 1409"/>
                <a:gd name="T35" fmla="*/ 1 h 731"/>
                <a:gd name="T36" fmla="*/ 1 w 1409"/>
                <a:gd name="T37" fmla="*/ 1 h 731"/>
                <a:gd name="T38" fmla="*/ 1 w 1409"/>
                <a:gd name="T39" fmla="*/ 1 h 731"/>
                <a:gd name="T40" fmla="*/ 1 w 1409"/>
                <a:gd name="T41" fmla="*/ 1 h 731"/>
                <a:gd name="T42" fmla="*/ 1 w 1409"/>
                <a:gd name="T43" fmla="*/ 1 h 731"/>
                <a:gd name="T44" fmla="*/ 1 w 1409"/>
                <a:gd name="T45" fmla="*/ 1 h 731"/>
                <a:gd name="T46" fmla="*/ 1 w 1409"/>
                <a:gd name="T47" fmla="*/ 1 h 731"/>
                <a:gd name="T48" fmla="*/ 1 w 1409"/>
                <a:gd name="T49" fmla="*/ 0 h 731"/>
                <a:gd name="T50" fmla="*/ 1 w 1409"/>
                <a:gd name="T51" fmla="*/ 1 h 731"/>
                <a:gd name="T52" fmla="*/ 1 w 1409"/>
                <a:gd name="T53" fmla="*/ 1 h 731"/>
                <a:gd name="T54" fmla="*/ 1 w 1409"/>
                <a:gd name="T55" fmla="*/ 1 h 731"/>
                <a:gd name="T56" fmla="*/ 1 w 1409"/>
                <a:gd name="T57" fmla="*/ 1 h 731"/>
                <a:gd name="T58" fmla="*/ 1 w 1409"/>
                <a:gd name="T59" fmla="*/ 1 h 731"/>
                <a:gd name="T60" fmla="*/ 1 w 1409"/>
                <a:gd name="T61" fmla="*/ 1 h 731"/>
                <a:gd name="T62" fmla="*/ 1 w 1409"/>
                <a:gd name="T63" fmla="*/ 1 h 731"/>
                <a:gd name="T64" fmla="*/ 1 w 1409"/>
                <a:gd name="T65" fmla="*/ 1 h 731"/>
                <a:gd name="T66" fmla="*/ 1 w 1409"/>
                <a:gd name="T67" fmla="*/ 1 h 731"/>
                <a:gd name="T68" fmla="*/ 1 w 1409"/>
                <a:gd name="T69" fmla="*/ 1 h 731"/>
                <a:gd name="T70" fmla="*/ 1 w 1409"/>
                <a:gd name="T71" fmla="*/ 1 h 731"/>
                <a:gd name="T72" fmla="*/ 1 w 1409"/>
                <a:gd name="T73" fmla="*/ 1 h 731"/>
                <a:gd name="T74" fmla="*/ 1 w 1409"/>
                <a:gd name="T75" fmla="*/ 1 h 731"/>
                <a:gd name="T76" fmla="*/ 1 w 1409"/>
                <a:gd name="T77" fmla="*/ 1 h 731"/>
                <a:gd name="T78" fmla="*/ 1 w 1409"/>
                <a:gd name="T79" fmla="*/ 1 h 7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09"/>
                <a:gd name="T121" fmla="*/ 0 h 731"/>
                <a:gd name="T122" fmla="*/ 1409 w 1409"/>
                <a:gd name="T123" fmla="*/ 731 h 73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09" h="731">
                  <a:moveTo>
                    <a:pt x="80" y="530"/>
                  </a:moveTo>
                  <a:lnTo>
                    <a:pt x="39" y="544"/>
                  </a:lnTo>
                  <a:lnTo>
                    <a:pt x="0" y="597"/>
                  </a:lnTo>
                  <a:lnTo>
                    <a:pt x="21" y="650"/>
                  </a:lnTo>
                  <a:lnTo>
                    <a:pt x="100" y="692"/>
                  </a:lnTo>
                  <a:lnTo>
                    <a:pt x="248" y="723"/>
                  </a:lnTo>
                  <a:lnTo>
                    <a:pt x="378" y="731"/>
                  </a:lnTo>
                  <a:lnTo>
                    <a:pt x="565" y="713"/>
                  </a:lnTo>
                  <a:lnTo>
                    <a:pt x="723" y="692"/>
                  </a:lnTo>
                  <a:lnTo>
                    <a:pt x="776" y="692"/>
                  </a:lnTo>
                  <a:lnTo>
                    <a:pt x="814" y="672"/>
                  </a:lnTo>
                  <a:lnTo>
                    <a:pt x="849" y="615"/>
                  </a:lnTo>
                  <a:lnTo>
                    <a:pt x="913" y="518"/>
                  </a:lnTo>
                  <a:lnTo>
                    <a:pt x="993" y="449"/>
                  </a:lnTo>
                  <a:lnTo>
                    <a:pt x="1080" y="364"/>
                  </a:lnTo>
                  <a:lnTo>
                    <a:pt x="1151" y="311"/>
                  </a:lnTo>
                  <a:lnTo>
                    <a:pt x="1228" y="268"/>
                  </a:lnTo>
                  <a:lnTo>
                    <a:pt x="1319" y="246"/>
                  </a:lnTo>
                  <a:lnTo>
                    <a:pt x="1368" y="226"/>
                  </a:lnTo>
                  <a:lnTo>
                    <a:pt x="1409" y="191"/>
                  </a:lnTo>
                  <a:lnTo>
                    <a:pt x="1392" y="142"/>
                  </a:lnTo>
                  <a:lnTo>
                    <a:pt x="1329" y="128"/>
                  </a:lnTo>
                  <a:lnTo>
                    <a:pt x="1279" y="106"/>
                  </a:lnTo>
                  <a:lnTo>
                    <a:pt x="1265" y="45"/>
                  </a:lnTo>
                  <a:lnTo>
                    <a:pt x="1228" y="0"/>
                  </a:lnTo>
                  <a:lnTo>
                    <a:pt x="1183" y="21"/>
                  </a:lnTo>
                  <a:lnTo>
                    <a:pt x="1185" y="98"/>
                  </a:lnTo>
                  <a:lnTo>
                    <a:pt x="1228" y="159"/>
                  </a:lnTo>
                  <a:lnTo>
                    <a:pt x="1206" y="195"/>
                  </a:lnTo>
                  <a:lnTo>
                    <a:pt x="1133" y="254"/>
                  </a:lnTo>
                  <a:lnTo>
                    <a:pt x="1017" y="321"/>
                  </a:lnTo>
                  <a:lnTo>
                    <a:pt x="891" y="406"/>
                  </a:lnTo>
                  <a:lnTo>
                    <a:pt x="804" y="487"/>
                  </a:lnTo>
                  <a:lnTo>
                    <a:pt x="745" y="562"/>
                  </a:lnTo>
                  <a:lnTo>
                    <a:pt x="704" y="575"/>
                  </a:lnTo>
                  <a:lnTo>
                    <a:pt x="615" y="583"/>
                  </a:lnTo>
                  <a:lnTo>
                    <a:pt x="451" y="587"/>
                  </a:lnTo>
                  <a:lnTo>
                    <a:pt x="315" y="587"/>
                  </a:lnTo>
                  <a:lnTo>
                    <a:pt x="199" y="566"/>
                  </a:lnTo>
                  <a:lnTo>
                    <a:pt x="80" y="530"/>
                  </a:lnTo>
                  <a:close/>
                </a:path>
              </a:pathLst>
            </a:custGeom>
            <a:solidFill>
              <a:srgbClr val="FF6600"/>
            </a:solidFill>
            <a:ln w="38100">
              <a:solidFill>
                <a:srgbClr val="000000"/>
              </a:solidFill>
              <a:round/>
              <a:headEnd/>
              <a:tailEnd/>
            </a:ln>
          </p:spPr>
          <p:txBody>
            <a:bodyPr/>
            <a:lstStyle/>
            <a:p>
              <a:endParaRPr lang="pt-PT"/>
            </a:p>
          </p:txBody>
        </p:sp>
        <p:sp>
          <p:nvSpPr>
            <p:cNvPr id="20490" name="Freeform 17"/>
            <p:cNvSpPr>
              <a:spLocks/>
            </p:cNvSpPr>
            <p:nvPr/>
          </p:nvSpPr>
          <p:spPr bwMode="auto">
            <a:xfrm>
              <a:off x="469" y="987"/>
              <a:ext cx="371" cy="448"/>
            </a:xfrm>
            <a:custGeom>
              <a:avLst/>
              <a:gdLst>
                <a:gd name="T0" fmla="*/ 1 w 741"/>
                <a:gd name="T1" fmla="*/ 0 h 897"/>
                <a:gd name="T2" fmla="*/ 1 w 741"/>
                <a:gd name="T3" fmla="*/ 0 h 897"/>
                <a:gd name="T4" fmla="*/ 0 w 741"/>
                <a:gd name="T5" fmla="*/ 0 h 897"/>
                <a:gd name="T6" fmla="*/ 1 w 741"/>
                <a:gd name="T7" fmla="*/ 0 h 897"/>
                <a:gd name="T8" fmla="*/ 1 w 741"/>
                <a:gd name="T9" fmla="*/ 0 h 897"/>
                <a:gd name="T10" fmla="*/ 1 w 741"/>
                <a:gd name="T11" fmla="*/ 0 h 897"/>
                <a:gd name="T12" fmla="*/ 1 w 741"/>
                <a:gd name="T13" fmla="*/ 0 h 897"/>
                <a:gd name="T14" fmla="*/ 1 w 741"/>
                <a:gd name="T15" fmla="*/ 0 h 897"/>
                <a:gd name="T16" fmla="*/ 1 w 741"/>
                <a:gd name="T17" fmla="*/ 0 h 897"/>
                <a:gd name="T18" fmla="*/ 1 w 741"/>
                <a:gd name="T19" fmla="*/ 0 h 897"/>
                <a:gd name="T20" fmla="*/ 1 w 741"/>
                <a:gd name="T21" fmla="*/ 0 h 897"/>
                <a:gd name="T22" fmla="*/ 1 w 741"/>
                <a:gd name="T23" fmla="*/ 0 h 897"/>
                <a:gd name="T24" fmla="*/ 1 w 741"/>
                <a:gd name="T25" fmla="*/ 0 h 897"/>
                <a:gd name="T26" fmla="*/ 1 w 741"/>
                <a:gd name="T27" fmla="*/ 0 h 897"/>
                <a:gd name="T28" fmla="*/ 1 w 741"/>
                <a:gd name="T29" fmla="*/ 0 h 897"/>
                <a:gd name="T30" fmla="*/ 1 w 741"/>
                <a:gd name="T31" fmla="*/ 0 h 897"/>
                <a:gd name="T32" fmla="*/ 1 w 741"/>
                <a:gd name="T33" fmla="*/ 0 h 897"/>
                <a:gd name="T34" fmla="*/ 1 w 741"/>
                <a:gd name="T35" fmla="*/ 0 h 897"/>
                <a:gd name="T36" fmla="*/ 1 w 741"/>
                <a:gd name="T37" fmla="*/ 0 h 897"/>
                <a:gd name="T38" fmla="*/ 1 w 741"/>
                <a:gd name="T39" fmla="*/ 0 h 897"/>
                <a:gd name="T40" fmla="*/ 1 w 741"/>
                <a:gd name="T41" fmla="*/ 0 h 897"/>
                <a:gd name="T42" fmla="*/ 1 w 741"/>
                <a:gd name="T43" fmla="*/ 0 h 897"/>
                <a:gd name="T44" fmla="*/ 1 w 741"/>
                <a:gd name="T45" fmla="*/ 0 h 897"/>
                <a:gd name="T46" fmla="*/ 1 w 741"/>
                <a:gd name="T47" fmla="*/ 0 h 897"/>
                <a:gd name="T48" fmla="*/ 1 w 741"/>
                <a:gd name="T49" fmla="*/ 0 h 897"/>
                <a:gd name="T50" fmla="*/ 1 w 741"/>
                <a:gd name="T51" fmla="*/ 0 h 897"/>
                <a:gd name="T52" fmla="*/ 1 w 741"/>
                <a:gd name="T53" fmla="*/ 0 h 897"/>
                <a:gd name="T54" fmla="*/ 1 w 741"/>
                <a:gd name="T55" fmla="*/ 0 h 897"/>
                <a:gd name="T56" fmla="*/ 1 w 741"/>
                <a:gd name="T57" fmla="*/ 0 h 897"/>
                <a:gd name="T58" fmla="*/ 1 w 741"/>
                <a:gd name="T59" fmla="*/ 0 h 897"/>
                <a:gd name="T60" fmla="*/ 1 w 741"/>
                <a:gd name="T61" fmla="*/ 0 h 897"/>
                <a:gd name="T62" fmla="*/ 1 w 741"/>
                <a:gd name="T63" fmla="*/ 0 h 897"/>
                <a:gd name="T64" fmla="*/ 1 w 741"/>
                <a:gd name="T65" fmla="*/ 0 h 897"/>
                <a:gd name="T66" fmla="*/ 1 w 741"/>
                <a:gd name="T67" fmla="*/ 0 h 897"/>
                <a:gd name="T68" fmla="*/ 1 w 741"/>
                <a:gd name="T69" fmla="*/ 0 h 897"/>
                <a:gd name="T70" fmla="*/ 1 w 741"/>
                <a:gd name="T71" fmla="*/ 0 h 897"/>
                <a:gd name="T72" fmla="*/ 1 w 741"/>
                <a:gd name="T73" fmla="*/ 0 h 897"/>
                <a:gd name="T74" fmla="*/ 1 w 741"/>
                <a:gd name="T75" fmla="*/ 0 h 897"/>
                <a:gd name="T76" fmla="*/ 1 w 741"/>
                <a:gd name="T77" fmla="*/ 0 h 897"/>
                <a:gd name="T78" fmla="*/ 1 w 741"/>
                <a:gd name="T79" fmla="*/ 0 h 897"/>
                <a:gd name="T80" fmla="*/ 1 w 741"/>
                <a:gd name="T81" fmla="*/ 0 h 897"/>
                <a:gd name="T82" fmla="*/ 1 w 741"/>
                <a:gd name="T83" fmla="*/ 0 h 897"/>
                <a:gd name="T84" fmla="*/ 1 w 741"/>
                <a:gd name="T85" fmla="*/ 0 h 89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41"/>
                <a:gd name="T130" fmla="*/ 0 h 897"/>
                <a:gd name="T131" fmla="*/ 741 w 741"/>
                <a:gd name="T132" fmla="*/ 897 h 89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41" h="897">
                  <a:moveTo>
                    <a:pt x="63" y="641"/>
                  </a:moveTo>
                  <a:lnTo>
                    <a:pt x="8" y="654"/>
                  </a:lnTo>
                  <a:lnTo>
                    <a:pt x="0" y="704"/>
                  </a:lnTo>
                  <a:lnTo>
                    <a:pt x="41" y="771"/>
                  </a:lnTo>
                  <a:lnTo>
                    <a:pt x="126" y="820"/>
                  </a:lnTo>
                  <a:lnTo>
                    <a:pt x="223" y="865"/>
                  </a:lnTo>
                  <a:lnTo>
                    <a:pt x="367" y="897"/>
                  </a:lnTo>
                  <a:lnTo>
                    <a:pt x="540" y="897"/>
                  </a:lnTo>
                  <a:lnTo>
                    <a:pt x="582" y="893"/>
                  </a:lnTo>
                  <a:lnTo>
                    <a:pt x="593" y="798"/>
                  </a:lnTo>
                  <a:lnTo>
                    <a:pt x="611" y="672"/>
                  </a:lnTo>
                  <a:lnTo>
                    <a:pt x="615" y="528"/>
                  </a:lnTo>
                  <a:lnTo>
                    <a:pt x="621" y="449"/>
                  </a:lnTo>
                  <a:lnTo>
                    <a:pt x="635" y="386"/>
                  </a:lnTo>
                  <a:lnTo>
                    <a:pt x="674" y="355"/>
                  </a:lnTo>
                  <a:lnTo>
                    <a:pt x="741" y="337"/>
                  </a:lnTo>
                  <a:lnTo>
                    <a:pt x="737" y="301"/>
                  </a:lnTo>
                  <a:lnTo>
                    <a:pt x="625" y="301"/>
                  </a:lnTo>
                  <a:lnTo>
                    <a:pt x="599" y="232"/>
                  </a:lnTo>
                  <a:lnTo>
                    <a:pt x="568" y="189"/>
                  </a:lnTo>
                  <a:lnTo>
                    <a:pt x="562" y="134"/>
                  </a:lnTo>
                  <a:lnTo>
                    <a:pt x="589" y="85"/>
                  </a:lnTo>
                  <a:lnTo>
                    <a:pt x="635" y="73"/>
                  </a:lnTo>
                  <a:lnTo>
                    <a:pt x="647" y="39"/>
                  </a:lnTo>
                  <a:lnTo>
                    <a:pt x="589" y="8"/>
                  </a:lnTo>
                  <a:lnTo>
                    <a:pt x="514" y="0"/>
                  </a:lnTo>
                  <a:lnTo>
                    <a:pt x="473" y="22"/>
                  </a:lnTo>
                  <a:lnTo>
                    <a:pt x="442" y="85"/>
                  </a:lnTo>
                  <a:lnTo>
                    <a:pt x="420" y="126"/>
                  </a:lnTo>
                  <a:lnTo>
                    <a:pt x="434" y="189"/>
                  </a:lnTo>
                  <a:lnTo>
                    <a:pt x="455" y="252"/>
                  </a:lnTo>
                  <a:lnTo>
                    <a:pt x="509" y="313"/>
                  </a:lnTo>
                  <a:lnTo>
                    <a:pt x="558" y="349"/>
                  </a:lnTo>
                  <a:lnTo>
                    <a:pt x="562" y="422"/>
                  </a:lnTo>
                  <a:lnTo>
                    <a:pt x="550" y="560"/>
                  </a:lnTo>
                  <a:lnTo>
                    <a:pt x="536" y="664"/>
                  </a:lnTo>
                  <a:lnTo>
                    <a:pt x="497" y="767"/>
                  </a:lnTo>
                  <a:lnTo>
                    <a:pt x="477" y="777"/>
                  </a:lnTo>
                  <a:lnTo>
                    <a:pt x="367" y="767"/>
                  </a:lnTo>
                  <a:lnTo>
                    <a:pt x="264" y="739"/>
                  </a:lnTo>
                  <a:lnTo>
                    <a:pt x="201" y="696"/>
                  </a:lnTo>
                  <a:lnTo>
                    <a:pt x="134" y="664"/>
                  </a:lnTo>
                  <a:lnTo>
                    <a:pt x="63" y="641"/>
                  </a:lnTo>
                  <a:close/>
                </a:path>
              </a:pathLst>
            </a:custGeom>
            <a:solidFill>
              <a:srgbClr val="FF6600"/>
            </a:solidFill>
            <a:ln w="38100">
              <a:solidFill>
                <a:srgbClr val="000000"/>
              </a:solidFill>
              <a:round/>
              <a:headEnd/>
              <a:tailEnd/>
            </a:ln>
          </p:spPr>
          <p:txBody>
            <a:bodyPr/>
            <a:lstStyle/>
            <a:p>
              <a:endParaRPr lang="pt-PT"/>
            </a:p>
          </p:txBody>
        </p:sp>
        <p:sp>
          <p:nvSpPr>
            <p:cNvPr id="20491" name="Freeform 18"/>
            <p:cNvSpPr>
              <a:spLocks/>
            </p:cNvSpPr>
            <p:nvPr/>
          </p:nvSpPr>
          <p:spPr bwMode="auto">
            <a:xfrm>
              <a:off x="417" y="1685"/>
              <a:ext cx="260" cy="748"/>
            </a:xfrm>
            <a:custGeom>
              <a:avLst/>
              <a:gdLst>
                <a:gd name="T0" fmla="*/ 0 w 521"/>
                <a:gd name="T1" fmla="*/ 1 h 1496"/>
                <a:gd name="T2" fmla="*/ 0 w 521"/>
                <a:gd name="T3" fmla="*/ 1 h 1496"/>
                <a:gd name="T4" fmla="*/ 0 w 521"/>
                <a:gd name="T5" fmla="*/ 1 h 1496"/>
                <a:gd name="T6" fmla="*/ 0 w 521"/>
                <a:gd name="T7" fmla="*/ 0 h 1496"/>
                <a:gd name="T8" fmla="*/ 0 w 521"/>
                <a:gd name="T9" fmla="*/ 1 h 1496"/>
                <a:gd name="T10" fmla="*/ 0 w 521"/>
                <a:gd name="T11" fmla="*/ 1 h 1496"/>
                <a:gd name="T12" fmla="*/ 0 w 521"/>
                <a:gd name="T13" fmla="*/ 1 h 1496"/>
                <a:gd name="T14" fmla="*/ 0 w 521"/>
                <a:gd name="T15" fmla="*/ 1 h 1496"/>
                <a:gd name="T16" fmla="*/ 0 w 521"/>
                <a:gd name="T17" fmla="*/ 1 h 1496"/>
                <a:gd name="T18" fmla="*/ 0 w 521"/>
                <a:gd name="T19" fmla="*/ 1 h 1496"/>
                <a:gd name="T20" fmla="*/ 0 w 521"/>
                <a:gd name="T21" fmla="*/ 1 h 1496"/>
                <a:gd name="T22" fmla="*/ 0 w 521"/>
                <a:gd name="T23" fmla="*/ 1 h 1496"/>
                <a:gd name="T24" fmla="*/ 0 w 521"/>
                <a:gd name="T25" fmla="*/ 1 h 1496"/>
                <a:gd name="T26" fmla="*/ 0 w 521"/>
                <a:gd name="T27" fmla="*/ 1 h 1496"/>
                <a:gd name="T28" fmla="*/ 0 w 521"/>
                <a:gd name="T29" fmla="*/ 1 h 1496"/>
                <a:gd name="T30" fmla="*/ 0 w 521"/>
                <a:gd name="T31" fmla="*/ 1 h 1496"/>
                <a:gd name="T32" fmla="*/ 0 w 521"/>
                <a:gd name="T33" fmla="*/ 1 h 1496"/>
                <a:gd name="T34" fmla="*/ 0 w 521"/>
                <a:gd name="T35" fmla="*/ 1 h 1496"/>
                <a:gd name="T36" fmla="*/ 0 w 521"/>
                <a:gd name="T37" fmla="*/ 1 h 1496"/>
                <a:gd name="T38" fmla="*/ 0 w 521"/>
                <a:gd name="T39" fmla="*/ 1 h 1496"/>
                <a:gd name="T40" fmla="*/ 0 w 521"/>
                <a:gd name="T41" fmla="*/ 1 h 1496"/>
                <a:gd name="T42" fmla="*/ 0 w 521"/>
                <a:gd name="T43" fmla="*/ 1 h 1496"/>
                <a:gd name="T44" fmla="*/ 0 w 521"/>
                <a:gd name="T45" fmla="*/ 1 h 1496"/>
                <a:gd name="T46" fmla="*/ 0 w 521"/>
                <a:gd name="T47" fmla="*/ 1 h 1496"/>
                <a:gd name="T48" fmla="*/ 0 w 521"/>
                <a:gd name="T49" fmla="*/ 1 h 1496"/>
                <a:gd name="T50" fmla="*/ 0 w 521"/>
                <a:gd name="T51" fmla="*/ 1 h 1496"/>
                <a:gd name="T52" fmla="*/ 0 w 521"/>
                <a:gd name="T53" fmla="*/ 1 h 1496"/>
                <a:gd name="T54" fmla="*/ 0 w 521"/>
                <a:gd name="T55" fmla="*/ 1 h 1496"/>
                <a:gd name="T56" fmla="*/ 0 w 521"/>
                <a:gd name="T57" fmla="*/ 1 h 1496"/>
                <a:gd name="T58" fmla="*/ 0 w 521"/>
                <a:gd name="T59" fmla="*/ 1 h 1496"/>
                <a:gd name="T60" fmla="*/ 0 w 521"/>
                <a:gd name="T61" fmla="*/ 1 h 1496"/>
                <a:gd name="T62" fmla="*/ 0 w 521"/>
                <a:gd name="T63" fmla="*/ 1 h 1496"/>
                <a:gd name="T64" fmla="*/ 0 w 521"/>
                <a:gd name="T65" fmla="*/ 1 h 1496"/>
                <a:gd name="T66" fmla="*/ 0 w 521"/>
                <a:gd name="T67" fmla="*/ 1 h 1496"/>
                <a:gd name="T68" fmla="*/ 0 w 521"/>
                <a:gd name="T69" fmla="*/ 1 h 1496"/>
                <a:gd name="T70" fmla="*/ 0 w 521"/>
                <a:gd name="T71" fmla="*/ 1 h 1496"/>
                <a:gd name="T72" fmla="*/ 0 w 521"/>
                <a:gd name="T73" fmla="*/ 1 h 1496"/>
                <a:gd name="T74" fmla="*/ 0 w 521"/>
                <a:gd name="T75" fmla="*/ 1 h 1496"/>
                <a:gd name="T76" fmla="*/ 0 w 521"/>
                <a:gd name="T77" fmla="*/ 1 h 1496"/>
                <a:gd name="T78" fmla="*/ 0 w 521"/>
                <a:gd name="T79" fmla="*/ 1 h 1496"/>
                <a:gd name="T80" fmla="*/ 0 w 521"/>
                <a:gd name="T81" fmla="*/ 1 h 1496"/>
                <a:gd name="T82" fmla="*/ 0 w 521"/>
                <a:gd name="T83" fmla="*/ 1 h 1496"/>
                <a:gd name="T84" fmla="*/ 0 w 521"/>
                <a:gd name="T85" fmla="*/ 1 h 1496"/>
                <a:gd name="T86" fmla="*/ 0 w 521"/>
                <a:gd name="T87" fmla="*/ 1 h 14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21"/>
                <a:gd name="T133" fmla="*/ 0 h 1496"/>
                <a:gd name="T134" fmla="*/ 521 w 521"/>
                <a:gd name="T135" fmla="*/ 1496 h 149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21" h="1496">
                  <a:moveTo>
                    <a:pt x="32" y="199"/>
                  </a:moveTo>
                  <a:lnTo>
                    <a:pt x="18" y="122"/>
                  </a:lnTo>
                  <a:lnTo>
                    <a:pt x="32" y="49"/>
                  </a:lnTo>
                  <a:lnTo>
                    <a:pt x="85" y="0"/>
                  </a:lnTo>
                  <a:lnTo>
                    <a:pt x="146" y="17"/>
                  </a:lnTo>
                  <a:lnTo>
                    <a:pt x="203" y="80"/>
                  </a:lnTo>
                  <a:lnTo>
                    <a:pt x="221" y="185"/>
                  </a:lnTo>
                  <a:lnTo>
                    <a:pt x="235" y="353"/>
                  </a:lnTo>
                  <a:lnTo>
                    <a:pt x="233" y="502"/>
                  </a:lnTo>
                  <a:lnTo>
                    <a:pt x="213" y="648"/>
                  </a:lnTo>
                  <a:lnTo>
                    <a:pt x="194" y="806"/>
                  </a:lnTo>
                  <a:lnTo>
                    <a:pt x="160" y="928"/>
                  </a:lnTo>
                  <a:lnTo>
                    <a:pt x="146" y="1001"/>
                  </a:lnTo>
                  <a:lnTo>
                    <a:pt x="140" y="1129"/>
                  </a:lnTo>
                  <a:lnTo>
                    <a:pt x="158" y="1214"/>
                  </a:lnTo>
                  <a:lnTo>
                    <a:pt x="190" y="1273"/>
                  </a:lnTo>
                  <a:lnTo>
                    <a:pt x="233" y="1305"/>
                  </a:lnTo>
                  <a:lnTo>
                    <a:pt x="318" y="1346"/>
                  </a:lnTo>
                  <a:lnTo>
                    <a:pt x="436" y="1370"/>
                  </a:lnTo>
                  <a:lnTo>
                    <a:pt x="493" y="1382"/>
                  </a:lnTo>
                  <a:lnTo>
                    <a:pt x="521" y="1409"/>
                  </a:lnTo>
                  <a:lnTo>
                    <a:pt x="511" y="1429"/>
                  </a:lnTo>
                  <a:lnTo>
                    <a:pt x="477" y="1451"/>
                  </a:lnTo>
                  <a:lnTo>
                    <a:pt x="403" y="1492"/>
                  </a:lnTo>
                  <a:lnTo>
                    <a:pt x="328" y="1496"/>
                  </a:lnTo>
                  <a:lnTo>
                    <a:pt x="288" y="1482"/>
                  </a:lnTo>
                  <a:lnTo>
                    <a:pt x="253" y="1441"/>
                  </a:lnTo>
                  <a:lnTo>
                    <a:pt x="190" y="1397"/>
                  </a:lnTo>
                  <a:lnTo>
                    <a:pt x="85" y="1360"/>
                  </a:lnTo>
                  <a:lnTo>
                    <a:pt x="50" y="1356"/>
                  </a:lnTo>
                  <a:lnTo>
                    <a:pt x="10" y="1346"/>
                  </a:lnTo>
                  <a:lnTo>
                    <a:pt x="0" y="1315"/>
                  </a:lnTo>
                  <a:lnTo>
                    <a:pt x="0" y="1265"/>
                  </a:lnTo>
                  <a:lnTo>
                    <a:pt x="22" y="1220"/>
                  </a:lnTo>
                  <a:lnTo>
                    <a:pt x="54" y="1171"/>
                  </a:lnTo>
                  <a:lnTo>
                    <a:pt x="65" y="1046"/>
                  </a:lnTo>
                  <a:lnTo>
                    <a:pt x="61" y="899"/>
                  </a:lnTo>
                  <a:lnTo>
                    <a:pt x="71" y="792"/>
                  </a:lnTo>
                  <a:lnTo>
                    <a:pt x="85" y="690"/>
                  </a:lnTo>
                  <a:lnTo>
                    <a:pt x="83" y="597"/>
                  </a:lnTo>
                  <a:lnTo>
                    <a:pt x="65" y="467"/>
                  </a:lnTo>
                  <a:lnTo>
                    <a:pt x="50" y="366"/>
                  </a:lnTo>
                  <a:lnTo>
                    <a:pt x="54" y="262"/>
                  </a:lnTo>
                  <a:lnTo>
                    <a:pt x="32" y="199"/>
                  </a:lnTo>
                  <a:close/>
                </a:path>
              </a:pathLst>
            </a:custGeom>
            <a:solidFill>
              <a:srgbClr val="FF6600"/>
            </a:solidFill>
            <a:ln w="38100">
              <a:solidFill>
                <a:srgbClr val="000000"/>
              </a:solidFill>
              <a:round/>
              <a:headEnd/>
              <a:tailEnd/>
            </a:ln>
          </p:spPr>
          <p:txBody>
            <a:bodyPr/>
            <a:lstStyle/>
            <a:p>
              <a:endParaRPr lang="pt-PT"/>
            </a:p>
          </p:txBody>
        </p:sp>
        <p:sp>
          <p:nvSpPr>
            <p:cNvPr id="20492" name="Freeform 19"/>
            <p:cNvSpPr>
              <a:spLocks/>
            </p:cNvSpPr>
            <p:nvPr/>
          </p:nvSpPr>
          <p:spPr bwMode="auto">
            <a:xfrm>
              <a:off x="506" y="1694"/>
              <a:ext cx="296" cy="656"/>
            </a:xfrm>
            <a:custGeom>
              <a:avLst/>
              <a:gdLst>
                <a:gd name="T0" fmla="*/ 1 w 591"/>
                <a:gd name="T1" fmla="*/ 0 h 1313"/>
                <a:gd name="T2" fmla="*/ 1 w 591"/>
                <a:gd name="T3" fmla="*/ 0 h 1313"/>
                <a:gd name="T4" fmla="*/ 1 w 591"/>
                <a:gd name="T5" fmla="*/ 0 h 1313"/>
                <a:gd name="T6" fmla="*/ 1 w 591"/>
                <a:gd name="T7" fmla="*/ 0 h 1313"/>
                <a:gd name="T8" fmla="*/ 1 w 591"/>
                <a:gd name="T9" fmla="*/ 0 h 1313"/>
                <a:gd name="T10" fmla="*/ 1 w 591"/>
                <a:gd name="T11" fmla="*/ 0 h 1313"/>
                <a:gd name="T12" fmla="*/ 1 w 591"/>
                <a:gd name="T13" fmla="*/ 0 h 1313"/>
                <a:gd name="T14" fmla="*/ 1 w 591"/>
                <a:gd name="T15" fmla="*/ 0 h 1313"/>
                <a:gd name="T16" fmla="*/ 1 w 591"/>
                <a:gd name="T17" fmla="*/ 0 h 1313"/>
                <a:gd name="T18" fmla="*/ 1 w 591"/>
                <a:gd name="T19" fmla="*/ 0 h 1313"/>
                <a:gd name="T20" fmla="*/ 1 w 591"/>
                <a:gd name="T21" fmla="*/ 0 h 1313"/>
                <a:gd name="T22" fmla="*/ 1 w 591"/>
                <a:gd name="T23" fmla="*/ 0 h 1313"/>
                <a:gd name="T24" fmla="*/ 1 w 591"/>
                <a:gd name="T25" fmla="*/ 0 h 1313"/>
                <a:gd name="T26" fmla="*/ 1 w 591"/>
                <a:gd name="T27" fmla="*/ 0 h 1313"/>
                <a:gd name="T28" fmla="*/ 1 w 591"/>
                <a:gd name="T29" fmla="*/ 0 h 1313"/>
                <a:gd name="T30" fmla="*/ 1 w 591"/>
                <a:gd name="T31" fmla="*/ 0 h 1313"/>
                <a:gd name="T32" fmla="*/ 1 w 591"/>
                <a:gd name="T33" fmla="*/ 0 h 1313"/>
                <a:gd name="T34" fmla="*/ 1 w 591"/>
                <a:gd name="T35" fmla="*/ 0 h 1313"/>
                <a:gd name="T36" fmla="*/ 1 w 591"/>
                <a:gd name="T37" fmla="*/ 0 h 1313"/>
                <a:gd name="T38" fmla="*/ 1 w 591"/>
                <a:gd name="T39" fmla="*/ 0 h 1313"/>
                <a:gd name="T40" fmla="*/ 1 w 591"/>
                <a:gd name="T41" fmla="*/ 0 h 1313"/>
                <a:gd name="T42" fmla="*/ 1 w 591"/>
                <a:gd name="T43" fmla="*/ 0 h 1313"/>
                <a:gd name="T44" fmla="*/ 1 w 591"/>
                <a:gd name="T45" fmla="*/ 0 h 1313"/>
                <a:gd name="T46" fmla="*/ 1 w 591"/>
                <a:gd name="T47" fmla="*/ 0 h 1313"/>
                <a:gd name="T48" fmla="*/ 1 w 591"/>
                <a:gd name="T49" fmla="*/ 0 h 1313"/>
                <a:gd name="T50" fmla="*/ 1 w 591"/>
                <a:gd name="T51" fmla="*/ 0 h 1313"/>
                <a:gd name="T52" fmla="*/ 1 w 591"/>
                <a:gd name="T53" fmla="*/ 0 h 1313"/>
                <a:gd name="T54" fmla="*/ 1 w 591"/>
                <a:gd name="T55" fmla="*/ 0 h 1313"/>
                <a:gd name="T56" fmla="*/ 1 w 591"/>
                <a:gd name="T57" fmla="*/ 0 h 1313"/>
                <a:gd name="T58" fmla="*/ 1 w 591"/>
                <a:gd name="T59" fmla="*/ 0 h 1313"/>
                <a:gd name="T60" fmla="*/ 1 w 591"/>
                <a:gd name="T61" fmla="*/ 0 h 1313"/>
                <a:gd name="T62" fmla="*/ 1 w 591"/>
                <a:gd name="T63" fmla="*/ 0 h 1313"/>
                <a:gd name="T64" fmla="*/ 1 w 591"/>
                <a:gd name="T65" fmla="*/ 0 h 1313"/>
                <a:gd name="T66" fmla="*/ 1 w 591"/>
                <a:gd name="T67" fmla="*/ 0 h 1313"/>
                <a:gd name="T68" fmla="*/ 1 w 591"/>
                <a:gd name="T69" fmla="*/ 0 h 1313"/>
                <a:gd name="T70" fmla="*/ 1 w 591"/>
                <a:gd name="T71" fmla="*/ 0 h 1313"/>
                <a:gd name="T72" fmla="*/ 1 w 591"/>
                <a:gd name="T73" fmla="*/ 0 h 1313"/>
                <a:gd name="T74" fmla="*/ 0 w 591"/>
                <a:gd name="T75" fmla="*/ 0 h 1313"/>
                <a:gd name="T76" fmla="*/ 1 w 591"/>
                <a:gd name="T77" fmla="*/ 0 h 1313"/>
                <a:gd name="T78" fmla="*/ 1 w 591"/>
                <a:gd name="T79" fmla="*/ 0 h 1313"/>
                <a:gd name="T80" fmla="*/ 1 w 591"/>
                <a:gd name="T81" fmla="*/ 0 h 131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1"/>
                <a:gd name="T124" fmla="*/ 0 h 1313"/>
                <a:gd name="T125" fmla="*/ 591 w 591"/>
                <a:gd name="T126" fmla="*/ 1313 h 131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1" h="1313">
                  <a:moveTo>
                    <a:pt x="128" y="0"/>
                  </a:moveTo>
                  <a:lnTo>
                    <a:pt x="213" y="87"/>
                  </a:lnTo>
                  <a:lnTo>
                    <a:pt x="262" y="178"/>
                  </a:lnTo>
                  <a:lnTo>
                    <a:pt x="303" y="282"/>
                  </a:lnTo>
                  <a:lnTo>
                    <a:pt x="337" y="408"/>
                  </a:lnTo>
                  <a:lnTo>
                    <a:pt x="351" y="539"/>
                  </a:lnTo>
                  <a:lnTo>
                    <a:pt x="339" y="661"/>
                  </a:lnTo>
                  <a:lnTo>
                    <a:pt x="325" y="787"/>
                  </a:lnTo>
                  <a:lnTo>
                    <a:pt x="307" y="911"/>
                  </a:lnTo>
                  <a:lnTo>
                    <a:pt x="276" y="1031"/>
                  </a:lnTo>
                  <a:lnTo>
                    <a:pt x="272" y="1104"/>
                  </a:lnTo>
                  <a:lnTo>
                    <a:pt x="284" y="1142"/>
                  </a:lnTo>
                  <a:lnTo>
                    <a:pt x="347" y="1156"/>
                  </a:lnTo>
                  <a:lnTo>
                    <a:pt x="443" y="1167"/>
                  </a:lnTo>
                  <a:lnTo>
                    <a:pt x="552" y="1199"/>
                  </a:lnTo>
                  <a:lnTo>
                    <a:pt x="570" y="1227"/>
                  </a:lnTo>
                  <a:lnTo>
                    <a:pt x="591" y="1290"/>
                  </a:lnTo>
                  <a:lnTo>
                    <a:pt x="581" y="1309"/>
                  </a:lnTo>
                  <a:lnTo>
                    <a:pt x="538" y="1313"/>
                  </a:lnTo>
                  <a:lnTo>
                    <a:pt x="445" y="1292"/>
                  </a:lnTo>
                  <a:lnTo>
                    <a:pt x="357" y="1250"/>
                  </a:lnTo>
                  <a:lnTo>
                    <a:pt x="266" y="1240"/>
                  </a:lnTo>
                  <a:lnTo>
                    <a:pt x="213" y="1236"/>
                  </a:lnTo>
                  <a:lnTo>
                    <a:pt x="156" y="1215"/>
                  </a:lnTo>
                  <a:lnTo>
                    <a:pt x="146" y="1177"/>
                  </a:lnTo>
                  <a:lnTo>
                    <a:pt x="156" y="1132"/>
                  </a:lnTo>
                  <a:lnTo>
                    <a:pt x="191" y="1069"/>
                  </a:lnTo>
                  <a:lnTo>
                    <a:pt x="223" y="996"/>
                  </a:lnTo>
                  <a:lnTo>
                    <a:pt x="240" y="832"/>
                  </a:lnTo>
                  <a:lnTo>
                    <a:pt x="240" y="716"/>
                  </a:lnTo>
                  <a:lnTo>
                    <a:pt x="240" y="629"/>
                  </a:lnTo>
                  <a:lnTo>
                    <a:pt x="234" y="539"/>
                  </a:lnTo>
                  <a:lnTo>
                    <a:pt x="213" y="462"/>
                  </a:lnTo>
                  <a:lnTo>
                    <a:pt x="187" y="371"/>
                  </a:lnTo>
                  <a:lnTo>
                    <a:pt x="128" y="282"/>
                  </a:lnTo>
                  <a:lnTo>
                    <a:pt x="81" y="213"/>
                  </a:lnTo>
                  <a:lnTo>
                    <a:pt x="21" y="127"/>
                  </a:lnTo>
                  <a:lnTo>
                    <a:pt x="0" y="67"/>
                  </a:lnTo>
                  <a:lnTo>
                    <a:pt x="21" y="10"/>
                  </a:lnTo>
                  <a:lnTo>
                    <a:pt x="63" y="0"/>
                  </a:lnTo>
                  <a:lnTo>
                    <a:pt x="128" y="0"/>
                  </a:lnTo>
                  <a:close/>
                </a:path>
              </a:pathLst>
            </a:custGeom>
            <a:solidFill>
              <a:srgbClr val="FF6600"/>
            </a:solidFill>
            <a:ln w="38100">
              <a:solidFill>
                <a:srgbClr val="000000"/>
              </a:solidFill>
              <a:round/>
              <a:headEnd/>
              <a:tailEnd/>
            </a:ln>
          </p:spPr>
          <p:txBody>
            <a:bodyPr/>
            <a:lstStyle/>
            <a:p>
              <a:endParaRPr lang="pt-PT"/>
            </a:p>
          </p:txBody>
        </p:sp>
      </p:grpSp>
      <p:sp>
        <p:nvSpPr>
          <p:cNvPr id="219158" name="Text Box 22"/>
          <p:cNvSpPr txBox="1">
            <a:spLocks noChangeArrowheads="1"/>
          </p:cNvSpPr>
          <p:nvPr/>
        </p:nvSpPr>
        <p:spPr bwMode="auto">
          <a:xfrm>
            <a:off x="1084263" y="3357563"/>
            <a:ext cx="7591425" cy="225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1" rIns="91420" bIns="45711">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lnSpc>
                <a:spcPct val="130000"/>
              </a:lnSpc>
            </a:pPr>
            <a:r>
              <a:rPr lang="pt-PT" altLang="pt-PT" sz="1600" b="1" dirty="0">
                <a:solidFill>
                  <a:schemeClr val="accent6">
                    <a:lumMod val="75000"/>
                  </a:schemeClr>
                </a:solidFill>
                <a:latin typeface="Comic Sans MS" pitchFamily="66" charset="0"/>
              </a:rPr>
              <a:t>. </a:t>
            </a:r>
            <a:r>
              <a:rPr lang="pt-PT" altLang="pt-PT" sz="1600" b="1" dirty="0" smtClean="0">
                <a:solidFill>
                  <a:srgbClr val="7030A0"/>
                </a:solidFill>
                <a:latin typeface="Comic Sans MS" pitchFamily="66" charset="0"/>
              </a:rPr>
              <a:t>ARQUITETURA </a:t>
            </a:r>
            <a:r>
              <a:rPr lang="pt-PT" altLang="pt-PT" sz="1600" b="1" dirty="0">
                <a:solidFill>
                  <a:srgbClr val="7030A0"/>
                </a:solidFill>
                <a:latin typeface="Comic Sans MS" pitchFamily="66" charset="0"/>
              </a:rPr>
              <a:t>. PINTURA . ESCULTURA . ARTES PLÁSTICAS</a:t>
            </a:r>
          </a:p>
          <a:p>
            <a:pPr algn="just" eaLnBrk="1" hangingPunct="1">
              <a:lnSpc>
                <a:spcPct val="130000"/>
              </a:lnSpc>
            </a:pPr>
            <a:r>
              <a:rPr lang="pt-PT" altLang="pt-PT" sz="1600" b="1" dirty="0">
                <a:solidFill>
                  <a:srgbClr val="7030A0"/>
                </a:solidFill>
                <a:latin typeface="Comic Sans MS" pitchFamily="66" charset="0"/>
              </a:rPr>
              <a:t>. ARTES DA IMAGEM . DESIGN DA COMUNICAÇÃO . DESIGN DE EQUIPAMENTO . DESIGN GRÁFICO E DE PUBLICIDADE . DESIGN </a:t>
            </a:r>
            <a:r>
              <a:rPr lang="pt-PT" altLang="pt-PT" sz="1600" b="1" dirty="0" smtClean="0">
                <a:solidFill>
                  <a:srgbClr val="7030A0"/>
                </a:solidFill>
                <a:latin typeface="Comic Sans MS" pitchFamily="66" charset="0"/>
              </a:rPr>
              <a:t>DE </a:t>
            </a:r>
            <a:r>
              <a:rPr lang="pt-PT" altLang="pt-PT" sz="1600" b="1" dirty="0">
                <a:solidFill>
                  <a:srgbClr val="7030A0"/>
                </a:solidFill>
                <a:latin typeface="Comic Sans MS" pitchFamily="66" charset="0"/>
              </a:rPr>
              <a:t>MODA E TÊXTIL . DESIGN INDUSTRIAL . CERÂMICA . PROFESSOR DE EDUCAÇÃO </a:t>
            </a:r>
            <a:r>
              <a:rPr lang="pt-PT" altLang="pt-PT" sz="1600" b="1" dirty="0" smtClean="0">
                <a:solidFill>
                  <a:srgbClr val="7030A0"/>
                </a:solidFill>
                <a:latin typeface="Comic Sans MS" pitchFamily="66" charset="0"/>
              </a:rPr>
              <a:t>VISUAL, FOTOGRAFIA, TEATRO, REPRESENTAÇÃO</a:t>
            </a:r>
            <a:r>
              <a:rPr lang="pt-PT" altLang="pt-PT" sz="1600" b="1" smtClean="0">
                <a:solidFill>
                  <a:srgbClr val="7030A0"/>
                </a:solidFill>
                <a:latin typeface="Comic Sans MS" pitchFamily="66" charset="0"/>
              </a:rPr>
              <a:t>, CONSERVAÇÃO E  RESTAURO…ETC</a:t>
            </a:r>
            <a:endParaRPr lang="en-GB" altLang="pt-PT" sz="1600" b="1" dirty="0">
              <a:solidFill>
                <a:srgbClr val="7030A0"/>
              </a:solidFill>
              <a:latin typeface="Comic Sans MS" pitchFamily="66" charset="0"/>
            </a:endParaRPr>
          </a:p>
          <a:p>
            <a:pPr eaLnBrk="1" hangingPunct="1"/>
            <a:endParaRPr lang="en-GB" altLang="pt-PT" sz="1600" b="1" dirty="0">
              <a:solidFill>
                <a:schemeClr val="bg2"/>
              </a:solidFill>
              <a:latin typeface="Comic Sans MS" pitchFamily="66" charset="0"/>
            </a:endParaRPr>
          </a:p>
        </p:txBody>
      </p:sp>
      <p:sp>
        <p:nvSpPr>
          <p:cNvPr id="219161" name="Text Box 25"/>
          <p:cNvSpPr txBox="1">
            <a:spLocks noChangeArrowheads="1"/>
          </p:cNvSpPr>
          <p:nvPr/>
        </p:nvSpPr>
        <p:spPr bwMode="auto">
          <a:xfrm>
            <a:off x="1252538" y="2297113"/>
            <a:ext cx="6742112"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1" rIns="91420" bIns="45711">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pt-PT" altLang="pt-PT" sz="1400" b="1" dirty="0">
                <a:latin typeface="Comic Sans MS" pitchFamily="66" charset="0"/>
              </a:rPr>
              <a:t> </a:t>
            </a:r>
            <a:r>
              <a:rPr lang="pt-PT" altLang="pt-PT" b="1" dirty="0">
                <a:latin typeface="Comic Sans MS" pitchFamily="66" charset="0"/>
              </a:rPr>
              <a:t>Com o Curso Científico - Humanístico de Artes Visuais posso candidatar-me a cursos superiores nas áreas de...</a:t>
            </a:r>
            <a:endParaRPr lang="pt-PT" altLang="pt-PT" dirty="0">
              <a:latin typeface="Comic Sans MS" pitchFamily="66" charset="0"/>
            </a:endParaRPr>
          </a:p>
          <a:p>
            <a:pPr algn="ctr" eaLnBrk="1" hangingPunct="1"/>
            <a:endParaRPr lang="en-GB" altLang="pt-PT" b="1" dirty="0">
              <a:latin typeface="Comic Sans MS" pitchFamily="66" charset="0"/>
            </a:endParaRPr>
          </a:p>
        </p:txBody>
      </p:sp>
    </p:spTree>
    <p:extLst>
      <p:ext uri="{BB962C8B-B14F-4D97-AF65-F5344CB8AC3E}">
        <p14:creationId xmlns:p14="http://schemas.microsoft.com/office/powerpoint/2010/main" val="1944212338"/>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19148"/>
                                        </p:tgtEl>
                                        <p:attrNameLst>
                                          <p:attrName>style.visibility</p:attrName>
                                        </p:attrNameLst>
                                      </p:cBhvr>
                                      <p:to>
                                        <p:strVal val="visible"/>
                                      </p:to>
                                    </p:set>
                                    <p:anim calcmode="lin" valueType="num">
                                      <p:cBhvr additive="base">
                                        <p:cTn id="7" dur="500" fill="hold"/>
                                        <p:tgtEl>
                                          <p:spTgt spid="219148"/>
                                        </p:tgtEl>
                                        <p:attrNameLst>
                                          <p:attrName>ppt_x</p:attrName>
                                        </p:attrNameLst>
                                      </p:cBhvr>
                                      <p:tavLst>
                                        <p:tav tm="0">
                                          <p:val>
                                            <p:strVal val="#ppt_x"/>
                                          </p:val>
                                        </p:tav>
                                        <p:tav tm="100000">
                                          <p:val>
                                            <p:strVal val="#ppt_x"/>
                                          </p:val>
                                        </p:tav>
                                      </p:tavLst>
                                    </p:anim>
                                    <p:anim calcmode="lin" valueType="num">
                                      <p:cBhvr additive="base">
                                        <p:cTn id="8" dur="500" fill="hold"/>
                                        <p:tgtEl>
                                          <p:spTgt spid="219148"/>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7"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0" fill="hold"/>
                                        <p:tgtEl>
                                          <p:spTgt spid="3"/>
                                        </p:tgtEl>
                                        <p:attrNameLst>
                                          <p:attrName>ppt_x</p:attrName>
                                        </p:attrNameLst>
                                      </p:cBhvr>
                                      <p:tavLst>
                                        <p:tav tm="0">
                                          <p:val>
                                            <p:strVal val="0-#ppt_w/2"/>
                                          </p:val>
                                        </p:tav>
                                        <p:tav tm="100000">
                                          <p:val>
                                            <p:strVal val="#ppt_x"/>
                                          </p:val>
                                        </p:tav>
                                      </p:tavLst>
                                    </p:anim>
                                    <p:anim calcmode="lin" valueType="num">
                                      <p:cBhvr additive="base">
                                        <p:cTn id="13" dur="5000" fill="hold"/>
                                        <p:tgtEl>
                                          <p:spTgt spid="3"/>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5500"/>
                            </p:stCondLst>
                            <p:childTnLst>
                              <p:par>
                                <p:cTn id="15" presetID="1" presetClass="entr" presetSubtype="0" fill="hold" grpId="0" nodeType="afterEffect">
                                  <p:stCondLst>
                                    <p:cond delay="2000"/>
                                  </p:stCondLst>
                                  <p:iterate type="wd">
                                    <p:tmAbs val="300"/>
                                  </p:iterate>
                                  <p:childTnLst>
                                    <p:set>
                                      <p:cBhvr>
                                        <p:cTn id="16" dur="1" fill="hold">
                                          <p:stCondLst>
                                            <p:cond delay="299"/>
                                          </p:stCondLst>
                                        </p:cTn>
                                        <p:tgtEl>
                                          <p:spTgt spid="219161"/>
                                        </p:tgtEl>
                                        <p:attrNameLst>
                                          <p:attrName>style.visibility</p:attrName>
                                        </p:attrNameLst>
                                      </p:cBhvr>
                                      <p:to>
                                        <p:strVal val="visible"/>
                                      </p:to>
                                    </p:set>
                                  </p:childTnLst>
                                </p:cTn>
                              </p:par>
                            </p:childTnLst>
                          </p:cTn>
                        </p:par>
                        <p:par>
                          <p:cTn id="17" fill="hold" nodeType="afterGroup">
                            <p:stCondLst>
                              <p:cond delay="12900"/>
                            </p:stCondLst>
                            <p:childTnLst>
                              <p:par>
                                <p:cTn id="18" presetID="2" presetClass="entr" presetSubtype="8"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0-#ppt_w/2"/>
                                          </p:val>
                                        </p:tav>
                                        <p:tav tm="100000">
                                          <p:val>
                                            <p:strVal val="#ppt_x"/>
                                          </p:val>
                                        </p:tav>
                                      </p:tavLst>
                                    </p:anim>
                                    <p:anim calcmode="lin" valueType="num">
                                      <p:cBhvr additive="base">
                                        <p:cTn id="21" dur="500" fill="hold"/>
                                        <p:tgtEl>
                                          <p:spTgt spid="2"/>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13400"/>
                            </p:stCondLst>
                            <p:childTnLst>
                              <p:par>
                                <p:cTn id="23" presetID="2" presetClass="entr" presetSubtype="8" fill="hold" grpId="0" nodeType="afterEffect">
                                  <p:stCondLst>
                                    <p:cond delay="0"/>
                                  </p:stCondLst>
                                  <p:childTnLst>
                                    <p:set>
                                      <p:cBhvr>
                                        <p:cTn id="24" dur="1" fill="hold">
                                          <p:stCondLst>
                                            <p:cond delay="0"/>
                                          </p:stCondLst>
                                        </p:cTn>
                                        <p:tgtEl>
                                          <p:spTgt spid="219158">
                                            <p:txEl>
                                              <p:pRg st="0" end="0"/>
                                            </p:txEl>
                                          </p:spTgt>
                                        </p:tgtEl>
                                        <p:attrNameLst>
                                          <p:attrName>style.visibility</p:attrName>
                                        </p:attrNameLst>
                                      </p:cBhvr>
                                      <p:to>
                                        <p:strVal val="visible"/>
                                      </p:to>
                                    </p:set>
                                    <p:anim calcmode="lin" valueType="num">
                                      <p:cBhvr additive="base">
                                        <p:cTn id="25" dur="500" fill="hold"/>
                                        <p:tgtEl>
                                          <p:spTgt spid="219158">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19158">
                                            <p:txEl>
                                              <p:pRg st="0" end="0"/>
                                            </p:txEl>
                                          </p:spTgt>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13900"/>
                            </p:stCondLst>
                            <p:childTnLst>
                              <p:par>
                                <p:cTn id="28" presetID="2" presetClass="entr" presetSubtype="8" fill="hold" grpId="0" nodeType="afterEffect">
                                  <p:stCondLst>
                                    <p:cond delay="0"/>
                                  </p:stCondLst>
                                  <p:childTnLst>
                                    <p:set>
                                      <p:cBhvr>
                                        <p:cTn id="29" dur="1" fill="hold">
                                          <p:stCondLst>
                                            <p:cond delay="0"/>
                                          </p:stCondLst>
                                        </p:cTn>
                                        <p:tgtEl>
                                          <p:spTgt spid="219158">
                                            <p:txEl>
                                              <p:pRg st="1" end="1"/>
                                            </p:txEl>
                                          </p:spTgt>
                                        </p:tgtEl>
                                        <p:attrNameLst>
                                          <p:attrName>style.visibility</p:attrName>
                                        </p:attrNameLst>
                                      </p:cBhvr>
                                      <p:to>
                                        <p:strVal val="visible"/>
                                      </p:to>
                                    </p:set>
                                    <p:anim calcmode="lin" valueType="num">
                                      <p:cBhvr additive="base">
                                        <p:cTn id="30" dur="500" fill="hold"/>
                                        <p:tgtEl>
                                          <p:spTgt spid="219158">
                                            <p:txEl>
                                              <p:pRg st="1" end="1"/>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219158">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48" grpId="0"/>
      <p:bldP spid="219158" grpId="0" build="p" autoUpdateAnimBg="0" advAuto="0"/>
      <p:bldP spid="219161"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4" name="WordArt 4"/>
          <p:cNvSpPr>
            <a:spLocks noChangeArrowheads="1" noChangeShapeType="1" noTextEdit="1"/>
          </p:cNvSpPr>
          <p:nvPr/>
        </p:nvSpPr>
        <p:spPr bwMode="auto">
          <a:xfrm rot="30270">
            <a:off x="1085850" y="336550"/>
            <a:ext cx="6732588" cy="1087438"/>
          </a:xfrm>
          <a:prstGeom prst="rect">
            <a:avLst/>
          </a:prstGeom>
          <a:ln>
            <a:noFill/>
          </a:ln>
        </p:spPr>
        <p:txBody>
          <a:bodyPr wrap="none" fromWordArt="1">
            <a:prstTxWarp prst="textPlain">
              <a:avLst>
                <a:gd name="adj" fmla="val 50000"/>
              </a:avLst>
            </a:prstTxWarp>
          </a:bodyPr>
          <a:lstStyle/>
          <a:p>
            <a:pPr algn="ctr"/>
            <a:r>
              <a:rPr lang="pt-PT" b="1" kern="10" dirty="0">
                <a:ln w="9525">
                  <a:solidFill>
                    <a:srgbClr val="FF6600"/>
                  </a:solidFill>
                  <a:round/>
                  <a:headEnd/>
                  <a:tailEnd/>
                </a:ln>
                <a:solidFill>
                  <a:srgbClr val="7030A0"/>
                </a:solidFill>
                <a:effectLst>
                  <a:outerShdw dist="107763" dir="13500000" algn="ctr" rotWithShape="0">
                    <a:schemeClr val="tx1"/>
                  </a:outerShdw>
                </a:effectLst>
                <a:latin typeface="Arial Black"/>
              </a:rPr>
              <a:t>Avaliação</a:t>
            </a:r>
          </a:p>
        </p:txBody>
      </p:sp>
      <p:grpSp>
        <p:nvGrpSpPr>
          <p:cNvPr id="2" name="Group 5"/>
          <p:cNvGrpSpPr>
            <a:grpSpLocks/>
          </p:cNvGrpSpPr>
          <p:nvPr/>
        </p:nvGrpSpPr>
        <p:grpSpPr bwMode="auto">
          <a:xfrm rot="20641687">
            <a:off x="1049840" y="2149167"/>
            <a:ext cx="1482677" cy="373062"/>
            <a:chOff x="490" y="851"/>
            <a:chExt cx="1660" cy="309"/>
          </a:xfrm>
        </p:grpSpPr>
        <p:sp>
          <p:nvSpPr>
            <p:cNvPr id="21520" name="Freeform 6"/>
            <p:cNvSpPr>
              <a:spLocks/>
            </p:cNvSpPr>
            <p:nvPr/>
          </p:nvSpPr>
          <p:spPr bwMode="auto">
            <a:xfrm>
              <a:off x="490" y="945"/>
              <a:ext cx="71" cy="138"/>
            </a:xfrm>
            <a:custGeom>
              <a:avLst/>
              <a:gdLst>
                <a:gd name="T0" fmla="*/ 0 w 124"/>
                <a:gd name="T1" fmla="*/ 1 h 276"/>
                <a:gd name="T2" fmla="*/ 1 w 124"/>
                <a:gd name="T3" fmla="*/ 0 h 276"/>
                <a:gd name="T4" fmla="*/ 1 w 124"/>
                <a:gd name="T5" fmla="*/ 0 h 276"/>
                <a:gd name="T6" fmla="*/ 1 w 124"/>
                <a:gd name="T7" fmla="*/ 1 h 276"/>
                <a:gd name="T8" fmla="*/ 1 w 124"/>
                <a:gd name="T9" fmla="*/ 1 h 276"/>
                <a:gd name="T10" fmla="*/ 1 w 124"/>
                <a:gd name="T11" fmla="*/ 1 h 276"/>
                <a:gd name="T12" fmla="*/ 1 w 124"/>
                <a:gd name="T13" fmla="*/ 1 h 276"/>
                <a:gd name="T14" fmla="*/ 0 w 124"/>
                <a:gd name="T15" fmla="*/ 1 h 276"/>
                <a:gd name="T16" fmla="*/ 0 w 124"/>
                <a:gd name="T17" fmla="*/ 1 h 2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4"/>
                <a:gd name="T28" fmla="*/ 0 h 276"/>
                <a:gd name="T29" fmla="*/ 124 w 124"/>
                <a:gd name="T30" fmla="*/ 276 h 2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4" h="276">
                  <a:moveTo>
                    <a:pt x="0" y="43"/>
                  </a:moveTo>
                  <a:lnTo>
                    <a:pt x="39" y="0"/>
                  </a:lnTo>
                  <a:lnTo>
                    <a:pt x="108" y="0"/>
                  </a:lnTo>
                  <a:lnTo>
                    <a:pt x="124" y="63"/>
                  </a:lnTo>
                  <a:lnTo>
                    <a:pt x="120" y="250"/>
                  </a:lnTo>
                  <a:lnTo>
                    <a:pt x="73" y="276"/>
                  </a:lnTo>
                  <a:lnTo>
                    <a:pt x="3" y="238"/>
                  </a:lnTo>
                  <a:lnTo>
                    <a:pt x="0" y="110"/>
                  </a:lnTo>
                  <a:lnTo>
                    <a:pt x="0" y="43"/>
                  </a:lnTo>
                  <a:close/>
                </a:path>
              </a:pathLst>
            </a:custGeom>
            <a:solidFill>
              <a:srgbClr val="0000FF"/>
            </a:solidFill>
            <a:ln w="9525">
              <a:solidFill>
                <a:schemeClr val="tx1"/>
              </a:solidFill>
              <a:round/>
              <a:headEnd/>
              <a:tailEnd/>
            </a:ln>
          </p:spPr>
          <p:txBody>
            <a:bodyPr/>
            <a:lstStyle/>
            <a:p>
              <a:endParaRPr lang="pt-PT"/>
            </a:p>
          </p:txBody>
        </p:sp>
        <p:sp>
          <p:nvSpPr>
            <p:cNvPr id="21521" name="Freeform 7"/>
            <p:cNvSpPr>
              <a:spLocks/>
            </p:cNvSpPr>
            <p:nvPr/>
          </p:nvSpPr>
          <p:spPr bwMode="auto">
            <a:xfrm>
              <a:off x="933" y="904"/>
              <a:ext cx="103" cy="198"/>
            </a:xfrm>
            <a:custGeom>
              <a:avLst/>
              <a:gdLst>
                <a:gd name="T0" fmla="*/ 1 w 179"/>
                <a:gd name="T1" fmla="*/ 1 h 396"/>
                <a:gd name="T2" fmla="*/ 1 w 179"/>
                <a:gd name="T3" fmla="*/ 1 h 396"/>
                <a:gd name="T4" fmla="*/ 1 w 179"/>
                <a:gd name="T5" fmla="*/ 0 h 396"/>
                <a:gd name="T6" fmla="*/ 1 w 179"/>
                <a:gd name="T7" fmla="*/ 1 h 396"/>
                <a:gd name="T8" fmla="*/ 1 w 179"/>
                <a:gd name="T9" fmla="*/ 1 h 396"/>
                <a:gd name="T10" fmla="*/ 1 w 179"/>
                <a:gd name="T11" fmla="*/ 1 h 396"/>
                <a:gd name="T12" fmla="*/ 1 w 179"/>
                <a:gd name="T13" fmla="*/ 1 h 396"/>
                <a:gd name="T14" fmla="*/ 0 w 179"/>
                <a:gd name="T15" fmla="*/ 1 h 396"/>
                <a:gd name="T16" fmla="*/ 1 w 179"/>
                <a:gd name="T17" fmla="*/ 1 h 3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9"/>
                <a:gd name="T28" fmla="*/ 0 h 396"/>
                <a:gd name="T29" fmla="*/ 179 w 179"/>
                <a:gd name="T30" fmla="*/ 396 h 3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9" h="396">
                  <a:moveTo>
                    <a:pt x="19" y="108"/>
                  </a:moveTo>
                  <a:lnTo>
                    <a:pt x="23" y="31"/>
                  </a:lnTo>
                  <a:lnTo>
                    <a:pt x="69" y="0"/>
                  </a:lnTo>
                  <a:lnTo>
                    <a:pt x="138" y="10"/>
                  </a:lnTo>
                  <a:lnTo>
                    <a:pt x="179" y="51"/>
                  </a:lnTo>
                  <a:lnTo>
                    <a:pt x="159" y="367"/>
                  </a:lnTo>
                  <a:lnTo>
                    <a:pt x="80" y="396"/>
                  </a:lnTo>
                  <a:lnTo>
                    <a:pt x="0" y="357"/>
                  </a:lnTo>
                  <a:lnTo>
                    <a:pt x="19" y="108"/>
                  </a:lnTo>
                  <a:close/>
                </a:path>
              </a:pathLst>
            </a:custGeom>
            <a:solidFill>
              <a:srgbClr val="0000FF"/>
            </a:solidFill>
            <a:ln w="28575">
              <a:solidFill>
                <a:schemeClr val="tx1"/>
              </a:solidFill>
              <a:round/>
              <a:headEnd/>
              <a:tailEnd/>
            </a:ln>
          </p:spPr>
          <p:txBody>
            <a:bodyPr/>
            <a:lstStyle/>
            <a:p>
              <a:endParaRPr lang="pt-PT"/>
            </a:p>
          </p:txBody>
        </p:sp>
        <p:sp>
          <p:nvSpPr>
            <p:cNvPr id="21522" name="Freeform 8"/>
            <p:cNvSpPr>
              <a:spLocks/>
            </p:cNvSpPr>
            <p:nvPr/>
          </p:nvSpPr>
          <p:spPr bwMode="auto">
            <a:xfrm>
              <a:off x="1395" y="897"/>
              <a:ext cx="93" cy="215"/>
            </a:xfrm>
            <a:custGeom>
              <a:avLst/>
              <a:gdLst>
                <a:gd name="T0" fmla="*/ 1 w 164"/>
                <a:gd name="T1" fmla="*/ 1 h 430"/>
                <a:gd name="T2" fmla="*/ 1 w 164"/>
                <a:gd name="T3" fmla="*/ 0 h 430"/>
                <a:gd name="T4" fmla="*/ 1 w 164"/>
                <a:gd name="T5" fmla="*/ 0 h 430"/>
                <a:gd name="T6" fmla="*/ 1 w 164"/>
                <a:gd name="T7" fmla="*/ 1 h 430"/>
                <a:gd name="T8" fmla="*/ 1 w 164"/>
                <a:gd name="T9" fmla="*/ 1 h 430"/>
                <a:gd name="T10" fmla="*/ 1 w 164"/>
                <a:gd name="T11" fmla="*/ 1 h 430"/>
                <a:gd name="T12" fmla="*/ 0 w 164"/>
                <a:gd name="T13" fmla="*/ 1 h 430"/>
                <a:gd name="T14" fmla="*/ 1 w 164"/>
                <a:gd name="T15" fmla="*/ 1 h 430"/>
                <a:gd name="T16" fmla="*/ 0 60000 65536"/>
                <a:gd name="T17" fmla="*/ 0 60000 65536"/>
                <a:gd name="T18" fmla="*/ 0 60000 65536"/>
                <a:gd name="T19" fmla="*/ 0 60000 65536"/>
                <a:gd name="T20" fmla="*/ 0 60000 65536"/>
                <a:gd name="T21" fmla="*/ 0 60000 65536"/>
                <a:gd name="T22" fmla="*/ 0 60000 65536"/>
                <a:gd name="T23" fmla="*/ 0 60000 65536"/>
                <a:gd name="T24" fmla="*/ 0 w 164"/>
                <a:gd name="T25" fmla="*/ 0 h 430"/>
                <a:gd name="T26" fmla="*/ 164 w 164"/>
                <a:gd name="T27" fmla="*/ 430 h 4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4" h="430">
                  <a:moveTo>
                    <a:pt x="4" y="43"/>
                  </a:moveTo>
                  <a:lnTo>
                    <a:pt x="45" y="0"/>
                  </a:lnTo>
                  <a:lnTo>
                    <a:pt x="126" y="0"/>
                  </a:lnTo>
                  <a:lnTo>
                    <a:pt x="164" y="47"/>
                  </a:lnTo>
                  <a:lnTo>
                    <a:pt x="160" y="400"/>
                  </a:lnTo>
                  <a:lnTo>
                    <a:pt x="69" y="430"/>
                  </a:lnTo>
                  <a:lnTo>
                    <a:pt x="0" y="390"/>
                  </a:lnTo>
                  <a:lnTo>
                    <a:pt x="4" y="43"/>
                  </a:lnTo>
                  <a:close/>
                </a:path>
              </a:pathLst>
            </a:custGeom>
            <a:solidFill>
              <a:srgbClr val="0000FF"/>
            </a:solidFill>
            <a:ln w="9525">
              <a:solidFill>
                <a:schemeClr val="tx1"/>
              </a:solidFill>
              <a:round/>
              <a:headEnd/>
              <a:tailEnd/>
            </a:ln>
          </p:spPr>
          <p:txBody>
            <a:bodyPr/>
            <a:lstStyle/>
            <a:p>
              <a:endParaRPr lang="pt-PT"/>
            </a:p>
          </p:txBody>
        </p:sp>
        <p:sp>
          <p:nvSpPr>
            <p:cNvPr id="21523" name="Freeform 9"/>
            <p:cNvSpPr>
              <a:spLocks/>
            </p:cNvSpPr>
            <p:nvPr/>
          </p:nvSpPr>
          <p:spPr bwMode="auto">
            <a:xfrm>
              <a:off x="2055" y="851"/>
              <a:ext cx="95" cy="309"/>
            </a:xfrm>
            <a:custGeom>
              <a:avLst/>
              <a:gdLst>
                <a:gd name="T0" fmla="*/ 1 w 165"/>
                <a:gd name="T1" fmla="*/ 0 h 619"/>
                <a:gd name="T2" fmla="*/ 1 w 165"/>
                <a:gd name="T3" fmla="*/ 0 h 619"/>
                <a:gd name="T4" fmla="*/ 1 w 165"/>
                <a:gd name="T5" fmla="*/ 0 h 619"/>
                <a:gd name="T6" fmla="*/ 1 w 165"/>
                <a:gd name="T7" fmla="*/ 0 h 619"/>
                <a:gd name="T8" fmla="*/ 1 w 165"/>
                <a:gd name="T9" fmla="*/ 0 h 619"/>
                <a:gd name="T10" fmla="*/ 1 w 165"/>
                <a:gd name="T11" fmla="*/ 0 h 619"/>
                <a:gd name="T12" fmla="*/ 0 w 165"/>
                <a:gd name="T13" fmla="*/ 0 h 619"/>
                <a:gd name="T14" fmla="*/ 1 w 165"/>
                <a:gd name="T15" fmla="*/ 0 h 619"/>
                <a:gd name="T16" fmla="*/ 0 60000 65536"/>
                <a:gd name="T17" fmla="*/ 0 60000 65536"/>
                <a:gd name="T18" fmla="*/ 0 60000 65536"/>
                <a:gd name="T19" fmla="*/ 0 60000 65536"/>
                <a:gd name="T20" fmla="*/ 0 60000 65536"/>
                <a:gd name="T21" fmla="*/ 0 60000 65536"/>
                <a:gd name="T22" fmla="*/ 0 60000 65536"/>
                <a:gd name="T23" fmla="*/ 0 60000 65536"/>
                <a:gd name="T24" fmla="*/ 0 w 165"/>
                <a:gd name="T25" fmla="*/ 0 h 619"/>
                <a:gd name="T26" fmla="*/ 165 w 165"/>
                <a:gd name="T27" fmla="*/ 619 h 6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5" h="619">
                  <a:moveTo>
                    <a:pt x="11" y="46"/>
                  </a:moveTo>
                  <a:lnTo>
                    <a:pt x="57" y="0"/>
                  </a:lnTo>
                  <a:lnTo>
                    <a:pt x="138" y="0"/>
                  </a:lnTo>
                  <a:lnTo>
                    <a:pt x="165" y="77"/>
                  </a:lnTo>
                  <a:lnTo>
                    <a:pt x="150" y="562"/>
                  </a:lnTo>
                  <a:lnTo>
                    <a:pt x="84" y="619"/>
                  </a:lnTo>
                  <a:lnTo>
                    <a:pt x="0" y="552"/>
                  </a:lnTo>
                  <a:lnTo>
                    <a:pt x="11" y="46"/>
                  </a:lnTo>
                  <a:close/>
                </a:path>
              </a:pathLst>
            </a:custGeom>
            <a:solidFill>
              <a:srgbClr val="0000FF"/>
            </a:solidFill>
            <a:ln w="28575">
              <a:solidFill>
                <a:schemeClr val="tx1"/>
              </a:solidFill>
              <a:round/>
              <a:headEnd/>
              <a:tailEnd/>
            </a:ln>
          </p:spPr>
          <p:txBody>
            <a:bodyPr/>
            <a:lstStyle/>
            <a:p>
              <a:endParaRPr lang="pt-PT"/>
            </a:p>
          </p:txBody>
        </p:sp>
        <p:sp>
          <p:nvSpPr>
            <p:cNvPr id="21524" name="Freeform 10"/>
            <p:cNvSpPr>
              <a:spLocks/>
            </p:cNvSpPr>
            <p:nvPr/>
          </p:nvSpPr>
          <p:spPr bwMode="auto">
            <a:xfrm>
              <a:off x="556" y="951"/>
              <a:ext cx="390" cy="120"/>
            </a:xfrm>
            <a:custGeom>
              <a:avLst/>
              <a:gdLst>
                <a:gd name="T0" fmla="*/ 0 w 680"/>
                <a:gd name="T1" fmla="*/ 1 h 239"/>
                <a:gd name="T2" fmla="*/ 1 w 680"/>
                <a:gd name="T3" fmla="*/ 0 h 239"/>
                <a:gd name="T4" fmla="*/ 1 w 680"/>
                <a:gd name="T5" fmla="*/ 1 h 239"/>
                <a:gd name="T6" fmla="*/ 0 w 680"/>
                <a:gd name="T7" fmla="*/ 1 h 239"/>
                <a:gd name="T8" fmla="*/ 0 w 680"/>
                <a:gd name="T9" fmla="*/ 1 h 239"/>
                <a:gd name="T10" fmla="*/ 0 60000 65536"/>
                <a:gd name="T11" fmla="*/ 0 60000 65536"/>
                <a:gd name="T12" fmla="*/ 0 60000 65536"/>
                <a:gd name="T13" fmla="*/ 0 60000 65536"/>
                <a:gd name="T14" fmla="*/ 0 60000 65536"/>
                <a:gd name="T15" fmla="*/ 0 w 680"/>
                <a:gd name="T16" fmla="*/ 0 h 239"/>
                <a:gd name="T17" fmla="*/ 680 w 680"/>
                <a:gd name="T18" fmla="*/ 239 h 239"/>
              </a:gdLst>
              <a:ahLst/>
              <a:cxnLst>
                <a:cxn ang="T10">
                  <a:pos x="T0" y="T1"/>
                </a:cxn>
                <a:cxn ang="T11">
                  <a:pos x="T2" y="T3"/>
                </a:cxn>
                <a:cxn ang="T12">
                  <a:pos x="T4" y="T5"/>
                </a:cxn>
                <a:cxn ang="T13">
                  <a:pos x="T6" y="T7"/>
                </a:cxn>
                <a:cxn ang="T14">
                  <a:pos x="T8" y="T9"/>
                </a:cxn>
              </a:cxnLst>
              <a:rect l="T15" t="T16" r="T17" b="T18"/>
              <a:pathLst>
                <a:path w="680" h="239">
                  <a:moveTo>
                    <a:pt x="0" y="34"/>
                  </a:moveTo>
                  <a:lnTo>
                    <a:pt x="680" y="0"/>
                  </a:lnTo>
                  <a:lnTo>
                    <a:pt x="670" y="239"/>
                  </a:lnTo>
                  <a:lnTo>
                    <a:pt x="0" y="239"/>
                  </a:lnTo>
                  <a:lnTo>
                    <a:pt x="0" y="34"/>
                  </a:lnTo>
                  <a:close/>
                </a:path>
              </a:pathLst>
            </a:custGeom>
            <a:solidFill>
              <a:srgbClr val="00FF00"/>
            </a:solidFill>
            <a:ln w="28575">
              <a:solidFill>
                <a:schemeClr val="tx1"/>
              </a:solidFill>
              <a:round/>
              <a:headEnd/>
              <a:tailEnd/>
            </a:ln>
          </p:spPr>
          <p:txBody>
            <a:bodyPr/>
            <a:lstStyle/>
            <a:p>
              <a:endParaRPr lang="pt-PT"/>
            </a:p>
          </p:txBody>
        </p:sp>
        <p:sp>
          <p:nvSpPr>
            <p:cNvPr id="21525" name="Freeform 11"/>
            <p:cNvSpPr>
              <a:spLocks/>
            </p:cNvSpPr>
            <p:nvPr/>
          </p:nvSpPr>
          <p:spPr bwMode="auto">
            <a:xfrm>
              <a:off x="1022" y="925"/>
              <a:ext cx="381" cy="163"/>
            </a:xfrm>
            <a:custGeom>
              <a:avLst/>
              <a:gdLst>
                <a:gd name="T0" fmla="*/ 1 w 663"/>
                <a:gd name="T1" fmla="*/ 0 h 327"/>
                <a:gd name="T2" fmla="*/ 1 w 663"/>
                <a:gd name="T3" fmla="*/ 0 h 327"/>
                <a:gd name="T4" fmla="*/ 1 w 663"/>
                <a:gd name="T5" fmla="*/ 0 h 327"/>
                <a:gd name="T6" fmla="*/ 0 w 663"/>
                <a:gd name="T7" fmla="*/ 0 h 327"/>
                <a:gd name="T8" fmla="*/ 1 w 663"/>
                <a:gd name="T9" fmla="*/ 0 h 327"/>
                <a:gd name="T10" fmla="*/ 0 60000 65536"/>
                <a:gd name="T11" fmla="*/ 0 60000 65536"/>
                <a:gd name="T12" fmla="*/ 0 60000 65536"/>
                <a:gd name="T13" fmla="*/ 0 60000 65536"/>
                <a:gd name="T14" fmla="*/ 0 60000 65536"/>
                <a:gd name="T15" fmla="*/ 0 w 663"/>
                <a:gd name="T16" fmla="*/ 0 h 327"/>
                <a:gd name="T17" fmla="*/ 663 w 663"/>
                <a:gd name="T18" fmla="*/ 327 h 327"/>
              </a:gdLst>
              <a:ahLst/>
              <a:cxnLst>
                <a:cxn ang="T10">
                  <a:pos x="T0" y="T1"/>
                </a:cxn>
                <a:cxn ang="T11">
                  <a:pos x="T2" y="T3"/>
                </a:cxn>
                <a:cxn ang="T12">
                  <a:pos x="T4" y="T5"/>
                </a:cxn>
                <a:cxn ang="T13">
                  <a:pos x="T6" y="T7"/>
                </a:cxn>
                <a:cxn ang="T14">
                  <a:pos x="T8" y="T9"/>
                </a:cxn>
              </a:cxnLst>
              <a:rect l="T15" t="T16" r="T17" b="T18"/>
              <a:pathLst>
                <a:path w="663" h="327">
                  <a:moveTo>
                    <a:pt x="28" y="30"/>
                  </a:moveTo>
                  <a:lnTo>
                    <a:pt x="663" y="0"/>
                  </a:lnTo>
                  <a:lnTo>
                    <a:pt x="653" y="327"/>
                  </a:lnTo>
                  <a:lnTo>
                    <a:pt x="0" y="316"/>
                  </a:lnTo>
                  <a:lnTo>
                    <a:pt x="28" y="30"/>
                  </a:lnTo>
                  <a:close/>
                </a:path>
              </a:pathLst>
            </a:custGeom>
            <a:solidFill>
              <a:srgbClr val="00FF00"/>
            </a:solidFill>
            <a:ln w="28575">
              <a:solidFill>
                <a:schemeClr val="tx1"/>
              </a:solidFill>
              <a:round/>
              <a:headEnd/>
              <a:tailEnd/>
            </a:ln>
          </p:spPr>
          <p:txBody>
            <a:bodyPr/>
            <a:lstStyle/>
            <a:p>
              <a:endParaRPr lang="pt-PT"/>
            </a:p>
          </p:txBody>
        </p:sp>
        <p:sp>
          <p:nvSpPr>
            <p:cNvPr id="21526" name="Freeform 12"/>
            <p:cNvSpPr>
              <a:spLocks/>
            </p:cNvSpPr>
            <p:nvPr/>
          </p:nvSpPr>
          <p:spPr bwMode="auto">
            <a:xfrm>
              <a:off x="1483" y="876"/>
              <a:ext cx="581" cy="263"/>
            </a:xfrm>
            <a:custGeom>
              <a:avLst/>
              <a:gdLst>
                <a:gd name="T0" fmla="*/ 1 w 1009"/>
                <a:gd name="T1" fmla="*/ 1 h 524"/>
                <a:gd name="T2" fmla="*/ 1 w 1009"/>
                <a:gd name="T3" fmla="*/ 0 h 524"/>
                <a:gd name="T4" fmla="*/ 1 w 1009"/>
                <a:gd name="T5" fmla="*/ 1 h 524"/>
                <a:gd name="T6" fmla="*/ 0 w 1009"/>
                <a:gd name="T7" fmla="*/ 1 h 524"/>
                <a:gd name="T8" fmla="*/ 1 w 1009"/>
                <a:gd name="T9" fmla="*/ 1 h 524"/>
                <a:gd name="T10" fmla="*/ 0 60000 65536"/>
                <a:gd name="T11" fmla="*/ 0 60000 65536"/>
                <a:gd name="T12" fmla="*/ 0 60000 65536"/>
                <a:gd name="T13" fmla="*/ 0 60000 65536"/>
                <a:gd name="T14" fmla="*/ 0 60000 65536"/>
                <a:gd name="T15" fmla="*/ 0 w 1009"/>
                <a:gd name="T16" fmla="*/ 0 h 524"/>
                <a:gd name="T17" fmla="*/ 1009 w 1009"/>
                <a:gd name="T18" fmla="*/ 524 h 524"/>
              </a:gdLst>
              <a:ahLst/>
              <a:cxnLst>
                <a:cxn ang="T10">
                  <a:pos x="T0" y="T1"/>
                </a:cxn>
                <a:cxn ang="T11">
                  <a:pos x="T2" y="T3"/>
                </a:cxn>
                <a:cxn ang="T12">
                  <a:pos x="T4" y="T5"/>
                </a:cxn>
                <a:cxn ang="T13">
                  <a:pos x="T6" y="T7"/>
                </a:cxn>
                <a:cxn ang="T14">
                  <a:pos x="T8" y="T9"/>
                </a:cxn>
              </a:cxnLst>
              <a:rect l="T15" t="T16" r="T17" b="T18"/>
              <a:pathLst>
                <a:path w="1009" h="524">
                  <a:moveTo>
                    <a:pt x="14" y="78"/>
                  </a:moveTo>
                  <a:lnTo>
                    <a:pt x="1009" y="0"/>
                  </a:lnTo>
                  <a:lnTo>
                    <a:pt x="992" y="524"/>
                  </a:lnTo>
                  <a:lnTo>
                    <a:pt x="0" y="431"/>
                  </a:lnTo>
                  <a:lnTo>
                    <a:pt x="14" y="78"/>
                  </a:lnTo>
                  <a:close/>
                </a:path>
              </a:pathLst>
            </a:custGeom>
            <a:solidFill>
              <a:srgbClr val="00FF00"/>
            </a:solidFill>
            <a:ln w="28575">
              <a:solidFill>
                <a:schemeClr val="tx1"/>
              </a:solidFill>
              <a:round/>
              <a:headEnd/>
              <a:tailEnd/>
            </a:ln>
          </p:spPr>
          <p:txBody>
            <a:bodyPr/>
            <a:lstStyle/>
            <a:p>
              <a:endParaRPr lang="pt-PT"/>
            </a:p>
          </p:txBody>
        </p:sp>
      </p:grpSp>
      <p:grpSp>
        <p:nvGrpSpPr>
          <p:cNvPr id="3" name="Group 13"/>
          <p:cNvGrpSpPr>
            <a:grpSpLocks/>
          </p:cNvGrpSpPr>
          <p:nvPr/>
        </p:nvGrpSpPr>
        <p:grpSpPr bwMode="auto">
          <a:xfrm>
            <a:off x="214767" y="2302548"/>
            <a:ext cx="1536064" cy="2591569"/>
            <a:chOff x="286" y="945"/>
            <a:chExt cx="862" cy="1488"/>
          </a:xfrm>
        </p:grpSpPr>
        <p:sp>
          <p:nvSpPr>
            <p:cNvPr id="21514" name="Freeform 14"/>
            <p:cNvSpPr>
              <a:spLocks/>
            </p:cNvSpPr>
            <p:nvPr/>
          </p:nvSpPr>
          <p:spPr bwMode="auto">
            <a:xfrm>
              <a:off x="286" y="945"/>
              <a:ext cx="336" cy="309"/>
            </a:xfrm>
            <a:custGeom>
              <a:avLst/>
              <a:gdLst>
                <a:gd name="T0" fmla="*/ 1 w 672"/>
                <a:gd name="T1" fmla="*/ 0 h 619"/>
                <a:gd name="T2" fmla="*/ 1 w 672"/>
                <a:gd name="T3" fmla="*/ 0 h 619"/>
                <a:gd name="T4" fmla="*/ 1 w 672"/>
                <a:gd name="T5" fmla="*/ 0 h 619"/>
                <a:gd name="T6" fmla="*/ 1 w 672"/>
                <a:gd name="T7" fmla="*/ 0 h 619"/>
                <a:gd name="T8" fmla="*/ 1 w 672"/>
                <a:gd name="T9" fmla="*/ 0 h 619"/>
                <a:gd name="T10" fmla="*/ 1 w 672"/>
                <a:gd name="T11" fmla="*/ 0 h 619"/>
                <a:gd name="T12" fmla="*/ 1 w 672"/>
                <a:gd name="T13" fmla="*/ 0 h 619"/>
                <a:gd name="T14" fmla="*/ 1 w 672"/>
                <a:gd name="T15" fmla="*/ 0 h 619"/>
                <a:gd name="T16" fmla="*/ 1 w 672"/>
                <a:gd name="T17" fmla="*/ 0 h 619"/>
                <a:gd name="T18" fmla="*/ 1 w 672"/>
                <a:gd name="T19" fmla="*/ 0 h 619"/>
                <a:gd name="T20" fmla="*/ 1 w 672"/>
                <a:gd name="T21" fmla="*/ 0 h 619"/>
                <a:gd name="T22" fmla="*/ 0 w 672"/>
                <a:gd name="T23" fmla="*/ 0 h 619"/>
                <a:gd name="T24" fmla="*/ 0 w 672"/>
                <a:gd name="T25" fmla="*/ 0 h 619"/>
                <a:gd name="T26" fmla="*/ 1 w 672"/>
                <a:gd name="T27" fmla="*/ 0 h 619"/>
                <a:gd name="T28" fmla="*/ 1 w 672"/>
                <a:gd name="T29" fmla="*/ 0 h 619"/>
                <a:gd name="T30" fmla="*/ 1 w 672"/>
                <a:gd name="T31" fmla="*/ 0 h 619"/>
                <a:gd name="T32" fmla="*/ 1 w 672"/>
                <a:gd name="T33" fmla="*/ 0 h 619"/>
                <a:gd name="T34" fmla="*/ 1 w 672"/>
                <a:gd name="T35" fmla="*/ 0 h 619"/>
                <a:gd name="T36" fmla="*/ 1 w 672"/>
                <a:gd name="T37" fmla="*/ 0 h 619"/>
                <a:gd name="T38" fmla="*/ 1 w 672"/>
                <a:gd name="T39" fmla="*/ 0 h 619"/>
                <a:gd name="T40" fmla="*/ 1 w 672"/>
                <a:gd name="T41" fmla="*/ 0 h 619"/>
                <a:gd name="T42" fmla="*/ 1 w 672"/>
                <a:gd name="T43" fmla="*/ 0 h 619"/>
                <a:gd name="T44" fmla="*/ 1 w 672"/>
                <a:gd name="T45" fmla="*/ 0 h 619"/>
                <a:gd name="T46" fmla="*/ 1 w 672"/>
                <a:gd name="T47" fmla="*/ 0 h 619"/>
                <a:gd name="T48" fmla="*/ 1 w 672"/>
                <a:gd name="T49" fmla="*/ 0 h 619"/>
                <a:gd name="T50" fmla="*/ 1 w 672"/>
                <a:gd name="T51" fmla="*/ 0 h 619"/>
                <a:gd name="T52" fmla="*/ 1 w 672"/>
                <a:gd name="T53" fmla="*/ 0 h 619"/>
                <a:gd name="T54" fmla="*/ 1 w 672"/>
                <a:gd name="T55" fmla="*/ 0 h 619"/>
                <a:gd name="T56" fmla="*/ 1 w 672"/>
                <a:gd name="T57" fmla="*/ 0 h 619"/>
                <a:gd name="T58" fmla="*/ 1 w 672"/>
                <a:gd name="T59" fmla="*/ 0 h 619"/>
                <a:gd name="T60" fmla="*/ 1 w 672"/>
                <a:gd name="T61" fmla="*/ 0 h 619"/>
                <a:gd name="T62" fmla="*/ 1 w 672"/>
                <a:gd name="T63" fmla="*/ 0 h 6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2"/>
                <a:gd name="T97" fmla="*/ 0 h 619"/>
                <a:gd name="T98" fmla="*/ 672 w 672"/>
                <a:gd name="T99" fmla="*/ 619 h 6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2" h="619">
                  <a:moveTo>
                    <a:pt x="458" y="312"/>
                  </a:moveTo>
                  <a:lnTo>
                    <a:pt x="428" y="237"/>
                  </a:lnTo>
                  <a:lnTo>
                    <a:pt x="396" y="164"/>
                  </a:lnTo>
                  <a:lnTo>
                    <a:pt x="353" y="85"/>
                  </a:lnTo>
                  <a:lnTo>
                    <a:pt x="312" y="36"/>
                  </a:lnTo>
                  <a:lnTo>
                    <a:pt x="268" y="10"/>
                  </a:lnTo>
                  <a:lnTo>
                    <a:pt x="213" y="0"/>
                  </a:lnTo>
                  <a:lnTo>
                    <a:pt x="152" y="0"/>
                  </a:lnTo>
                  <a:lnTo>
                    <a:pt x="99" y="14"/>
                  </a:lnTo>
                  <a:lnTo>
                    <a:pt x="53" y="57"/>
                  </a:lnTo>
                  <a:lnTo>
                    <a:pt x="22" y="116"/>
                  </a:lnTo>
                  <a:lnTo>
                    <a:pt x="0" y="181"/>
                  </a:lnTo>
                  <a:lnTo>
                    <a:pt x="0" y="254"/>
                  </a:lnTo>
                  <a:lnTo>
                    <a:pt x="22" y="353"/>
                  </a:lnTo>
                  <a:lnTo>
                    <a:pt x="63" y="446"/>
                  </a:lnTo>
                  <a:lnTo>
                    <a:pt x="107" y="509"/>
                  </a:lnTo>
                  <a:lnTo>
                    <a:pt x="164" y="562"/>
                  </a:lnTo>
                  <a:lnTo>
                    <a:pt x="237" y="609"/>
                  </a:lnTo>
                  <a:lnTo>
                    <a:pt x="308" y="619"/>
                  </a:lnTo>
                  <a:lnTo>
                    <a:pt x="361" y="619"/>
                  </a:lnTo>
                  <a:lnTo>
                    <a:pt x="404" y="605"/>
                  </a:lnTo>
                  <a:lnTo>
                    <a:pt x="428" y="574"/>
                  </a:lnTo>
                  <a:lnTo>
                    <a:pt x="459" y="530"/>
                  </a:lnTo>
                  <a:lnTo>
                    <a:pt x="471" y="455"/>
                  </a:lnTo>
                  <a:lnTo>
                    <a:pt x="477" y="396"/>
                  </a:lnTo>
                  <a:lnTo>
                    <a:pt x="552" y="436"/>
                  </a:lnTo>
                  <a:lnTo>
                    <a:pt x="647" y="455"/>
                  </a:lnTo>
                  <a:lnTo>
                    <a:pt x="672" y="424"/>
                  </a:lnTo>
                  <a:lnTo>
                    <a:pt x="669" y="383"/>
                  </a:lnTo>
                  <a:lnTo>
                    <a:pt x="588" y="353"/>
                  </a:lnTo>
                  <a:lnTo>
                    <a:pt x="503" y="339"/>
                  </a:lnTo>
                  <a:lnTo>
                    <a:pt x="458" y="312"/>
                  </a:lnTo>
                  <a:close/>
                </a:path>
              </a:pathLst>
            </a:custGeom>
            <a:solidFill>
              <a:srgbClr val="FF6600"/>
            </a:solidFill>
            <a:ln w="38100">
              <a:solidFill>
                <a:srgbClr val="000000"/>
              </a:solidFill>
              <a:round/>
              <a:headEnd/>
              <a:tailEnd/>
            </a:ln>
          </p:spPr>
          <p:txBody>
            <a:bodyPr/>
            <a:lstStyle/>
            <a:p>
              <a:endParaRPr lang="pt-PT"/>
            </a:p>
          </p:txBody>
        </p:sp>
        <p:sp>
          <p:nvSpPr>
            <p:cNvPr id="21515" name="Freeform 15"/>
            <p:cNvSpPr>
              <a:spLocks/>
            </p:cNvSpPr>
            <p:nvPr/>
          </p:nvSpPr>
          <p:spPr bwMode="auto">
            <a:xfrm>
              <a:off x="380" y="1292"/>
              <a:ext cx="294" cy="520"/>
            </a:xfrm>
            <a:custGeom>
              <a:avLst/>
              <a:gdLst>
                <a:gd name="T0" fmla="*/ 0 w 590"/>
                <a:gd name="T1" fmla="*/ 1 h 1039"/>
                <a:gd name="T2" fmla="*/ 0 w 590"/>
                <a:gd name="T3" fmla="*/ 0 h 1039"/>
                <a:gd name="T4" fmla="*/ 0 w 590"/>
                <a:gd name="T5" fmla="*/ 1 h 1039"/>
                <a:gd name="T6" fmla="*/ 0 w 590"/>
                <a:gd name="T7" fmla="*/ 1 h 1039"/>
                <a:gd name="T8" fmla="*/ 0 w 590"/>
                <a:gd name="T9" fmla="*/ 1 h 1039"/>
                <a:gd name="T10" fmla="*/ 0 w 590"/>
                <a:gd name="T11" fmla="*/ 1 h 1039"/>
                <a:gd name="T12" fmla="*/ 0 w 590"/>
                <a:gd name="T13" fmla="*/ 1 h 1039"/>
                <a:gd name="T14" fmla="*/ 0 w 590"/>
                <a:gd name="T15" fmla="*/ 1 h 1039"/>
                <a:gd name="T16" fmla="*/ 0 w 590"/>
                <a:gd name="T17" fmla="*/ 1 h 1039"/>
                <a:gd name="T18" fmla="*/ 0 w 590"/>
                <a:gd name="T19" fmla="*/ 1 h 1039"/>
                <a:gd name="T20" fmla="*/ 0 w 590"/>
                <a:gd name="T21" fmla="*/ 1 h 1039"/>
                <a:gd name="T22" fmla="*/ 0 w 590"/>
                <a:gd name="T23" fmla="*/ 1 h 1039"/>
                <a:gd name="T24" fmla="*/ 0 w 590"/>
                <a:gd name="T25" fmla="*/ 1 h 1039"/>
                <a:gd name="T26" fmla="*/ 0 w 590"/>
                <a:gd name="T27" fmla="*/ 1 h 1039"/>
                <a:gd name="T28" fmla="*/ 0 w 590"/>
                <a:gd name="T29" fmla="*/ 1 h 1039"/>
                <a:gd name="T30" fmla="*/ 0 w 590"/>
                <a:gd name="T31" fmla="*/ 1 h 1039"/>
                <a:gd name="T32" fmla="*/ 0 w 590"/>
                <a:gd name="T33" fmla="*/ 1 h 1039"/>
                <a:gd name="T34" fmla="*/ 0 w 590"/>
                <a:gd name="T35" fmla="*/ 1 h 1039"/>
                <a:gd name="T36" fmla="*/ 0 w 590"/>
                <a:gd name="T37" fmla="*/ 1 h 1039"/>
                <a:gd name="T38" fmla="*/ 0 w 590"/>
                <a:gd name="T39" fmla="*/ 1 h 1039"/>
                <a:gd name="T40" fmla="*/ 0 w 590"/>
                <a:gd name="T41" fmla="*/ 1 h 1039"/>
                <a:gd name="T42" fmla="*/ 0 w 590"/>
                <a:gd name="T43" fmla="*/ 1 h 1039"/>
                <a:gd name="T44" fmla="*/ 0 w 590"/>
                <a:gd name="T45" fmla="*/ 1 h 1039"/>
                <a:gd name="T46" fmla="*/ 0 w 590"/>
                <a:gd name="T47" fmla="*/ 1 h 1039"/>
                <a:gd name="T48" fmla="*/ 0 w 590"/>
                <a:gd name="T49" fmla="*/ 1 h 1039"/>
                <a:gd name="T50" fmla="*/ 0 w 590"/>
                <a:gd name="T51" fmla="*/ 1 h 1039"/>
                <a:gd name="T52" fmla="*/ 0 w 590"/>
                <a:gd name="T53" fmla="*/ 1 h 1039"/>
                <a:gd name="T54" fmla="*/ 0 w 590"/>
                <a:gd name="T55" fmla="*/ 1 h 1039"/>
                <a:gd name="T56" fmla="*/ 0 w 590"/>
                <a:gd name="T57" fmla="*/ 1 h 1039"/>
                <a:gd name="T58" fmla="*/ 0 w 590"/>
                <a:gd name="T59" fmla="*/ 1 h 1039"/>
                <a:gd name="T60" fmla="*/ 0 w 590"/>
                <a:gd name="T61" fmla="*/ 1 h 1039"/>
                <a:gd name="T62" fmla="*/ 0 w 590"/>
                <a:gd name="T63" fmla="*/ 1 h 1039"/>
                <a:gd name="T64" fmla="*/ 0 w 590"/>
                <a:gd name="T65" fmla="*/ 1 h 1039"/>
                <a:gd name="T66" fmla="*/ 0 w 590"/>
                <a:gd name="T67" fmla="*/ 1 h 1039"/>
                <a:gd name="T68" fmla="*/ 0 w 590"/>
                <a:gd name="T69" fmla="*/ 1 h 1039"/>
                <a:gd name="T70" fmla="*/ 0 w 590"/>
                <a:gd name="T71" fmla="*/ 1 h 103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90"/>
                <a:gd name="T109" fmla="*/ 0 h 1039"/>
                <a:gd name="T110" fmla="*/ 590 w 590"/>
                <a:gd name="T111" fmla="*/ 1039 h 103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90" h="1039">
                  <a:moveTo>
                    <a:pt x="121" y="22"/>
                  </a:moveTo>
                  <a:lnTo>
                    <a:pt x="217" y="0"/>
                  </a:lnTo>
                  <a:lnTo>
                    <a:pt x="292" y="8"/>
                  </a:lnTo>
                  <a:lnTo>
                    <a:pt x="334" y="28"/>
                  </a:lnTo>
                  <a:lnTo>
                    <a:pt x="409" y="91"/>
                  </a:lnTo>
                  <a:lnTo>
                    <a:pt x="458" y="166"/>
                  </a:lnTo>
                  <a:lnTo>
                    <a:pt x="493" y="239"/>
                  </a:lnTo>
                  <a:lnTo>
                    <a:pt x="533" y="337"/>
                  </a:lnTo>
                  <a:lnTo>
                    <a:pt x="568" y="442"/>
                  </a:lnTo>
                  <a:lnTo>
                    <a:pt x="590" y="576"/>
                  </a:lnTo>
                  <a:lnTo>
                    <a:pt x="586" y="670"/>
                  </a:lnTo>
                  <a:lnTo>
                    <a:pt x="576" y="769"/>
                  </a:lnTo>
                  <a:lnTo>
                    <a:pt x="547" y="850"/>
                  </a:lnTo>
                  <a:lnTo>
                    <a:pt x="515" y="913"/>
                  </a:lnTo>
                  <a:lnTo>
                    <a:pt x="458" y="972"/>
                  </a:lnTo>
                  <a:lnTo>
                    <a:pt x="385" y="1015"/>
                  </a:lnTo>
                  <a:lnTo>
                    <a:pt x="302" y="1035"/>
                  </a:lnTo>
                  <a:lnTo>
                    <a:pt x="217" y="1039"/>
                  </a:lnTo>
                  <a:lnTo>
                    <a:pt x="138" y="1017"/>
                  </a:lnTo>
                  <a:lnTo>
                    <a:pt x="97" y="986"/>
                  </a:lnTo>
                  <a:lnTo>
                    <a:pt x="54" y="934"/>
                  </a:lnTo>
                  <a:lnTo>
                    <a:pt x="36" y="871"/>
                  </a:lnTo>
                  <a:lnTo>
                    <a:pt x="32" y="804"/>
                  </a:lnTo>
                  <a:lnTo>
                    <a:pt x="36" y="727"/>
                  </a:lnTo>
                  <a:lnTo>
                    <a:pt x="75" y="662"/>
                  </a:lnTo>
                  <a:lnTo>
                    <a:pt x="117" y="589"/>
                  </a:lnTo>
                  <a:lnTo>
                    <a:pt x="138" y="544"/>
                  </a:lnTo>
                  <a:lnTo>
                    <a:pt x="129" y="473"/>
                  </a:lnTo>
                  <a:lnTo>
                    <a:pt x="99" y="422"/>
                  </a:lnTo>
                  <a:lnTo>
                    <a:pt x="58" y="369"/>
                  </a:lnTo>
                  <a:lnTo>
                    <a:pt x="14" y="296"/>
                  </a:lnTo>
                  <a:lnTo>
                    <a:pt x="0" y="221"/>
                  </a:lnTo>
                  <a:lnTo>
                    <a:pt x="10" y="148"/>
                  </a:lnTo>
                  <a:lnTo>
                    <a:pt x="36" y="91"/>
                  </a:lnTo>
                  <a:lnTo>
                    <a:pt x="75" y="53"/>
                  </a:lnTo>
                  <a:lnTo>
                    <a:pt x="121" y="22"/>
                  </a:lnTo>
                  <a:close/>
                </a:path>
              </a:pathLst>
            </a:custGeom>
            <a:solidFill>
              <a:srgbClr val="FF6600"/>
            </a:solidFill>
            <a:ln w="38100">
              <a:solidFill>
                <a:srgbClr val="000000"/>
              </a:solidFill>
              <a:round/>
              <a:headEnd/>
              <a:tailEnd/>
            </a:ln>
          </p:spPr>
          <p:txBody>
            <a:bodyPr/>
            <a:lstStyle/>
            <a:p>
              <a:endParaRPr lang="pt-PT"/>
            </a:p>
          </p:txBody>
        </p:sp>
        <p:sp>
          <p:nvSpPr>
            <p:cNvPr id="21516" name="Freeform 16"/>
            <p:cNvSpPr>
              <a:spLocks/>
            </p:cNvSpPr>
            <p:nvPr/>
          </p:nvSpPr>
          <p:spPr bwMode="auto">
            <a:xfrm>
              <a:off x="443" y="1058"/>
              <a:ext cx="705" cy="366"/>
            </a:xfrm>
            <a:custGeom>
              <a:avLst/>
              <a:gdLst>
                <a:gd name="T0" fmla="*/ 1 w 1409"/>
                <a:gd name="T1" fmla="*/ 1 h 731"/>
                <a:gd name="T2" fmla="*/ 1 w 1409"/>
                <a:gd name="T3" fmla="*/ 1 h 731"/>
                <a:gd name="T4" fmla="*/ 0 w 1409"/>
                <a:gd name="T5" fmla="*/ 1 h 731"/>
                <a:gd name="T6" fmla="*/ 1 w 1409"/>
                <a:gd name="T7" fmla="*/ 1 h 731"/>
                <a:gd name="T8" fmla="*/ 1 w 1409"/>
                <a:gd name="T9" fmla="*/ 1 h 731"/>
                <a:gd name="T10" fmla="*/ 1 w 1409"/>
                <a:gd name="T11" fmla="*/ 1 h 731"/>
                <a:gd name="T12" fmla="*/ 1 w 1409"/>
                <a:gd name="T13" fmla="*/ 1 h 731"/>
                <a:gd name="T14" fmla="*/ 1 w 1409"/>
                <a:gd name="T15" fmla="*/ 1 h 731"/>
                <a:gd name="T16" fmla="*/ 1 w 1409"/>
                <a:gd name="T17" fmla="*/ 1 h 731"/>
                <a:gd name="T18" fmla="*/ 1 w 1409"/>
                <a:gd name="T19" fmla="*/ 1 h 731"/>
                <a:gd name="T20" fmla="*/ 1 w 1409"/>
                <a:gd name="T21" fmla="*/ 1 h 731"/>
                <a:gd name="T22" fmla="*/ 1 w 1409"/>
                <a:gd name="T23" fmla="*/ 1 h 731"/>
                <a:gd name="T24" fmla="*/ 1 w 1409"/>
                <a:gd name="T25" fmla="*/ 1 h 731"/>
                <a:gd name="T26" fmla="*/ 1 w 1409"/>
                <a:gd name="T27" fmla="*/ 1 h 731"/>
                <a:gd name="T28" fmla="*/ 1 w 1409"/>
                <a:gd name="T29" fmla="*/ 1 h 731"/>
                <a:gd name="T30" fmla="*/ 1 w 1409"/>
                <a:gd name="T31" fmla="*/ 1 h 731"/>
                <a:gd name="T32" fmla="*/ 1 w 1409"/>
                <a:gd name="T33" fmla="*/ 1 h 731"/>
                <a:gd name="T34" fmla="*/ 1 w 1409"/>
                <a:gd name="T35" fmla="*/ 1 h 731"/>
                <a:gd name="T36" fmla="*/ 1 w 1409"/>
                <a:gd name="T37" fmla="*/ 1 h 731"/>
                <a:gd name="T38" fmla="*/ 1 w 1409"/>
                <a:gd name="T39" fmla="*/ 1 h 731"/>
                <a:gd name="T40" fmla="*/ 1 w 1409"/>
                <a:gd name="T41" fmla="*/ 1 h 731"/>
                <a:gd name="T42" fmla="*/ 1 w 1409"/>
                <a:gd name="T43" fmla="*/ 1 h 731"/>
                <a:gd name="T44" fmla="*/ 1 w 1409"/>
                <a:gd name="T45" fmla="*/ 1 h 731"/>
                <a:gd name="T46" fmla="*/ 1 w 1409"/>
                <a:gd name="T47" fmla="*/ 1 h 731"/>
                <a:gd name="T48" fmla="*/ 1 w 1409"/>
                <a:gd name="T49" fmla="*/ 0 h 731"/>
                <a:gd name="T50" fmla="*/ 1 w 1409"/>
                <a:gd name="T51" fmla="*/ 1 h 731"/>
                <a:gd name="T52" fmla="*/ 1 w 1409"/>
                <a:gd name="T53" fmla="*/ 1 h 731"/>
                <a:gd name="T54" fmla="*/ 1 w 1409"/>
                <a:gd name="T55" fmla="*/ 1 h 731"/>
                <a:gd name="T56" fmla="*/ 1 w 1409"/>
                <a:gd name="T57" fmla="*/ 1 h 731"/>
                <a:gd name="T58" fmla="*/ 1 w 1409"/>
                <a:gd name="T59" fmla="*/ 1 h 731"/>
                <a:gd name="T60" fmla="*/ 1 w 1409"/>
                <a:gd name="T61" fmla="*/ 1 h 731"/>
                <a:gd name="T62" fmla="*/ 1 w 1409"/>
                <a:gd name="T63" fmla="*/ 1 h 731"/>
                <a:gd name="T64" fmla="*/ 1 w 1409"/>
                <a:gd name="T65" fmla="*/ 1 h 731"/>
                <a:gd name="T66" fmla="*/ 1 w 1409"/>
                <a:gd name="T67" fmla="*/ 1 h 731"/>
                <a:gd name="T68" fmla="*/ 1 w 1409"/>
                <a:gd name="T69" fmla="*/ 1 h 731"/>
                <a:gd name="T70" fmla="*/ 1 w 1409"/>
                <a:gd name="T71" fmla="*/ 1 h 731"/>
                <a:gd name="T72" fmla="*/ 1 w 1409"/>
                <a:gd name="T73" fmla="*/ 1 h 731"/>
                <a:gd name="T74" fmla="*/ 1 w 1409"/>
                <a:gd name="T75" fmla="*/ 1 h 731"/>
                <a:gd name="T76" fmla="*/ 1 w 1409"/>
                <a:gd name="T77" fmla="*/ 1 h 731"/>
                <a:gd name="T78" fmla="*/ 1 w 1409"/>
                <a:gd name="T79" fmla="*/ 1 h 7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09"/>
                <a:gd name="T121" fmla="*/ 0 h 731"/>
                <a:gd name="T122" fmla="*/ 1409 w 1409"/>
                <a:gd name="T123" fmla="*/ 731 h 73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09" h="731">
                  <a:moveTo>
                    <a:pt x="80" y="530"/>
                  </a:moveTo>
                  <a:lnTo>
                    <a:pt x="39" y="544"/>
                  </a:lnTo>
                  <a:lnTo>
                    <a:pt x="0" y="597"/>
                  </a:lnTo>
                  <a:lnTo>
                    <a:pt x="21" y="650"/>
                  </a:lnTo>
                  <a:lnTo>
                    <a:pt x="100" y="692"/>
                  </a:lnTo>
                  <a:lnTo>
                    <a:pt x="248" y="723"/>
                  </a:lnTo>
                  <a:lnTo>
                    <a:pt x="378" y="731"/>
                  </a:lnTo>
                  <a:lnTo>
                    <a:pt x="565" y="713"/>
                  </a:lnTo>
                  <a:lnTo>
                    <a:pt x="723" y="692"/>
                  </a:lnTo>
                  <a:lnTo>
                    <a:pt x="776" y="692"/>
                  </a:lnTo>
                  <a:lnTo>
                    <a:pt x="814" y="672"/>
                  </a:lnTo>
                  <a:lnTo>
                    <a:pt x="849" y="615"/>
                  </a:lnTo>
                  <a:lnTo>
                    <a:pt x="913" y="518"/>
                  </a:lnTo>
                  <a:lnTo>
                    <a:pt x="993" y="449"/>
                  </a:lnTo>
                  <a:lnTo>
                    <a:pt x="1080" y="364"/>
                  </a:lnTo>
                  <a:lnTo>
                    <a:pt x="1151" y="311"/>
                  </a:lnTo>
                  <a:lnTo>
                    <a:pt x="1228" y="268"/>
                  </a:lnTo>
                  <a:lnTo>
                    <a:pt x="1319" y="246"/>
                  </a:lnTo>
                  <a:lnTo>
                    <a:pt x="1368" y="226"/>
                  </a:lnTo>
                  <a:lnTo>
                    <a:pt x="1409" y="191"/>
                  </a:lnTo>
                  <a:lnTo>
                    <a:pt x="1392" y="142"/>
                  </a:lnTo>
                  <a:lnTo>
                    <a:pt x="1329" y="128"/>
                  </a:lnTo>
                  <a:lnTo>
                    <a:pt x="1279" y="106"/>
                  </a:lnTo>
                  <a:lnTo>
                    <a:pt x="1265" y="45"/>
                  </a:lnTo>
                  <a:lnTo>
                    <a:pt x="1228" y="0"/>
                  </a:lnTo>
                  <a:lnTo>
                    <a:pt x="1183" y="21"/>
                  </a:lnTo>
                  <a:lnTo>
                    <a:pt x="1185" y="98"/>
                  </a:lnTo>
                  <a:lnTo>
                    <a:pt x="1228" y="159"/>
                  </a:lnTo>
                  <a:lnTo>
                    <a:pt x="1206" y="195"/>
                  </a:lnTo>
                  <a:lnTo>
                    <a:pt x="1133" y="254"/>
                  </a:lnTo>
                  <a:lnTo>
                    <a:pt x="1017" y="321"/>
                  </a:lnTo>
                  <a:lnTo>
                    <a:pt x="891" y="406"/>
                  </a:lnTo>
                  <a:lnTo>
                    <a:pt x="804" y="487"/>
                  </a:lnTo>
                  <a:lnTo>
                    <a:pt x="745" y="562"/>
                  </a:lnTo>
                  <a:lnTo>
                    <a:pt x="704" y="575"/>
                  </a:lnTo>
                  <a:lnTo>
                    <a:pt x="615" y="583"/>
                  </a:lnTo>
                  <a:lnTo>
                    <a:pt x="451" y="587"/>
                  </a:lnTo>
                  <a:lnTo>
                    <a:pt x="315" y="587"/>
                  </a:lnTo>
                  <a:lnTo>
                    <a:pt x="199" y="566"/>
                  </a:lnTo>
                  <a:lnTo>
                    <a:pt x="80" y="530"/>
                  </a:lnTo>
                  <a:close/>
                </a:path>
              </a:pathLst>
            </a:custGeom>
            <a:solidFill>
              <a:srgbClr val="FF6600"/>
            </a:solidFill>
            <a:ln w="38100">
              <a:solidFill>
                <a:srgbClr val="000000"/>
              </a:solidFill>
              <a:round/>
              <a:headEnd/>
              <a:tailEnd/>
            </a:ln>
          </p:spPr>
          <p:txBody>
            <a:bodyPr/>
            <a:lstStyle/>
            <a:p>
              <a:endParaRPr lang="pt-PT"/>
            </a:p>
          </p:txBody>
        </p:sp>
        <p:sp>
          <p:nvSpPr>
            <p:cNvPr id="21517" name="Freeform 17"/>
            <p:cNvSpPr>
              <a:spLocks/>
            </p:cNvSpPr>
            <p:nvPr/>
          </p:nvSpPr>
          <p:spPr bwMode="auto">
            <a:xfrm>
              <a:off x="469" y="987"/>
              <a:ext cx="371" cy="448"/>
            </a:xfrm>
            <a:custGeom>
              <a:avLst/>
              <a:gdLst>
                <a:gd name="T0" fmla="*/ 1 w 741"/>
                <a:gd name="T1" fmla="*/ 0 h 897"/>
                <a:gd name="T2" fmla="*/ 1 w 741"/>
                <a:gd name="T3" fmla="*/ 0 h 897"/>
                <a:gd name="T4" fmla="*/ 0 w 741"/>
                <a:gd name="T5" fmla="*/ 0 h 897"/>
                <a:gd name="T6" fmla="*/ 1 w 741"/>
                <a:gd name="T7" fmla="*/ 0 h 897"/>
                <a:gd name="T8" fmla="*/ 1 w 741"/>
                <a:gd name="T9" fmla="*/ 0 h 897"/>
                <a:gd name="T10" fmla="*/ 1 w 741"/>
                <a:gd name="T11" fmla="*/ 0 h 897"/>
                <a:gd name="T12" fmla="*/ 1 w 741"/>
                <a:gd name="T13" fmla="*/ 0 h 897"/>
                <a:gd name="T14" fmla="*/ 1 w 741"/>
                <a:gd name="T15" fmla="*/ 0 h 897"/>
                <a:gd name="T16" fmla="*/ 1 w 741"/>
                <a:gd name="T17" fmla="*/ 0 h 897"/>
                <a:gd name="T18" fmla="*/ 1 w 741"/>
                <a:gd name="T19" fmla="*/ 0 h 897"/>
                <a:gd name="T20" fmla="*/ 1 w 741"/>
                <a:gd name="T21" fmla="*/ 0 h 897"/>
                <a:gd name="T22" fmla="*/ 1 w 741"/>
                <a:gd name="T23" fmla="*/ 0 h 897"/>
                <a:gd name="T24" fmla="*/ 1 w 741"/>
                <a:gd name="T25" fmla="*/ 0 h 897"/>
                <a:gd name="T26" fmla="*/ 1 w 741"/>
                <a:gd name="T27" fmla="*/ 0 h 897"/>
                <a:gd name="T28" fmla="*/ 1 w 741"/>
                <a:gd name="T29" fmla="*/ 0 h 897"/>
                <a:gd name="T30" fmla="*/ 1 w 741"/>
                <a:gd name="T31" fmla="*/ 0 h 897"/>
                <a:gd name="T32" fmla="*/ 1 w 741"/>
                <a:gd name="T33" fmla="*/ 0 h 897"/>
                <a:gd name="T34" fmla="*/ 1 w 741"/>
                <a:gd name="T35" fmla="*/ 0 h 897"/>
                <a:gd name="T36" fmla="*/ 1 w 741"/>
                <a:gd name="T37" fmla="*/ 0 h 897"/>
                <a:gd name="T38" fmla="*/ 1 w 741"/>
                <a:gd name="T39" fmla="*/ 0 h 897"/>
                <a:gd name="T40" fmla="*/ 1 w 741"/>
                <a:gd name="T41" fmla="*/ 0 h 897"/>
                <a:gd name="T42" fmla="*/ 1 w 741"/>
                <a:gd name="T43" fmla="*/ 0 h 897"/>
                <a:gd name="T44" fmla="*/ 1 w 741"/>
                <a:gd name="T45" fmla="*/ 0 h 897"/>
                <a:gd name="T46" fmla="*/ 1 w 741"/>
                <a:gd name="T47" fmla="*/ 0 h 897"/>
                <a:gd name="T48" fmla="*/ 1 w 741"/>
                <a:gd name="T49" fmla="*/ 0 h 897"/>
                <a:gd name="T50" fmla="*/ 1 w 741"/>
                <a:gd name="T51" fmla="*/ 0 h 897"/>
                <a:gd name="T52" fmla="*/ 1 w 741"/>
                <a:gd name="T53" fmla="*/ 0 h 897"/>
                <a:gd name="T54" fmla="*/ 1 w 741"/>
                <a:gd name="T55" fmla="*/ 0 h 897"/>
                <a:gd name="T56" fmla="*/ 1 w 741"/>
                <a:gd name="T57" fmla="*/ 0 h 897"/>
                <a:gd name="T58" fmla="*/ 1 w 741"/>
                <a:gd name="T59" fmla="*/ 0 h 897"/>
                <a:gd name="T60" fmla="*/ 1 w 741"/>
                <a:gd name="T61" fmla="*/ 0 h 897"/>
                <a:gd name="T62" fmla="*/ 1 w 741"/>
                <a:gd name="T63" fmla="*/ 0 h 897"/>
                <a:gd name="T64" fmla="*/ 1 w 741"/>
                <a:gd name="T65" fmla="*/ 0 h 897"/>
                <a:gd name="T66" fmla="*/ 1 w 741"/>
                <a:gd name="T67" fmla="*/ 0 h 897"/>
                <a:gd name="T68" fmla="*/ 1 w 741"/>
                <a:gd name="T69" fmla="*/ 0 h 897"/>
                <a:gd name="T70" fmla="*/ 1 w 741"/>
                <a:gd name="T71" fmla="*/ 0 h 897"/>
                <a:gd name="T72" fmla="*/ 1 w 741"/>
                <a:gd name="T73" fmla="*/ 0 h 897"/>
                <a:gd name="T74" fmla="*/ 1 w 741"/>
                <a:gd name="T75" fmla="*/ 0 h 897"/>
                <a:gd name="T76" fmla="*/ 1 w 741"/>
                <a:gd name="T77" fmla="*/ 0 h 897"/>
                <a:gd name="T78" fmla="*/ 1 w 741"/>
                <a:gd name="T79" fmla="*/ 0 h 897"/>
                <a:gd name="T80" fmla="*/ 1 w 741"/>
                <a:gd name="T81" fmla="*/ 0 h 897"/>
                <a:gd name="T82" fmla="*/ 1 w 741"/>
                <a:gd name="T83" fmla="*/ 0 h 897"/>
                <a:gd name="T84" fmla="*/ 1 w 741"/>
                <a:gd name="T85" fmla="*/ 0 h 89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41"/>
                <a:gd name="T130" fmla="*/ 0 h 897"/>
                <a:gd name="T131" fmla="*/ 741 w 741"/>
                <a:gd name="T132" fmla="*/ 897 h 89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41" h="897">
                  <a:moveTo>
                    <a:pt x="63" y="641"/>
                  </a:moveTo>
                  <a:lnTo>
                    <a:pt x="8" y="654"/>
                  </a:lnTo>
                  <a:lnTo>
                    <a:pt x="0" y="704"/>
                  </a:lnTo>
                  <a:lnTo>
                    <a:pt x="41" y="771"/>
                  </a:lnTo>
                  <a:lnTo>
                    <a:pt x="126" y="820"/>
                  </a:lnTo>
                  <a:lnTo>
                    <a:pt x="223" y="865"/>
                  </a:lnTo>
                  <a:lnTo>
                    <a:pt x="367" y="897"/>
                  </a:lnTo>
                  <a:lnTo>
                    <a:pt x="540" y="897"/>
                  </a:lnTo>
                  <a:lnTo>
                    <a:pt x="582" y="893"/>
                  </a:lnTo>
                  <a:lnTo>
                    <a:pt x="593" y="798"/>
                  </a:lnTo>
                  <a:lnTo>
                    <a:pt x="611" y="672"/>
                  </a:lnTo>
                  <a:lnTo>
                    <a:pt x="615" y="528"/>
                  </a:lnTo>
                  <a:lnTo>
                    <a:pt x="621" y="449"/>
                  </a:lnTo>
                  <a:lnTo>
                    <a:pt x="635" y="386"/>
                  </a:lnTo>
                  <a:lnTo>
                    <a:pt x="674" y="355"/>
                  </a:lnTo>
                  <a:lnTo>
                    <a:pt x="741" y="337"/>
                  </a:lnTo>
                  <a:lnTo>
                    <a:pt x="737" y="301"/>
                  </a:lnTo>
                  <a:lnTo>
                    <a:pt x="625" y="301"/>
                  </a:lnTo>
                  <a:lnTo>
                    <a:pt x="599" y="232"/>
                  </a:lnTo>
                  <a:lnTo>
                    <a:pt x="568" y="189"/>
                  </a:lnTo>
                  <a:lnTo>
                    <a:pt x="562" y="134"/>
                  </a:lnTo>
                  <a:lnTo>
                    <a:pt x="589" y="85"/>
                  </a:lnTo>
                  <a:lnTo>
                    <a:pt x="635" y="73"/>
                  </a:lnTo>
                  <a:lnTo>
                    <a:pt x="647" y="39"/>
                  </a:lnTo>
                  <a:lnTo>
                    <a:pt x="589" y="8"/>
                  </a:lnTo>
                  <a:lnTo>
                    <a:pt x="514" y="0"/>
                  </a:lnTo>
                  <a:lnTo>
                    <a:pt x="473" y="22"/>
                  </a:lnTo>
                  <a:lnTo>
                    <a:pt x="442" y="85"/>
                  </a:lnTo>
                  <a:lnTo>
                    <a:pt x="420" y="126"/>
                  </a:lnTo>
                  <a:lnTo>
                    <a:pt x="434" y="189"/>
                  </a:lnTo>
                  <a:lnTo>
                    <a:pt x="455" y="252"/>
                  </a:lnTo>
                  <a:lnTo>
                    <a:pt x="509" y="313"/>
                  </a:lnTo>
                  <a:lnTo>
                    <a:pt x="558" y="349"/>
                  </a:lnTo>
                  <a:lnTo>
                    <a:pt x="562" y="422"/>
                  </a:lnTo>
                  <a:lnTo>
                    <a:pt x="550" y="560"/>
                  </a:lnTo>
                  <a:lnTo>
                    <a:pt x="536" y="664"/>
                  </a:lnTo>
                  <a:lnTo>
                    <a:pt x="497" y="767"/>
                  </a:lnTo>
                  <a:lnTo>
                    <a:pt x="477" y="777"/>
                  </a:lnTo>
                  <a:lnTo>
                    <a:pt x="367" y="767"/>
                  </a:lnTo>
                  <a:lnTo>
                    <a:pt x="264" y="739"/>
                  </a:lnTo>
                  <a:lnTo>
                    <a:pt x="201" y="696"/>
                  </a:lnTo>
                  <a:lnTo>
                    <a:pt x="134" y="664"/>
                  </a:lnTo>
                  <a:lnTo>
                    <a:pt x="63" y="641"/>
                  </a:lnTo>
                  <a:close/>
                </a:path>
              </a:pathLst>
            </a:custGeom>
            <a:solidFill>
              <a:srgbClr val="FF6600"/>
            </a:solidFill>
            <a:ln w="38100">
              <a:solidFill>
                <a:srgbClr val="000000"/>
              </a:solidFill>
              <a:round/>
              <a:headEnd/>
              <a:tailEnd/>
            </a:ln>
          </p:spPr>
          <p:txBody>
            <a:bodyPr/>
            <a:lstStyle/>
            <a:p>
              <a:endParaRPr lang="pt-PT"/>
            </a:p>
          </p:txBody>
        </p:sp>
        <p:sp>
          <p:nvSpPr>
            <p:cNvPr id="21518" name="Freeform 18"/>
            <p:cNvSpPr>
              <a:spLocks/>
            </p:cNvSpPr>
            <p:nvPr/>
          </p:nvSpPr>
          <p:spPr bwMode="auto">
            <a:xfrm>
              <a:off x="417" y="1685"/>
              <a:ext cx="260" cy="748"/>
            </a:xfrm>
            <a:custGeom>
              <a:avLst/>
              <a:gdLst>
                <a:gd name="T0" fmla="*/ 0 w 521"/>
                <a:gd name="T1" fmla="*/ 1 h 1496"/>
                <a:gd name="T2" fmla="*/ 0 w 521"/>
                <a:gd name="T3" fmla="*/ 1 h 1496"/>
                <a:gd name="T4" fmla="*/ 0 w 521"/>
                <a:gd name="T5" fmla="*/ 1 h 1496"/>
                <a:gd name="T6" fmla="*/ 0 w 521"/>
                <a:gd name="T7" fmla="*/ 0 h 1496"/>
                <a:gd name="T8" fmla="*/ 0 w 521"/>
                <a:gd name="T9" fmla="*/ 1 h 1496"/>
                <a:gd name="T10" fmla="*/ 0 w 521"/>
                <a:gd name="T11" fmla="*/ 1 h 1496"/>
                <a:gd name="T12" fmla="*/ 0 w 521"/>
                <a:gd name="T13" fmla="*/ 1 h 1496"/>
                <a:gd name="T14" fmla="*/ 0 w 521"/>
                <a:gd name="T15" fmla="*/ 1 h 1496"/>
                <a:gd name="T16" fmla="*/ 0 w 521"/>
                <a:gd name="T17" fmla="*/ 1 h 1496"/>
                <a:gd name="T18" fmla="*/ 0 w 521"/>
                <a:gd name="T19" fmla="*/ 1 h 1496"/>
                <a:gd name="T20" fmla="*/ 0 w 521"/>
                <a:gd name="T21" fmla="*/ 1 h 1496"/>
                <a:gd name="T22" fmla="*/ 0 w 521"/>
                <a:gd name="T23" fmla="*/ 1 h 1496"/>
                <a:gd name="T24" fmla="*/ 0 w 521"/>
                <a:gd name="T25" fmla="*/ 1 h 1496"/>
                <a:gd name="T26" fmla="*/ 0 w 521"/>
                <a:gd name="T27" fmla="*/ 1 h 1496"/>
                <a:gd name="T28" fmla="*/ 0 w 521"/>
                <a:gd name="T29" fmla="*/ 1 h 1496"/>
                <a:gd name="T30" fmla="*/ 0 w 521"/>
                <a:gd name="T31" fmla="*/ 1 h 1496"/>
                <a:gd name="T32" fmla="*/ 0 w 521"/>
                <a:gd name="T33" fmla="*/ 1 h 1496"/>
                <a:gd name="T34" fmla="*/ 0 w 521"/>
                <a:gd name="T35" fmla="*/ 1 h 1496"/>
                <a:gd name="T36" fmla="*/ 0 w 521"/>
                <a:gd name="T37" fmla="*/ 1 h 1496"/>
                <a:gd name="T38" fmla="*/ 0 w 521"/>
                <a:gd name="T39" fmla="*/ 1 h 1496"/>
                <a:gd name="T40" fmla="*/ 0 w 521"/>
                <a:gd name="T41" fmla="*/ 1 h 1496"/>
                <a:gd name="T42" fmla="*/ 0 w 521"/>
                <a:gd name="T43" fmla="*/ 1 h 1496"/>
                <a:gd name="T44" fmla="*/ 0 w 521"/>
                <a:gd name="T45" fmla="*/ 1 h 1496"/>
                <a:gd name="T46" fmla="*/ 0 w 521"/>
                <a:gd name="T47" fmla="*/ 1 h 1496"/>
                <a:gd name="T48" fmla="*/ 0 w 521"/>
                <a:gd name="T49" fmla="*/ 1 h 1496"/>
                <a:gd name="T50" fmla="*/ 0 w 521"/>
                <a:gd name="T51" fmla="*/ 1 h 1496"/>
                <a:gd name="T52" fmla="*/ 0 w 521"/>
                <a:gd name="T53" fmla="*/ 1 h 1496"/>
                <a:gd name="T54" fmla="*/ 0 w 521"/>
                <a:gd name="T55" fmla="*/ 1 h 1496"/>
                <a:gd name="T56" fmla="*/ 0 w 521"/>
                <a:gd name="T57" fmla="*/ 1 h 1496"/>
                <a:gd name="T58" fmla="*/ 0 w 521"/>
                <a:gd name="T59" fmla="*/ 1 h 1496"/>
                <a:gd name="T60" fmla="*/ 0 w 521"/>
                <a:gd name="T61" fmla="*/ 1 h 1496"/>
                <a:gd name="T62" fmla="*/ 0 w 521"/>
                <a:gd name="T63" fmla="*/ 1 h 1496"/>
                <a:gd name="T64" fmla="*/ 0 w 521"/>
                <a:gd name="T65" fmla="*/ 1 h 1496"/>
                <a:gd name="T66" fmla="*/ 0 w 521"/>
                <a:gd name="T67" fmla="*/ 1 h 1496"/>
                <a:gd name="T68" fmla="*/ 0 w 521"/>
                <a:gd name="T69" fmla="*/ 1 h 1496"/>
                <a:gd name="T70" fmla="*/ 0 w 521"/>
                <a:gd name="T71" fmla="*/ 1 h 1496"/>
                <a:gd name="T72" fmla="*/ 0 w 521"/>
                <a:gd name="T73" fmla="*/ 1 h 1496"/>
                <a:gd name="T74" fmla="*/ 0 w 521"/>
                <a:gd name="T75" fmla="*/ 1 h 1496"/>
                <a:gd name="T76" fmla="*/ 0 w 521"/>
                <a:gd name="T77" fmla="*/ 1 h 1496"/>
                <a:gd name="T78" fmla="*/ 0 w 521"/>
                <a:gd name="T79" fmla="*/ 1 h 1496"/>
                <a:gd name="T80" fmla="*/ 0 w 521"/>
                <a:gd name="T81" fmla="*/ 1 h 1496"/>
                <a:gd name="T82" fmla="*/ 0 w 521"/>
                <a:gd name="T83" fmla="*/ 1 h 1496"/>
                <a:gd name="T84" fmla="*/ 0 w 521"/>
                <a:gd name="T85" fmla="*/ 1 h 1496"/>
                <a:gd name="T86" fmla="*/ 0 w 521"/>
                <a:gd name="T87" fmla="*/ 1 h 14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21"/>
                <a:gd name="T133" fmla="*/ 0 h 1496"/>
                <a:gd name="T134" fmla="*/ 521 w 521"/>
                <a:gd name="T135" fmla="*/ 1496 h 149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21" h="1496">
                  <a:moveTo>
                    <a:pt x="32" y="199"/>
                  </a:moveTo>
                  <a:lnTo>
                    <a:pt x="18" y="122"/>
                  </a:lnTo>
                  <a:lnTo>
                    <a:pt x="32" y="49"/>
                  </a:lnTo>
                  <a:lnTo>
                    <a:pt x="85" y="0"/>
                  </a:lnTo>
                  <a:lnTo>
                    <a:pt x="146" y="17"/>
                  </a:lnTo>
                  <a:lnTo>
                    <a:pt x="203" y="80"/>
                  </a:lnTo>
                  <a:lnTo>
                    <a:pt x="221" y="185"/>
                  </a:lnTo>
                  <a:lnTo>
                    <a:pt x="235" y="353"/>
                  </a:lnTo>
                  <a:lnTo>
                    <a:pt x="233" y="502"/>
                  </a:lnTo>
                  <a:lnTo>
                    <a:pt x="213" y="648"/>
                  </a:lnTo>
                  <a:lnTo>
                    <a:pt x="194" y="806"/>
                  </a:lnTo>
                  <a:lnTo>
                    <a:pt x="160" y="928"/>
                  </a:lnTo>
                  <a:lnTo>
                    <a:pt x="146" y="1001"/>
                  </a:lnTo>
                  <a:lnTo>
                    <a:pt x="140" y="1129"/>
                  </a:lnTo>
                  <a:lnTo>
                    <a:pt x="158" y="1214"/>
                  </a:lnTo>
                  <a:lnTo>
                    <a:pt x="190" y="1273"/>
                  </a:lnTo>
                  <a:lnTo>
                    <a:pt x="233" y="1305"/>
                  </a:lnTo>
                  <a:lnTo>
                    <a:pt x="318" y="1346"/>
                  </a:lnTo>
                  <a:lnTo>
                    <a:pt x="436" y="1370"/>
                  </a:lnTo>
                  <a:lnTo>
                    <a:pt x="493" y="1382"/>
                  </a:lnTo>
                  <a:lnTo>
                    <a:pt x="521" y="1409"/>
                  </a:lnTo>
                  <a:lnTo>
                    <a:pt x="511" y="1429"/>
                  </a:lnTo>
                  <a:lnTo>
                    <a:pt x="477" y="1451"/>
                  </a:lnTo>
                  <a:lnTo>
                    <a:pt x="403" y="1492"/>
                  </a:lnTo>
                  <a:lnTo>
                    <a:pt x="328" y="1496"/>
                  </a:lnTo>
                  <a:lnTo>
                    <a:pt x="288" y="1482"/>
                  </a:lnTo>
                  <a:lnTo>
                    <a:pt x="253" y="1441"/>
                  </a:lnTo>
                  <a:lnTo>
                    <a:pt x="190" y="1397"/>
                  </a:lnTo>
                  <a:lnTo>
                    <a:pt x="85" y="1360"/>
                  </a:lnTo>
                  <a:lnTo>
                    <a:pt x="50" y="1356"/>
                  </a:lnTo>
                  <a:lnTo>
                    <a:pt x="10" y="1346"/>
                  </a:lnTo>
                  <a:lnTo>
                    <a:pt x="0" y="1315"/>
                  </a:lnTo>
                  <a:lnTo>
                    <a:pt x="0" y="1265"/>
                  </a:lnTo>
                  <a:lnTo>
                    <a:pt x="22" y="1220"/>
                  </a:lnTo>
                  <a:lnTo>
                    <a:pt x="54" y="1171"/>
                  </a:lnTo>
                  <a:lnTo>
                    <a:pt x="65" y="1046"/>
                  </a:lnTo>
                  <a:lnTo>
                    <a:pt x="61" y="899"/>
                  </a:lnTo>
                  <a:lnTo>
                    <a:pt x="71" y="792"/>
                  </a:lnTo>
                  <a:lnTo>
                    <a:pt x="85" y="690"/>
                  </a:lnTo>
                  <a:lnTo>
                    <a:pt x="83" y="597"/>
                  </a:lnTo>
                  <a:lnTo>
                    <a:pt x="65" y="467"/>
                  </a:lnTo>
                  <a:lnTo>
                    <a:pt x="50" y="366"/>
                  </a:lnTo>
                  <a:lnTo>
                    <a:pt x="54" y="262"/>
                  </a:lnTo>
                  <a:lnTo>
                    <a:pt x="32" y="199"/>
                  </a:lnTo>
                  <a:close/>
                </a:path>
              </a:pathLst>
            </a:custGeom>
            <a:solidFill>
              <a:srgbClr val="FF6600"/>
            </a:solidFill>
            <a:ln w="38100">
              <a:solidFill>
                <a:srgbClr val="000000"/>
              </a:solidFill>
              <a:round/>
              <a:headEnd/>
              <a:tailEnd/>
            </a:ln>
          </p:spPr>
          <p:txBody>
            <a:bodyPr/>
            <a:lstStyle/>
            <a:p>
              <a:endParaRPr lang="pt-PT"/>
            </a:p>
          </p:txBody>
        </p:sp>
        <p:sp>
          <p:nvSpPr>
            <p:cNvPr id="21519" name="Freeform 19"/>
            <p:cNvSpPr>
              <a:spLocks/>
            </p:cNvSpPr>
            <p:nvPr/>
          </p:nvSpPr>
          <p:spPr bwMode="auto">
            <a:xfrm>
              <a:off x="506" y="1694"/>
              <a:ext cx="296" cy="656"/>
            </a:xfrm>
            <a:custGeom>
              <a:avLst/>
              <a:gdLst>
                <a:gd name="T0" fmla="*/ 1 w 591"/>
                <a:gd name="T1" fmla="*/ 0 h 1313"/>
                <a:gd name="T2" fmla="*/ 1 w 591"/>
                <a:gd name="T3" fmla="*/ 0 h 1313"/>
                <a:gd name="T4" fmla="*/ 1 w 591"/>
                <a:gd name="T5" fmla="*/ 0 h 1313"/>
                <a:gd name="T6" fmla="*/ 1 w 591"/>
                <a:gd name="T7" fmla="*/ 0 h 1313"/>
                <a:gd name="T8" fmla="*/ 1 w 591"/>
                <a:gd name="T9" fmla="*/ 0 h 1313"/>
                <a:gd name="T10" fmla="*/ 1 w 591"/>
                <a:gd name="T11" fmla="*/ 0 h 1313"/>
                <a:gd name="T12" fmla="*/ 1 w 591"/>
                <a:gd name="T13" fmla="*/ 0 h 1313"/>
                <a:gd name="T14" fmla="*/ 1 w 591"/>
                <a:gd name="T15" fmla="*/ 0 h 1313"/>
                <a:gd name="T16" fmla="*/ 1 w 591"/>
                <a:gd name="T17" fmla="*/ 0 h 1313"/>
                <a:gd name="T18" fmla="*/ 1 w 591"/>
                <a:gd name="T19" fmla="*/ 0 h 1313"/>
                <a:gd name="T20" fmla="*/ 1 w 591"/>
                <a:gd name="T21" fmla="*/ 0 h 1313"/>
                <a:gd name="T22" fmla="*/ 1 w 591"/>
                <a:gd name="T23" fmla="*/ 0 h 1313"/>
                <a:gd name="T24" fmla="*/ 1 w 591"/>
                <a:gd name="T25" fmla="*/ 0 h 1313"/>
                <a:gd name="T26" fmla="*/ 1 w 591"/>
                <a:gd name="T27" fmla="*/ 0 h 1313"/>
                <a:gd name="T28" fmla="*/ 1 w 591"/>
                <a:gd name="T29" fmla="*/ 0 h 1313"/>
                <a:gd name="T30" fmla="*/ 1 w 591"/>
                <a:gd name="T31" fmla="*/ 0 h 1313"/>
                <a:gd name="T32" fmla="*/ 1 w 591"/>
                <a:gd name="T33" fmla="*/ 0 h 1313"/>
                <a:gd name="T34" fmla="*/ 1 w 591"/>
                <a:gd name="T35" fmla="*/ 0 h 1313"/>
                <a:gd name="T36" fmla="*/ 1 w 591"/>
                <a:gd name="T37" fmla="*/ 0 h 1313"/>
                <a:gd name="T38" fmla="*/ 1 w 591"/>
                <a:gd name="T39" fmla="*/ 0 h 1313"/>
                <a:gd name="T40" fmla="*/ 1 w 591"/>
                <a:gd name="T41" fmla="*/ 0 h 1313"/>
                <a:gd name="T42" fmla="*/ 1 w 591"/>
                <a:gd name="T43" fmla="*/ 0 h 1313"/>
                <a:gd name="T44" fmla="*/ 1 w 591"/>
                <a:gd name="T45" fmla="*/ 0 h 1313"/>
                <a:gd name="T46" fmla="*/ 1 w 591"/>
                <a:gd name="T47" fmla="*/ 0 h 1313"/>
                <a:gd name="T48" fmla="*/ 1 w 591"/>
                <a:gd name="T49" fmla="*/ 0 h 1313"/>
                <a:gd name="T50" fmla="*/ 1 w 591"/>
                <a:gd name="T51" fmla="*/ 0 h 1313"/>
                <a:gd name="T52" fmla="*/ 1 w 591"/>
                <a:gd name="T53" fmla="*/ 0 h 1313"/>
                <a:gd name="T54" fmla="*/ 1 w 591"/>
                <a:gd name="T55" fmla="*/ 0 h 1313"/>
                <a:gd name="T56" fmla="*/ 1 w 591"/>
                <a:gd name="T57" fmla="*/ 0 h 1313"/>
                <a:gd name="T58" fmla="*/ 1 w 591"/>
                <a:gd name="T59" fmla="*/ 0 h 1313"/>
                <a:gd name="T60" fmla="*/ 1 w 591"/>
                <a:gd name="T61" fmla="*/ 0 h 1313"/>
                <a:gd name="T62" fmla="*/ 1 w 591"/>
                <a:gd name="T63" fmla="*/ 0 h 1313"/>
                <a:gd name="T64" fmla="*/ 1 w 591"/>
                <a:gd name="T65" fmla="*/ 0 h 1313"/>
                <a:gd name="T66" fmla="*/ 1 w 591"/>
                <a:gd name="T67" fmla="*/ 0 h 1313"/>
                <a:gd name="T68" fmla="*/ 1 w 591"/>
                <a:gd name="T69" fmla="*/ 0 h 1313"/>
                <a:gd name="T70" fmla="*/ 1 w 591"/>
                <a:gd name="T71" fmla="*/ 0 h 1313"/>
                <a:gd name="T72" fmla="*/ 1 w 591"/>
                <a:gd name="T73" fmla="*/ 0 h 1313"/>
                <a:gd name="T74" fmla="*/ 0 w 591"/>
                <a:gd name="T75" fmla="*/ 0 h 1313"/>
                <a:gd name="T76" fmla="*/ 1 w 591"/>
                <a:gd name="T77" fmla="*/ 0 h 1313"/>
                <a:gd name="T78" fmla="*/ 1 w 591"/>
                <a:gd name="T79" fmla="*/ 0 h 1313"/>
                <a:gd name="T80" fmla="*/ 1 w 591"/>
                <a:gd name="T81" fmla="*/ 0 h 131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1"/>
                <a:gd name="T124" fmla="*/ 0 h 1313"/>
                <a:gd name="T125" fmla="*/ 591 w 591"/>
                <a:gd name="T126" fmla="*/ 1313 h 131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1" h="1313">
                  <a:moveTo>
                    <a:pt x="128" y="0"/>
                  </a:moveTo>
                  <a:lnTo>
                    <a:pt x="213" y="87"/>
                  </a:lnTo>
                  <a:lnTo>
                    <a:pt x="262" y="178"/>
                  </a:lnTo>
                  <a:lnTo>
                    <a:pt x="303" y="282"/>
                  </a:lnTo>
                  <a:lnTo>
                    <a:pt x="337" y="408"/>
                  </a:lnTo>
                  <a:lnTo>
                    <a:pt x="351" y="539"/>
                  </a:lnTo>
                  <a:lnTo>
                    <a:pt x="339" y="661"/>
                  </a:lnTo>
                  <a:lnTo>
                    <a:pt x="325" y="787"/>
                  </a:lnTo>
                  <a:lnTo>
                    <a:pt x="307" y="911"/>
                  </a:lnTo>
                  <a:lnTo>
                    <a:pt x="276" y="1031"/>
                  </a:lnTo>
                  <a:lnTo>
                    <a:pt x="272" y="1104"/>
                  </a:lnTo>
                  <a:lnTo>
                    <a:pt x="284" y="1142"/>
                  </a:lnTo>
                  <a:lnTo>
                    <a:pt x="347" y="1156"/>
                  </a:lnTo>
                  <a:lnTo>
                    <a:pt x="443" y="1167"/>
                  </a:lnTo>
                  <a:lnTo>
                    <a:pt x="552" y="1199"/>
                  </a:lnTo>
                  <a:lnTo>
                    <a:pt x="570" y="1227"/>
                  </a:lnTo>
                  <a:lnTo>
                    <a:pt x="591" y="1290"/>
                  </a:lnTo>
                  <a:lnTo>
                    <a:pt x="581" y="1309"/>
                  </a:lnTo>
                  <a:lnTo>
                    <a:pt x="538" y="1313"/>
                  </a:lnTo>
                  <a:lnTo>
                    <a:pt x="445" y="1292"/>
                  </a:lnTo>
                  <a:lnTo>
                    <a:pt x="357" y="1250"/>
                  </a:lnTo>
                  <a:lnTo>
                    <a:pt x="266" y="1240"/>
                  </a:lnTo>
                  <a:lnTo>
                    <a:pt x="213" y="1236"/>
                  </a:lnTo>
                  <a:lnTo>
                    <a:pt x="156" y="1215"/>
                  </a:lnTo>
                  <a:lnTo>
                    <a:pt x="146" y="1177"/>
                  </a:lnTo>
                  <a:lnTo>
                    <a:pt x="156" y="1132"/>
                  </a:lnTo>
                  <a:lnTo>
                    <a:pt x="191" y="1069"/>
                  </a:lnTo>
                  <a:lnTo>
                    <a:pt x="223" y="996"/>
                  </a:lnTo>
                  <a:lnTo>
                    <a:pt x="240" y="832"/>
                  </a:lnTo>
                  <a:lnTo>
                    <a:pt x="240" y="716"/>
                  </a:lnTo>
                  <a:lnTo>
                    <a:pt x="240" y="629"/>
                  </a:lnTo>
                  <a:lnTo>
                    <a:pt x="234" y="539"/>
                  </a:lnTo>
                  <a:lnTo>
                    <a:pt x="213" y="462"/>
                  </a:lnTo>
                  <a:lnTo>
                    <a:pt x="187" y="371"/>
                  </a:lnTo>
                  <a:lnTo>
                    <a:pt x="128" y="282"/>
                  </a:lnTo>
                  <a:lnTo>
                    <a:pt x="81" y="213"/>
                  </a:lnTo>
                  <a:lnTo>
                    <a:pt x="21" y="127"/>
                  </a:lnTo>
                  <a:lnTo>
                    <a:pt x="0" y="67"/>
                  </a:lnTo>
                  <a:lnTo>
                    <a:pt x="21" y="10"/>
                  </a:lnTo>
                  <a:lnTo>
                    <a:pt x="63" y="0"/>
                  </a:lnTo>
                  <a:lnTo>
                    <a:pt x="128" y="0"/>
                  </a:lnTo>
                  <a:close/>
                </a:path>
              </a:pathLst>
            </a:custGeom>
            <a:solidFill>
              <a:srgbClr val="FF6600"/>
            </a:solidFill>
            <a:ln w="38100">
              <a:solidFill>
                <a:srgbClr val="000000"/>
              </a:solidFill>
              <a:round/>
              <a:headEnd/>
              <a:tailEnd/>
            </a:ln>
          </p:spPr>
          <p:txBody>
            <a:bodyPr/>
            <a:lstStyle/>
            <a:p>
              <a:endParaRPr lang="pt-PT"/>
            </a:p>
          </p:txBody>
        </p:sp>
      </p:grpSp>
      <p:sp>
        <p:nvSpPr>
          <p:cNvPr id="225300" name="Text Box 20"/>
          <p:cNvSpPr txBox="1">
            <a:spLocks noChangeArrowheads="1"/>
          </p:cNvSpPr>
          <p:nvPr/>
        </p:nvSpPr>
        <p:spPr bwMode="auto">
          <a:xfrm>
            <a:off x="2339975" y="2924175"/>
            <a:ext cx="647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1" rIns="91420" bIns="45711">
            <a:spAutoFit/>
          </a:bodyPr>
          <a:lstStyle>
            <a:lvl1pPr marL="457200" indent="-45720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pt-PT" altLang="pt-PT" sz="1800" b="1">
              <a:latin typeface="Comic Sans MS" pitchFamily="66" charset="0"/>
            </a:endParaRPr>
          </a:p>
        </p:txBody>
      </p:sp>
      <p:sp>
        <p:nvSpPr>
          <p:cNvPr id="21510" name="Text Box 21"/>
          <p:cNvSpPr txBox="1">
            <a:spLocks noChangeArrowheads="1"/>
          </p:cNvSpPr>
          <p:nvPr/>
        </p:nvSpPr>
        <p:spPr bwMode="auto">
          <a:xfrm>
            <a:off x="3779838" y="1878013"/>
            <a:ext cx="720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endParaRPr lang="pt-PT" altLang="pt-PT" sz="1800"/>
          </a:p>
        </p:txBody>
      </p:sp>
      <p:sp>
        <p:nvSpPr>
          <p:cNvPr id="21511" name="Text Box 22"/>
          <p:cNvSpPr txBox="1">
            <a:spLocks noChangeArrowheads="1"/>
          </p:cNvSpPr>
          <p:nvPr/>
        </p:nvSpPr>
        <p:spPr bwMode="auto">
          <a:xfrm>
            <a:off x="3779838" y="1878013"/>
            <a:ext cx="33131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endParaRPr lang="pt-PT" altLang="pt-PT" sz="1800"/>
          </a:p>
        </p:txBody>
      </p:sp>
      <p:sp>
        <p:nvSpPr>
          <p:cNvPr id="225303" name="WordArt 23"/>
          <p:cNvSpPr>
            <a:spLocks noChangeArrowheads="1" noChangeShapeType="1" noTextEdit="1"/>
          </p:cNvSpPr>
          <p:nvPr/>
        </p:nvSpPr>
        <p:spPr bwMode="auto">
          <a:xfrm>
            <a:off x="2699792" y="1710076"/>
            <a:ext cx="6064250" cy="549275"/>
          </a:xfrm>
          <a:prstGeom prst="rect">
            <a:avLst/>
          </a:prstGeom>
        </p:spPr>
        <p:txBody>
          <a:bodyPr wrap="none" fromWordArt="1">
            <a:prstTxWarp prst="textPlain">
              <a:avLst>
                <a:gd name="adj" fmla="val 50000"/>
              </a:avLst>
            </a:prstTxWarp>
          </a:bodyPr>
          <a:lstStyle/>
          <a:p>
            <a:pPr algn="ctr"/>
            <a:r>
              <a:rPr lang="pt-PT" sz="3200" kern="10" dirty="0">
                <a:ln w="3175">
                  <a:solidFill>
                    <a:srgbClr val="000000"/>
                  </a:solidFill>
                  <a:round/>
                  <a:headEnd/>
                  <a:tailEnd/>
                </a:ln>
                <a:solidFill>
                  <a:srgbClr val="7030A0"/>
                </a:solidFill>
                <a:latin typeface="Arial Black"/>
              </a:rPr>
              <a:t>CURSOS CIENTÍFICO-HUMANÍSTICOS  </a:t>
            </a:r>
          </a:p>
        </p:txBody>
      </p:sp>
      <p:sp>
        <p:nvSpPr>
          <p:cNvPr id="21513" name="Text Box 24"/>
          <p:cNvSpPr txBox="1">
            <a:spLocks noChangeArrowheads="1"/>
          </p:cNvSpPr>
          <p:nvPr/>
        </p:nvSpPr>
        <p:spPr bwMode="auto">
          <a:xfrm>
            <a:off x="1395413" y="3187700"/>
            <a:ext cx="7640637" cy="244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r>
              <a:rPr lang="pt-PT" altLang="pt-PT" sz="1800" b="1" dirty="0">
                <a:latin typeface="Comic Sans MS" pitchFamily="66" charset="0"/>
              </a:rPr>
              <a:t>. Exame Nacional de </a:t>
            </a:r>
            <a:r>
              <a:rPr lang="pt-PT" altLang="pt-PT" sz="1800" b="1" u="sng" dirty="0">
                <a:latin typeface="Comic Sans MS" pitchFamily="66" charset="0"/>
              </a:rPr>
              <a:t>Português</a:t>
            </a:r>
            <a:r>
              <a:rPr lang="pt-PT" altLang="pt-PT" sz="1800" b="1" dirty="0">
                <a:latin typeface="Comic Sans MS" pitchFamily="66" charset="0"/>
              </a:rPr>
              <a:t> – 12º </a:t>
            </a:r>
            <a:r>
              <a:rPr lang="pt-PT" altLang="pt-PT" sz="1800" b="1" dirty="0" smtClean="0">
                <a:latin typeface="Comic Sans MS" pitchFamily="66" charset="0"/>
              </a:rPr>
              <a:t>Ano- obrigatório</a:t>
            </a:r>
          </a:p>
          <a:p>
            <a:pPr algn="ctr">
              <a:spcBef>
                <a:spcPct val="50000"/>
              </a:spcBef>
              <a:buFontTx/>
              <a:buNone/>
            </a:pPr>
            <a:r>
              <a:rPr lang="pt-PT" altLang="pt-PT" sz="1800" b="1" dirty="0" smtClean="0">
                <a:latin typeface="Comic Sans MS" pitchFamily="66" charset="0"/>
              </a:rPr>
              <a:t>+</a:t>
            </a:r>
          </a:p>
          <a:p>
            <a:pPr algn="ctr">
              <a:spcBef>
                <a:spcPct val="50000"/>
              </a:spcBef>
              <a:buFontTx/>
              <a:buNone/>
            </a:pPr>
            <a:r>
              <a:rPr lang="pt-PT" altLang="pt-PT" sz="1800" b="1" dirty="0" smtClean="0">
                <a:latin typeface="Comic Sans MS" pitchFamily="66" charset="0"/>
              </a:rPr>
              <a:t>2 Exames escolhidos da Formação Especifica:</a:t>
            </a:r>
            <a:endParaRPr lang="pt-PT" altLang="pt-PT" sz="1800" b="1" dirty="0">
              <a:latin typeface="Comic Sans MS" pitchFamily="66" charset="0"/>
            </a:endParaRPr>
          </a:p>
          <a:p>
            <a:pPr marL="285750" indent="-285750" algn="just">
              <a:spcBef>
                <a:spcPct val="50000"/>
              </a:spcBef>
              <a:buFont typeface="Wingdings" panose="05000000000000000000" pitchFamily="2" charset="2"/>
              <a:buChar char="ü"/>
            </a:pPr>
            <a:r>
              <a:rPr lang="pt-PT" altLang="pt-PT" sz="1800" b="1" dirty="0" smtClean="0">
                <a:latin typeface="Comic Sans MS" pitchFamily="66" charset="0"/>
              </a:rPr>
              <a:t>Disciplina Trienal – (até 12º Ano)</a:t>
            </a:r>
          </a:p>
          <a:p>
            <a:pPr marL="285750" indent="-285750" algn="just">
              <a:spcBef>
                <a:spcPct val="50000"/>
              </a:spcBef>
              <a:buFont typeface="Wingdings" panose="05000000000000000000" pitchFamily="2" charset="2"/>
              <a:buChar char="ü"/>
            </a:pPr>
            <a:r>
              <a:rPr lang="pt-PT" altLang="pt-PT" sz="1800" b="1" dirty="0" smtClean="0">
                <a:latin typeface="Comic Sans MS" pitchFamily="66" charset="0"/>
              </a:rPr>
              <a:t>Disciplinas </a:t>
            </a:r>
            <a:r>
              <a:rPr lang="pt-PT" altLang="pt-PT" sz="1800" b="1" dirty="0">
                <a:latin typeface="Comic Sans MS" pitchFamily="66" charset="0"/>
              </a:rPr>
              <a:t>Bienais – </a:t>
            </a:r>
            <a:r>
              <a:rPr lang="pt-PT" altLang="pt-PT" sz="1800" b="1" dirty="0" smtClean="0">
                <a:latin typeface="Comic Sans MS" pitchFamily="66" charset="0"/>
              </a:rPr>
              <a:t>(até ao 11º Ano)           </a:t>
            </a:r>
            <a:r>
              <a:rPr lang="pt-PT" altLang="pt-PT" sz="1800" b="1" u="sng" dirty="0" smtClean="0">
                <a:latin typeface="Comic Sans MS" pitchFamily="66" charset="0"/>
              </a:rPr>
              <a:t>ou</a:t>
            </a:r>
            <a:endParaRPr lang="pt-PT" altLang="pt-PT" sz="1800" b="1" u="sng" dirty="0">
              <a:latin typeface="Comic Sans MS" pitchFamily="66" charset="0"/>
            </a:endParaRPr>
          </a:p>
          <a:p>
            <a:pPr algn="ctr">
              <a:spcBef>
                <a:spcPct val="50000"/>
              </a:spcBef>
              <a:buFontTx/>
              <a:buNone/>
            </a:pPr>
            <a:r>
              <a:rPr lang="pt-PT" altLang="pt-PT" sz="1800" b="1" dirty="0" smtClean="0">
                <a:latin typeface="Comic Sans MS" pitchFamily="66" charset="0"/>
              </a:rPr>
              <a:t>     Exame </a:t>
            </a:r>
            <a:r>
              <a:rPr lang="pt-PT" altLang="pt-PT" sz="1800" b="1" dirty="0">
                <a:latin typeface="Comic Sans MS" pitchFamily="66" charset="0"/>
              </a:rPr>
              <a:t>de Filosofia </a:t>
            </a:r>
            <a:r>
              <a:rPr lang="pt-PT" altLang="pt-PT" sz="1600" b="1" dirty="0">
                <a:latin typeface="Comic Sans MS" pitchFamily="66" charset="0"/>
              </a:rPr>
              <a:t>(em substituição de uma das disciplinas bienais)</a:t>
            </a:r>
          </a:p>
        </p:txBody>
      </p:sp>
    </p:spTree>
    <p:extLst>
      <p:ext uri="{BB962C8B-B14F-4D97-AF65-F5344CB8AC3E}">
        <p14:creationId xmlns:p14="http://schemas.microsoft.com/office/powerpoint/2010/main" val="3732515243"/>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8" fill="hold" grpId="0" nodeType="afterEffect">
                                  <p:stCondLst>
                                    <p:cond delay="0"/>
                                  </p:stCondLst>
                                  <p:childTnLst>
                                    <p:set>
                                      <p:cBhvr>
                                        <p:cTn id="6" dur="1" fill="hold">
                                          <p:stCondLst>
                                            <p:cond delay="0"/>
                                          </p:stCondLst>
                                        </p:cTn>
                                        <p:tgtEl>
                                          <p:spTgt spid="225284"/>
                                        </p:tgtEl>
                                        <p:attrNameLst>
                                          <p:attrName>style.visibility</p:attrName>
                                        </p:attrNameLst>
                                      </p:cBhvr>
                                      <p:to>
                                        <p:strVal val="visible"/>
                                      </p:to>
                                    </p:set>
                                    <p:anim calcmode="lin" valueType="num">
                                      <p:cBhvr additive="base">
                                        <p:cTn id="7" dur="5000" fill="hold"/>
                                        <p:tgtEl>
                                          <p:spTgt spid="225284"/>
                                        </p:tgtEl>
                                        <p:attrNameLst>
                                          <p:attrName>ppt_x</p:attrName>
                                        </p:attrNameLst>
                                      </p:cBhvr>
                                      <p:tavLst>
                                        <p:tav tm="0">
                                          <p:val>
                                            <p:strVal val="0-#ppt_w/2"/>
                                          </p:val>
                                        </p:tav>
                                        <p:tav tm="100000">
                                          <p:val>
                                            <p:strVal val="#ppt_x"/>
                                          </p:val>
                                        </p:tav>
                                      </p:tavLst>
                                    </p:anim>
                                    <p:anim calcmode="lin" valueType="num">
                                      <p:cBhvr additive="base">
                                        <p:cTn id="8" dur="5000" fill="hold"/>
                                        <p:tgtEl>
                                          <p:spTgt spid="22528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0"/>
                            </p:stCondLst>
                            <p:childTnLst>
                              <p:par>
                                <p:cTn id="10" presetID="7"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0" fill="hold"/>
                                        <p:tgtEl>
                                          <p:spTgt spid="3"/>
                                        </p:tgtEl>
                                        <p:attrNameLst>
                                          <p:attrName>ppt_x</p:attrName>
                                        </p:attrNameLst>
                                      </p:cBhvr>
                                      <p:tavLst>
                                        <p:tav tm="0">
                                          <p:val>
                                            <p:strVal val="0-#ppt_w/2"/>
                                          </p:val>
                                        </p:tav>
                                        <p:tav tm="100000">
                                          <p:val>
                                            <p:strVal val="#ppt_x"/>
                                          </p:val>
                                        </p:tav>
                                      </p:tavLst>
                                    </p:anim>
                                    <p:anim calcmode="lin" valueType="num">
                                      <p:cBhvr additive="base">
                                        <p:cTn id="13" dur="5000" fill="hold"/>
                                        <p:tgtEl>
                                          <p:spTgt spid="3"/>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0"/>
                            </p:stCondLst>
                            <p:childTnLst>
                              <p:par>
                                <p:cTn id="15" presetID="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0500"/>
                            </p:stCondLst>
                            <p:childTnLst>
                              <p:par>
                                <p:cTn id="20" presetID="12" presetClass="entr" presetSubtype="1" fill="hold" grpId="0" nodeType="afterEffect" nodePh="1">
                                  <p:stCondLst>
                                    <p:cond delay="0"/>
                                  </p:stCondLst>
                                  <p:endCondLst>
                                    <p:cond evt="begin" delay="0">
                                      <p:tn val="20"/>
                                    </p:cond>
                                  </p:endCondLst>
                                  <p:childTnLst>
                                    <p:set>
                                      <p:cBhvr>
                                        <p:cTn id="21" dur="1" fill="hold">
                                          <p:stCondLst>
                                            <p:cond delay="0"/>
                                          </p:stCondLst>
                                        </p:cTn>
                                        <p:tgtEl>
                                          <p:spTgt spid="225300">
                                            <p:txEl>
                                              <p:pRg st="0" end="0"/>
                                            </p:txEl>
                                          </p:spTgt>
                                        </p:tgtEl>
                                        <p:attrNameLst>
                                          <p:attrName>style.visibility</p:attrName>
                                        </p:attrNameLst>
                                      </p:cBhvr>
                                      <p:to>
                                        <p:strVal val="visible"/>
                                      </p:to>
                                    </p:set>
                                    <p:animEffect transition="in" filter="slide(fromTop)">
                                      <p:cBhvr>
                                        <p:cTn id="22" dur="500"/>
                                        <p:tgtEl>
                                          <p:spTgt spid="225300">
                                            <p:txEl>
                                              <p:pRg st="0" end="0"/>
                                            </p:txEl>
                                          </p:spTgt>
                                        </p:tgtEl>
                                      </p:cBhvr>
                                    </p:animEffect>
                                  </p:childTnLst>
                                </p:cTn>
                              </p:par>
                            </p:childTnLst>
                          </p:cTn>
                        </p:par>
                        <p:par>
                          <p:cTn id="23" fill="hold" nodeType="afterGroup">
                            <p:stCondLst>
                              <p:cond delay="11000"/>
                            </p:stCondLst>
                            <p:childTnLst>
                              <p:par>
                                <p:cTn id="24" presetID="2" presetClass="entr" presetSubtype="1" fill="hold" grpId="0" nodeType="afterEffect">
                                  <p:stCondLst>
                                    <p:cond delay="0"/>
                                  </p:stCondLst>
                                  <p:childTnLst>
                                    <p:set>
                                      <p:cBhvr>
                                        <p:cTn id="25" dur="1" fill="hold">
                                          <p:stCondLst>
                                            <p:cond delay="0"/>
                                          </p:stCondLst>
                                        </p:cTn>
                                        <p:tgtEl>
                                          <p:spTgt spid="225303"/>
                                        </p:tgtEl>
                                        <p:attrNameLst>
                                          <p:attrName>style.visibility</p:attrName>
                                        </p:attrNameLst>
                                      </p:cBhvr>
                                      <p:to>
                                        <p:strVal val="visible"/>
                                      </p:to>
                                    </p:set>
                                    <p:anim calcmode="lin" valueType="num">
                                      <p:cBhvr additive="base">
                                        <p:cTn id="26" dur="500" fill="hold"/>
                                        <p:tgtEl>
                                          <p:spTgt spid="225303"/>
                                        </p:tgtEl>
                                        <p:attrNameLst>
                                          <p:attrName>ppt_x</p:attrName>
                                        </p:attrNameLst>
                                      </p:cBhvr>
                                      <p:tavLst>
                                        <p:tav tm="0">
                                          <p:val>
                                            <p:strVal val="#ppt_x"/>
                                          </p:val>
                                        </p:tav>
                                        <p:tav tm="100000">
                                          <p:val>
                                            <p:strVal val="#ppt_x"/>
                                          </p:val>
                                        </p:tav>
                                      </p:tavLst>
                                    </p:anim>
                                    <p:anim calcmode="lin" valueType="num">
                                      <p:cBhvr additive="base">
                                        <p:cTn id="27" dur="500" fill="hold"/>
                                        <p:tgtEl>
                                          <p:spTgt spid="22530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4" grpId="0"/>
      <p:bldP spid="225300" grpId="0" build="p" autoUpdateAnimBg="0" advAuto="0"/>
      <p:bldP spid="22530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4" name="WordArt 4"/>
          <p:cNvSpPr>
            <a:spLocks noChangeArrowheads="1" noChangeShapeType="1" noTextEdit="1"/>
          </p:cNvSpPr>
          <p:nvPr/>
        </p:nvSpPr>
        <p:spPr bwMode="auto">
          <a:xfrm rot="30270">
            <a:off x="1085850" y="336550"/>
            <a:ext cx="6732588" cy="1087438"/>
          </a:xfrm>
          <a:prstGeom prst="rect">
            <a:avLst/>
          </a:prstGeom>
          <a:ln>
            <a:noFill/>
          </a:ln>
        </p:spPr>
        <p:txBody>
          <a:bodyPr wrap="none" fromWordArt="1">
            <a:prstTxWarp prst="textPlain">
              <a:avLst>
                <a:gd name="adj" fmla="val 50000"/>
              </a:avLst>
            </a:prstTxWarp>
          </a:bodyPr>
          <a:lstStyle/>
          <a:p>
            <a:pPr algn="ctr"/>
            <a:endParaRPr lang="pt-PT" b="1" kern="10" dirty="0">
              <a:ln w="9525">
                <a:solidFill>
                  <a:srgbClr val="FF6600"/>
                </a:solidFill>
                <a:round/>
                <a:headEnd/>
                <a:tailEnd/>
              </a:ln>
              <a:solidFill>
                <a:srgbClr val="7030A0"/>
              </a:solidFill>
              <a:effectLst>
                <a:outerShdw dist="107763" dir="13500000" algn="ctr" rotWithShape="0">
                  <a:schemeClr val="tx1"/>
                </a:outerShdw>
              </a:effectLst>
              <a:latin typeface="Arial Black"/>
            </a:endParaRPr>
          </a:p>
        </p:txBody>
      </p:sp>
      <p:grpSp>
        <p:nvGrpSpPr>
          <p:cNvPr id="2" name="Group 5"/>
          <p:cNvGrpSpPr>
            <a:grpSpLocks/>
          </p:cNvGrpSpPr>
          <p:nvPr/>
        </p:nvGrpSpPr>
        <p:grpSpPr bwMode="auto">
          <a:xfrm rot="20641687">
            <a:off x="1049840" y="2149167"/>
            <a:ext cx="1482677" cy="373062"/>
            <a:chOff x="490" y="851"/>
            <a:chExt cx="1660" cy="309"/>
          </a:xfrm>
        </p:grpSpPr>
        <p:sp>
          <p:nvSpPr>
            <p:cNvPr id="21520" name="Freeform 6"/>
            <p:cNvSpPr>
              <a:spLocks/>
            </p:cNvSpPr>
            <p:nvPr/>
          </p:nvSpPr>
          <p:spPr bwMode="auto">
            <a:xfrm>
              <a:off x="490" y="945"/>
              <a:ext cx="71" cy="138"/>
            </a:xfrm>
            <a:custGeom>
              <a:avLst/>
              <a:gdLst>
                <a:gd name="T0" fmla="*/ 0 w 124"/>
                <a:gd name="T1" fmla="*/ 1 h 276"/>
                <a:gd name="T2" fmla="*/ 1 w 124"/>
                <a:gd name="T3" fmla="*/ 0 h 276"/>
                <a:gd name="T4" fmla="*/ 1 w 124"/>
                <a:gd name="T5" fmla="*/ 0 h 276"/>
                <a:gd name="T6" fmla="*/ 1 w 124"/>
                <a:gd name="T7" fmla="*/ 1 h 276"/>
                <a:gd name="T8" fmla="*/ 1 w 124"/>
                <a:gd name="T9" fmla="*/ 1 h 276"/>
                <a:gd name="T10" fmla="*/ 1 w 124"/>
                <a:gd name="T11" fmla="*/ 1 h 276"/>
                <a:gd name="T12" fmla="*/ 1 w 124"/>
                <a:gd name="T13" fmla="*/ 1 h 276"/>
                <a:gd name="T14" fmla="*/ 0 w 124"/>
                <a:gd name="T15" fmla="*/ 1 h 276"/>
                <a:gd name="T16" fmla="*/ 0 w 124"/>
                <a:gd name="T17" fmla="*/ 1 h 2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4"/>
                <a:gd name="T28" fmla="*/ 0 h 276"/>
                <a:gd name="T29" fmla="*/ 124 w 124"/>
                <a:gd name="T30" fmla="*/ 276 h 2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4" h="276">
                  <a:moveTo>
                    <a:pt x="0" y="43"/>
                  </a:moveTo>
                  <a:lnTo>
                    <a:pt x="39" y="0"/>
                  </a:lnTo>
                  <a:lnTo>
                    <a:pt x="108" y="0"/>
                  </a:lnTo>
                  <a:lnTo>
                    <a:pt x="124" y="63"/>
                  </a:lnTo>
                  <a:lnTo>
                    <a:pt x="120" y="250"/>
                  </a:lnTo>
                  <a:lnTo>
                    <a:pt x="73" y="276"/>
                  </a:lnTo>
                  <a:lnTo>
                    <a:pt x="3" y="238"/>
                  </a:lnTo>
                  <a:lnTo>
                    <a:pt x="0" y="110"/>
                  </a:lnTo>
                  <a:lnTo>
                    <a:pt x="0" y="43"/>
                  </a:lnTo>
                  <a:close/>
                </a:path>
              </a:pathLst>
            </a:custGeom>
            <a:solidFill>
              <a:srgbClr val="0000FF"/>
            </a:solidFill>
            <a:ln w="9525">
              <a:solidFill>
                <a:schemeClr val="tx1"/>
              </a:solidFill>
              <a:round/>
              <a:headEnd/>
              <a:tailEnd/>
            </a:ln>
          </p:spPr>
          <p:txBody>
            <a:bodyPr/>
            <a:lstStyle/>
            <a:p>
              <a:endParaRPr lang="pt-PT"/>
            </a:p>
          </p:txBody>
        </p:sp>
        <p:sp>
          <p:nvSpPr>
            <p:cNvPr id="21521" name="Freeform 7"/>
            <p:cNvSpPr>
              <a:spLocks/>
            </p:cNvSpPr>
            <p:nvPr/>
          </p:nvSpPr>
          <p:spPr bwMode="auto">
            <a:xfrm>
              <a:off x="933" y="904"/>
              <a:ext cx="103" cy="198"/>
            </a:xfrm>
            <a:custGeom>
              <a:avLst/>
              <a:gdLst>
                <a:gd name="T0" fmla="*/ 1 w 179"/>
                <a:gd name="T1" fmla="*/ 1 h 396"/>
                <a:gd name="T2" fmla="*/ 1 w 179"/>
                <a:gd name="T3" fmla="*/ 1 h 396"/>
                <a:gd name="T4" fmla="*/ 1 w 179"/>
                <a:gd name="T5" fmla="*/ 0 h 396"/>
                <a:gd name="T6" fmla="*/ 1 w 179"/>
                <a:gd name="T7" fmla="*/ 1 h 396"/>
                <a:gd name="T8" fmla="*/ 1 w 179"/>
                <a:gd name="T9" fmla="*/ 1 h 396"/>
                <a:gd name="T10" fmla="*/ 1 w 179"/>
                <a:gd name="T11" fmla="*/ 1 h 396"/>
                <a:gd name="T12" fmla="*/ 1 w 179"/>
                <a:gd name="T13" fmla="*/ 1 h 396"/>
                <a:gd name="T14" fmla="*/ 0 w 179"/>
                <a:gd name="T15" fmla="*/ 1 h 396"/>
                <a:gd name="T16" fmla="*/ 1 w 179"/>
                <a:gd name="T17" fmla="*/ 1 h 3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9"/>
                <a:gd name="T28" fmla="*/ 0 h 396"/>
                <a:gd name="T29" fmla="*/ 179 w 179"/>
                <a:gd name="T30" fmla="*/ 396 h 3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9" h="396">
                  <a:moveTo>
                    <a:pt x="19" y="108"/>
                  </a:moveTo>
                  <a:lnTo>
                    <a:pt x="23" y="31"/>
                  </a:lnTo>
                  <a:lnTo>
                    <a:pt x="69" y="0"/>
                  </a:lnTo>
                  <a:lnTo>
                    <a:pt x="138" y="10"/>
                  </a:lnTo>
                  <a:lnTo>
                    <a:pt x="179" y="51"/>
                  </a:lnTo>
                  <a:lnTo>
                    <a:pt x="159" y="367"/>
                  </a:lnTo>
                  <a:lnTo>
                    <a:pt x="80" y="396"/>
                  </a:lnTo>
                  <a:lnTo>
                    <a:pt x="0" y="357"/>
                  </a:lnTo>
                  <a:lnTo>
                    <a:pt x="19" y="108"/>
                  </a:lnTo>
                  <a:close/>
                </a:path>
              </a:pathLst>
            </a:custGeom>
            <a:solidFill>
              <a:srgbClr val="0000FF"/>
            </a:solidFill>
            <a:ln w="28575">
              <a:solidFill>
                <a:schemeClr val="tx1"/>
              </a:solidFill>
              <a:round/>
              <a:headEnd/>
              <a:tailEnd/>
            </a:ln>
          </p:spPr>
          <p:txBody>
            <a:bodyPr/>
            <a:lstStyle/>
            <a:p>
              <a:endParaRPr lang="pt-PT"/>
            </a:p>
          </p:txBody>
        </p:sp>
        <p:sp>
          <p:nvSpPr>
            <p:cNvPr id="21522" name="Freeform 8"/>
            <p:cNvSpPr>
              <a:spLocks/>
            </p:cNvSpPr>
            <p:nvPr/>
          </p:nvSpPr>
          <p:spPr bwMode="auto">
            <a:xfrm>
              <a:off x="1395" y="897"/>
              <a:ext cx="93" cy="215"/>
            </a:xfrm>
            <a:custGeom>
              <a:avLst/>
              <a:gdLst>
                <a:gd name="T0" fmla="*/ 1 w 164"/>
                <a:gd name="T1" fmla="*/ 1 h 430"/>
                <a:gd name="T2" fmla="*/ 1 w 164"/>
                <a:gd name="T3" fmla="*/ 0 h 430"/>
                <a:gd name="T4" fmla="*/ 1 w 164"/>
                <a:gd name="T5" fmla="*/ 0 h 430"/>
                <a:gd name="T6" fmla="*/ 1 w 164"/>
                <a:gd name="T7" fmla="*/ 1 h 430"/>
                <a:gd name="T8" fmla="*/ 1 w 164"/>
                <a:gd name="T9" fmla="*/ 1 h 430"/>
                <a:gd name="T10" fmla="*/ 1 w 164"/>
                <a:gd name="T11" fmla="*/ 1 h 430"/>
                <a:gd name="T12" fmla="*/ 0 w 164"/>
                <a:gd name="T13" fmla="*/ 1 h 430"/>
                <a:gd name="T14" fmla="*/ 1 w 164"/>
                <a:gd name="T15" fmla="*/ 1 h 430"/>
                <a:gd name="T16" fmla="*/ 0 60000 65536"/>
                <a:gd name="T17" fmla="*/ 0 60000 65536"/>
                <a:gd name="T18" fmla="*/ 0 60000 65536"/>
                <a:gd name="T19" fmla="*/ 0 60000 65536"/>
                <a:gd name="T20" fmla="*/ 0 60000 65536"/>
                <a:gd name="T21" fmla="*/ 0 60000 65536"/>
                <a:gd name="T22" fmla="*/ 0 60000 65536"/>
                <a:gd name="T23" fmla="*/ 0 60000 65536"/>
                <a:gd name="T24" fmla="*/ 0 w 164"/>
                <a:gd name="T25" fmla="*/ 0 h 430"/>
                <a:gd name="T26" fmla="*/ 164 w 164"/>
                <a:gd name="T27" fmla="*/ 430 h 4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4" h="430">
                  <a:moveTo>
                    <a:pt x="4" y="43"/>
                  </a:moveTo>
                  <a:lnTo>
                    <a:pt x="45" y="0"/>
                  </a:lnTo>
                  <a:lnTo>
                    <a:pt x="126" y="0"/>
                  </a:lnTo>
                  <a:lnTo>
                    <a:pt x="164" y="47"/>
                  </a:lnTo>
                  <a:lnTo>
                    <a:pt x="160" y="400"/>
                  </a:lnTo>
                  <a:lnTo>
                    <a:pt x="69" y="430"/>
                  </a:lnTo>
                  <a:lnTo>
                    <a:pt x="0" y="390"/>
                  </a:lnTo>
                  <a:lnTo>
                    <a:pt x="4" y="43"/>
                  </a:lnTo>
                  <a:close/>
                </a:path>
              </a:pathLst>
            </a:custGeom>
            <a:solidFill>
              <a:srgbClr val="0000FF"/>
            </a:solidFill>
            <a:ln w="9525">
              <a:solidFill>
                <a:schemeClr val="tx1"/>
              </a:solidFill>
              <a:round/>
              <a:headEnd/>
              <a:tailEnd/>
            </a:ln>
          </p:spPr>
          <p:txBody>
            <a:bodyPr/>
            <a:lstStyle/>
            <a:p>
              <a:endParaRPr lang="pt-PT"/>
            </a:p>
          </p:txBody>
        </p:sp>
        <p:sp>
          <p:nvSpPr>
            <p:cNvPr id="21523" name="Freeform 9"/>
            <p:cNvSpPr>
              <a:spLocks/>
            </p:cNvSpPr>
            <p:nvPr/>
          </p:nvSpPr>
          <p:spPr bwMode="auto">
            <a:xfrm>
              <a:off x="2055" y="851"/>
              <a:ext cx="95" cy="309"/>
            </a:xfrm>
            <a:custGeom>
              <a:avLst/>
              <a:gdLst>
                <a:gd name="T0" fmla="*/ 1 w 165"/>
                <a:gd name="T1" fmla="*/ 0 h 619"/>
                <a:gd name="T2" fmla="*/ 1 w 165"/>
                <a:gd name="T3" fmla="*/ 0 h 619"/>
                <a:gd name="T4" fmla="*/ 1 w 165"/>
                <a:gd name="T5" fmla="*/ 0 h 619"/>
                <a:gd name="T6" fmla="*/ 1 w 165"/>
                <a:gd name="T7" fmla="*/ 0 h 619"/>
                <a:gd name="T8" fmla="*/ 1 w 165"/>
                <a:gd name="T9" fmla="*/ 0 h 619"/>
                <a:gd name="T10" fmla="*/ 1 w 165"/>
                <a:gd name="T11" fmla="*/ 0 h 619"/>
                <a:gd name="T12" fmla="*/ 0 w 165"/>
                <a:gd name="T13" fmla="*/ 0 h 619"/>
                <a:gd name="T14" fmla="*/ 1 w 165"/>
                <a:gd name="T15" fmla="*/ 0 h 619"/>
                <a:gd name="T16" fmla="*/ 0 60000 65536"/>
                <a:gd name="T17" fmla="*/ 0 60000 65536"/>
                <a:gd name="T18" fmla="*/ 0 60000 65536"/>
                <a:gd name="T19" fmla="*/ 0 60000 65536"/>
                <a:gd name="T20" fmla="*/ 0 60000 65536"/>
                <a:gd name="T21" fmla="*/ 0 60000 65536"/>
                <a:gd name="T22" fmla="*/ 0 60000 65536"/>
                <a:gd name="T23" fmla="*/ 0 60000 65536"/>
                <a:gd name="T24" fmla="*/ 0 w 165"/>
                <a:gd name="T25" fmla="*/ 0 h 619"/>
                <a:gd name="T26" fmla="*/ 165 w 165"/>
                <a:gd name="T27" fmla="*/ 619 h 6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5" h="619">
                  <a:moveTo>
                    <a:pt x="11" y="46"/>
                  </a:moveTo>
                  <a:lnTo>
                    <a:pt x="57" y="0"/>
                  </a:lnTo>
                  <a:lnTo>
                    <a:pt x="138" y="0"/>
                  </a:lnTo>
                  <a:lnTo>
                    <a:pt x="165" y="77"/>
                  </a:lnTo>
                  <a:lnTo>
                    <a:pt x="150" y="562"/>
                  </a:lnTo>
                  <a:lnTo>
                    <a:pt x="84" y="619"/>
                  </a:lnTo>
                  <a:lnTo>
                    <a:pt x="0" y="552"/>
                  </a:lnTo>
                  <a:lnTo>
                    <a:pt x="11" y="46"/>
                  </a:lnTo>
                  <a:close/>
                </a:path>
              </a:pathLst>
            </a:custGeom>
            <a:solidFill>
              <a:srgbClr val="0000FF"/>
            </a:solidFill>
            <a:ln w="28575">
              <a:solidFill>
                <a:schemeClr val="tx1"/>
              </a:solidFill>
              <a:round/>
              <a:headEnd/>
              <a:tailEnd/>
            </a:ln>
          </p:spPr>
          <p:txBody>
            <a:bodyPr/>
            <a:lstStyle/>
            <a:p>
              <a:endParaRPr lang="pt-PT"/>
            </a:p>
          </p:txBody>
        </p:sp>
        <p:sp>
          <p:nvSpPr>
            <p:cNvPr id="21524" name="Freeform 10"/>
            <p:cNvSpPr>
              <a:spLocks/>
            </p:cNvSpPr>
            <p:nvPr/>
          </p:nvSpPr>
          <p:spPr bwMode="auto">
            <a:xfrm>
              <a:off x="556" y="951"/>
              <a:ext cx="390" cy="120"/>
            </a:xfrm>
            <a:custGeom>
              <a:avLst/>
              <a:gdLst>
                <a:gd name="T0" fmla="*/ 0 w 680"/>
                <a:gd name="T1" fmla="*/ 1 h 239"/>
                <a:gd name="T2" fmla="*/ 1 w 680"/>
                <a:gd name="T3" fmla="*/ 0 h 239"/>
                <a:gd name="T4" fmla="*/ 1 w 680"/>
                <a:gd name="T5" fmla="*/ 1 h 239"/>
                <a:gd name="T6" fmla="*/ 0 w 680"/>
                <a:gd name="T7" fmla="*/ 1 h 239"/>
                <a:gd name="T8" fmla="*/ 0 w 680"/>
                <a:gd name="T9" fmla="*/ 1 h 239"/>
                <a:gd name="T10" fmla="*/ 0 60000 65536"/>
                <a:gd name="T11" fmla="*/ 0 60000 65536"/>
                <a:gd name="T12" fmla="*/ 0 60000 65536"/>
                <a:gd name="T13" fmla="*/ 0 60000 65536"/>
                <a:gd name="T14" fmla="*/ 0 60000 65536"/>
                <a:gd name="T15" fmla="*/ 0 w 680"/>
                <a:gd name="T16" fmla="*/ 0 h 239"/>
                <a:gd name="T17" fmla="*/ 680 w 680"/>
                <a:gd name="T18" fmla="*/ 239 h 239"/>
              </a:gdLst>
              <a:ahLst/>
              <a:cxnLst>
                <a:cxn ang="T10">
                  <a:pos x="T0" y="T1"/>
                </a:cxn>
                <a:cxn ang="T11">
                  <a:pos x="T2" y="T3"/>
                </a:cxn>
                <a:cxn ang="T12">
                  <a:pos x="T4" y="T5"/>
                </a:cxn>
                <a:cxn ang="T13">
                  <a:pos x="T6" y="T7"/>
                </a:cxn>
                <a:cxn ang="T14">
                  <a:pos x="T8" y="T9"/>
                </a:cxn>
              </a:cxnLst>
              <a:rect l="T15" t="T16" r="T17" b="T18"/>
              <a:pathLst>
                <a:path w="680" h="239">
                  <a:moveTo>
                    <a:pt x="0" y="34"/>
                  </a:moveTo>
                  <a:lnTo>
                    <a:pt x="680" y="0"/>
                  </a:lnTo>
                  <a:lnTo>
                    <a:pt x="670" y="239"/>
                  </a:lnTo>
                  <a:lnTo>
                    <a:pt x="0" y="239"/>
                  </a:lnTo>
                  <a:lnTo>
                    <a:pt x="0" y="34"/>
                  </a:lnTo>
                  <a:close/>
                </a:path>
              </a:pathLst>
            </a:custGeom>
            <a:solidFill>
              <a:srgbClr val="00FF00"/>
            </a:solidFill>
            <a:ln w="28575">
              <a:solidFill>
                <a:schemeClr val="tx1"/>
              </a:solidFill>
              <a:round/>
              <a:headEnd/>
              <a:tailEnd/>
            </a:ln>
          </p:spPr>
          <p:txBody>
            <a:bodyPr/>
            <a:lstStyle/>
            <a:p>
              <a:endParaRPr lang="pt-PT"/>
            </a:p>
          </p:txBody>
        </p:sp>
        <p:sp>
          <p:nvSpPr>
            <p:cNvPr id="21525" name="Freeform 11"/>
            <p:cNvSpPr>
              <a:spLocks/>
            </p:cNvSpPr>
            <p:nvPr/>
          </p:nvSpPr>
          <p:spPr bwMode="auto">
            <a:xfrm>
              <a:off x="1022" y="925"/>
              <a:ext cx="381" cy="163"/>
            </a:xfrm>
            <a:custGeom>
              <a:avLst/>
              <a:gdLst>
                <a:gd name="T0" fmla="*/ 1 w 663"/>
                <a:gd name="T1" fmla="*/ 0 h 327"/>
                <a:gd name="T2" fmla="*/ 1 w 663"/>
                <a:gd name="T3" fmla="*/ 0 h 327"/>
                <a:gd name="T4" fmla="*/ 1 w 663"/>
                <a:gd name="T5" fmla="*/ 0 h 327"/>
                <a:gd name="T6" fmla="*/ 0 w 663"/>
                <a:gd name="T7" fmla="*/ 0 h 327"/>
                <a:gd name="T8" fmla="*/ 1 w 663"/>
                <a:gd name="T9" fmla="*/ 0 h 327"/>
                <a:gd name="T10" fmla="*/ 0 60000 65536"/>
                <a:gd name="T11" fmla="*/ 0 60000 65536"/>
                <a:gd name="T12" fmla="*/ 0 60000 65536"/>
                <a:gd name="T13" fmla="*/ 0 60000 65536"/>
                <a:gd name="T14" fmla="*/ 0 60000 65536"/>
                <a:gd name="T15" fmla="*/ 0 w 663"/>
                <a:gd name="T16" fmla="*/ 0 h 327"/>
                <a:gd name="T17" fmla="*/ 663 w 663"/>
                <a:gd name="T18" fmla="*/ 327 h 327"/>
              </a:gdLst>
              <a:ahLst/>
              <a:cxnLst>
                <a:cxn ang="T10">
                  <a:pos x="T0" y="T1"/>
                </a:cxn>
                <a:cxn ang="T11">
                  <a:pos x="T2" y="T3"/>
                </a:cxn>
                <a:cxn ang="T12">
                  <a:pos x="T4" y="T5"/>
                </a:cxn>
                <a:cxn ang="T13">
                  <a:pos x="T6" y="T7"/>
                </a:cxn>
                <a:cxn ang="T14">
                  <a:pos x="T8" y="T9"/>
                </a:cxn>
              </a:cxnLst>
              <a:rect l="T15" t="T16" r="T17" b="T18"/>
              <a:pathLst>
                <a:path w="663" h="327">
                  <a:moveTo>
                    <a:pt x="28" y="30"/>
                  </a:moveTo>
                  <a:lnTo>
                    <a:pt x="663" y="0"/>
                  </a:lnTo>
                  <a:lnTo>
                    <a:pt x="653" y="327"/>
                  </a:lnTo>
                  <a:lnTo>
                    <a:pt x="0" y="316"/>
                  </a:lnTo>
                  <a:lnTo>
                    <a:pt x="28" y="30"/>
                  </a:lnTo>
                  <a:close/>
                </a:path>
              </a:pathLst>
            </a:custGeom>
            <a:solidFill>
              <a:srgbClr val="00FF00"/>
            </a:solidFill>
            <a:ln w="28575">
              <a:solidFill>
                <a:schemeClr val="tx1"/>
              </a:solidFill>
              <a:round/>
              <a:headEnd/>
              <a:tailEnd/>
            </a:ln>
          </p:spPr>
          <p:txBody>
            <a:bodyPr/>
            <a:lstStyle/>
            <a:p>
              <a:endParaRPr lang="pt-PT"/>
            </a:p>
          </p:txBody>
        </p:sp>
        <p:sp>
          <p:nvSpPr>
            <p:cNvPr id="21526" name="Freeform 12"/>
            <p:cNvSpPr>
              <a:spLocks/>
            </p:cNvSpPr>
            <p:nvPr/>
          </p:nvSpPr>
          <p:spPr bwMode="auto">
            <a:xfrm>
              <a:off x="1483" y="876"/>
              <a:ext cx="581" cy="263"/>
            </a:xfrm>
            <a:custGeom>
              <a:avLst/>
              <a:gdLst>
                <a:gd name="T0" fmla="*/ 1 w 1009"/>
                <a:gd name="T1" fmla="*/ 1 h 524"/>
                <a:gd name="T2" fmla="*/ 1 w 1009"/>
                <a:gd name="T3" fmla="*/ 0 h 524"/>
                <a:gd name="T4" fmla="*/ 1 w 1009"/>
                <a:gd name="T5" fmla="*/ 1 h 524"/>
                <a:gd name="T6" fmla="*/ 0 w 1009"/>
                <a:gd name="T7" fmla="*/ 1 h 524"/>
                <a:gd name="T8" fmla="*/ 1 w 1009"/>
                <a:gd name="T9" fmla="*/ 1 h 524"/>
                <a:gd name="T10" fmla="*/ 0 60000 65536"/>
                <a:gd name="T11" fmla="*/ 0 60000 65536"/>
                <a:gd name="T12" fmla="*/ 0 60000 65536"/>
                <a:gd name="T13" fmla="*/ 0 60000 65536"/>
                <a:gd name="T14" fmla="*/ 0 60000 65536"/>
                <a:gd name="T15" fmla="*/ 0 w 1009"/>
                <a:gd name="T16" fmla="*/ 0 h 524"/>
                <a:gd name="T17" fmla="*/ 1009 w 1009"/>
                <a:gd name="T18" fmla="*/ 524 h 524"/>
              </a:gdLst>
              <a:ahLst/>
              <a:cxnLst>
                <a:cxn ang="T10">
                  <a:pos x="T0" y="T1"/>
                </a:cxn>
                <a:cxn ang="T11">
                  <a:pos x="T2" y="T3"/>
                </a:cxn>
                <a:cxn ang="T12">
                  <a:pos x="T4" y="T5"/>
                </a:cxn>
                <a:cxn ang="T13">
                  <a:pos x="T6" y="T7"/>
                </a:cxn>
                <a:cxn ang="T14">
                  <a:pos x="T8" y="T9"/>
                </a:cxn>
              </a:cxnLst>
              <a:rect l="T15" t="T16" r="T17" b="T18"/>
              <a:pathLst>
                <a:path w="1009" h="524">
                  <a:moveTo>
                    <a:pt x="14" y="78"/>
                  </a:moveTo>
                  <a:lnTo>
                    <a:pt x="1009" y="0"/>
                  </a:lnTo>
                  <a:lnTo>
                    <a:pt x="992" y="524"/>
                  </a:lnTo>
                  <a:lnTo>
                    <a:pt x="0" y="431"/>
                  </a:lnTo>
                  <a:lnTo>
                    <a:pt x="14" y="78"/>
                  </a:lnTo>
                  <a:close/>
                </a:path>
              </a:pathLst>
            </a:custGeom>
            <a:solidFill>
              <a:srgbClr val="00FF00"/>
            </a:solidFill>
            <a:ln w="28575">
              <a:solidFill>
                <a:schemeClr val="tx1"/>
              </a:solidFill>
              <a:round/>
              <a:headEnd/>
              <a:tailEnd/>
            </a:ln>
          </p:spPr>
          <p:txBody>
            <a:bodyPr/>
            <a:lstStyle/>
            <a:p>
              <a:endParaRPr lang="pt-PT"/>
            </a:p>
          </p:txBody>
        </p:sp>
      </p:grpSp>
      <p:grpSp>
        <p:nvGrpSpPr>
          <p:cNvPr id="3" name="Group 13"/>
          <p:cNvGrpSpPr>
            <a:grpSpLocks/>
          </p:cNvGrpSpPr>
          <p:nvPr/>
        </p:nvGrpSpPr>
        <p:grpSpPr bwMode="auto">
          <a:xfrm>
            <a:off x="679863" y="1478782"/>
            <a:ext cx="1536064" cy="2591569"/>
            <a:chOff x="286" y="945"/>
            <a:chExt cx="862" cy="1488"/>
          </a:xfrm>
        </p:grpSpPr>
        <p:sp>
          <p:nvSpPr>
            <p:cNvPr id="21514" name="Freeform 14"/>
            <p:cNvSpPr>
              <a:spLocks/>
            </p:cNvSpPr>
            <p:nvPr/>
          </p:nvSpPr>
          <p:spPr bwMode="auto">
            <a:xfrm>
              <a:off x="286" y="945"/>
              <a:ext cx="336" cy="309"/>
            </a:xfrm>
            <a:custGeom>
              <a:avLst/>
              <a:gdLst>
                <a:gd name="T0" fmla="*/ 1 w 672"/>
                <a:gd name="T1" fmla="*/ 0 h 619"/>
                <a:gd name="T2" fmla="*/ 1 w 672"/>
                <a:gd name="T3" fmla="*/ 0 h 619"/>
                <a:gd name="T4" fmla="*/ 1 w 672"/>
                <a:gd name="T5" fmla="*/ 0 h 619"/>
                <a:gd name="T6" fmla="*/ 1 w 672"/>
                <a:gd name="T7" fmla="*/ 0 h 619"/>
                <a:gd name="T8" fmla="*/ 1 w 672"/>
                <a:gd name="T9" fmla="*/ 0 h 619"/>
                <a:gd name="T10" fmla="*/ 1 w 672"/>
                <a:gd name="T11" fmla="*/ 0 h 619"/>
                <a:gd name="T12" fmla="*/ 1 w 672"/>
                <a:gd name="T13" fmla="*/ 0 h 619"/>
                <a:gd name="T14" fmla="*/ 1 w 672"/>
                <a:gd name="T15" fmla="*/ 0 h 619"/>
                <a:gd name="T16" fmla="*/ 1 w 672"/>
                <a:gd name="T17" fmla="*/ 0 h 619"/>
                <a:gd name="T18" fmla="*/ 1 w 672"/>
                <a:gd name="T19" fmla="*/ 0 h 619"/>
                <a:gd name="T20" fmla="*/ 1 w 672"/>
                <a:gd name="T21" fmla="*/ 0 h 619"/>
                <a:gd name="T22" fmla="*/ 0 w 672"/>
                <a:gd name="T23" fmla="*/ 0 h 619"/>
                <a:gd name="T24" fmla="*/ 0 w 672"/>
                <a:gd name="T25" fmla="*/ 0 h 619"/>
                <a:gd name="T26" fmla="*/ 1 w 672"/>
                <a:gd name="T27" fmla="*/ 0 h 619"/>
                <a:gd name="T28" fmla="*/ 1 w 672"/>
                <a:gd name="T29" fmla="*/ 0 h 619"/>
                <a:gd name="T30" fmla="*/ 1 w 672"/>
                <a:gd name="T31" fmla="*/ 0 h 619"/>
                <a:gd name="T32" fmla="*/ 1 w 672"/>
                <a:gd name="T33" fmla="*/ 0 h 619"/>
                <a:gd name="T34" fmla="*/ 1 w 672"/>
                <a:gd name="T35" fmla="*/ 0 h 619"/>
                <a:gd name="T36" fmla="*/ 1 w 672"/>
                <a:gd name="T37" fmla="*/ 0 h 619"/>
                <a:gd name="T38" fmla="*/ 1 w 672"/>
                <a:gd name="T39" fmla="*/ 0 h 619"/>
                <a:gd name="T40" fmla="*/ 1 w 672"/>
                <a:gd name="T41" fmla="*/ 0 h 619"/>
                <a:gd name="T42" fmla="*/ 1 w 672"/>
                <a:gd name="T43" fmla="*/ 0 h 619"/>
                <a:gd name="T44" fmla="*/ 1 w 672"/>
                <a:gd name="T45" fmla="*/ 0 h 619"/>
                <a:gd name="T46" fmla="*/ 1 w 672"/>
                <a:gd name="T47" fmla="*/ 0 h 619"/>
                <a:gd name="T48" fmla="*/ 1 w 672"/>
                <a:gd name="T49" fmla="*/ 0 h 619"/>
                <a:gd name="T50" fmla="*/ 1 w 672"/>
                <a:gd name="T51" fmla="*/ 0 h 619"/>
                <a:gd name="T52" fmla="*/ 1 w 672"/>
                <a:gd name="T53" fmla="*/ 0 h 619"/>
                <a:gd name="T54" fmla="*/ 1 w 672"/>
                <a:gd name="T55" fmla="*/ 0 h 619"/>
                <a:gd name="T56" fmla="*/ 1 w 672"/>
                <a:gd name="T57" fmla="*/ 0 h 619"/>
                <a:gd name="T58" fmla="*/ 1 w 672"/>
                <a:gd name="T59" fmla="*/ 0 h 619"/>
                <a:gd name="T60" fmla="*/ 1 w 672"/>
                <a:gd name="T61" fmla="*/ 0 h 619"/>
                <a:gd name="T62" fmla="*/ 1 w 672"/>
                <a:gd name="T63" fmla="*/ 0 h 6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2"/>
                <a:gd name="T97" fmla="*/ 0 h 619"/>
                <a:gd name="T98" fmla="*/ 672 w 672"/>
                <a:gd name="T99" fmla="*/ 619 h 6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2" h="619">
                  <a:moveTo>
                    <a:pt x="458" y="312"/>
                  </a:moveTo>
                  <a:lnTo>
                    <a:pt x="428" y="237"/>
                  </a:lnTo>
                  <a:lnTo>
                    <a:pt x="396" y="164"/>
                  </a:lnTo>
                  <a:lnTo>
                    <a:pt x="353" y="85"/>
                  </a:lnTo>
                  <a:lnTo>
                    <a:pt x="312" y="36"/>
                  </a:lnTo>
                  <a:lnTo>
                    <a:pt x="268" y="10"/>
                  </a:lnTo>
                  <a:lnTo>
                    <a:pt x="213" y="0"/>
                  </a:lnTo>
                  <a:lnTo>
                    <a:pt x="152" y="0"/>
                  </a:lnTo>
                  <a:lnTo>
                    <a:pt x="99" y="14"/>
                  </a:lnTo>
                  <a:lnTo>
                    <a:pt x="53" y="57"/>
                  </a:lnTo>
                  <a:lnTo>
                    <a:pt x="22" y="116"/>
                  </a:lnTo>
                  <a:lnTo>
                    <a:pt x="0" y="181"/>
                  </a:lnTo>
                  <a:lnTo>
                    <a:pt x="0" y="254"/>
                  </a:lnTo>
                  <a:lnTo>
                    <a:pt x="22" y="353"/>
                  </a:lnTo>
                  <a:lnTo>
                    <a:pt x="63" y="446"/>
                  </a:lnTo>
                  <a:lnTo>
                    <a:pt x="107" y="509"/>
                  </a:lnTo>
                  <a:lnTo>
                    <a:pt x="164" y="562"/>
                  </a:lnTo>
                  <a:lnTo>
                    <a:pt x="237" y="609"/>
                  </a:lnTo>
                  <a:lnTo>
                    <a:pt x="308" y="619"/>
                  </a:lnTo>
                  <a:lnTo>
                    <a:pt x="361" y="619"/>
                  </a:lnTo>
                  <a:lnTo>
                    <a:pt x="404" y="605"/>
                  </a:lnTo>
                  <a:lnTo>
                    <a:pt x="428" y="574"/>
                  </a:lnTo>
                  <a:lnTo>
                    <a:pt x="459" y="530"/>
                  </a:lnTo>
                  <a:lnTo>
                    <a:pt x="471" y="455"/>
                  </a:lnTo>
                  <a:lnTo>
                    <a:pt x="477" y="396"/>
                  </a:lnTo>
                  <a:lnTo>
                    <a:pt x="552" y="436"/>
                  </a:lnTo>
                  <a:lnTo>
                    <a:pt x="647" y="455"/>
                  </a:lnTo>
                  <a:lnTo>
                    <a:pt x="672" y="424"/>
                  </a:lnTo>
                  <a:lnTo>
                    <a:pt x="669" y="383"/>
                  </a:lnTo>
                  <a:lnTo>
                    <a:pt x="588" y="353"/>
                  </a:lnTo>
                  <a:lnTo>
                    <a:pt x="503" y="339"/>
                  </a:lnTo>
                  <a:lnTo>
                    <a:pt x="458" y="312"/>
                  </a:lnTo>
                  <a:close/>
                </a:path>
              </a:pathLst>
            </a:custGeom>
            <a:solidFill>
              <a:srgbClr val="FF6600"/>
            </a:solidFill>
            <a:ln w="38100">
              <a:solidFill>
                <a:srgbClr val="000000"/>
              </a:solidFill>
              <a:round/>
              <a:headEnd/>
              <a:tailEnd/>
            </a:ln>
          </p:spPr>
          <p:txBody>
            <a:bodyPr/>
            <a:lstStyle/>
            <a:p>
              <a:endParaRPr lang="pt-PT"/>
            </a:p>
          </p:txBody>
        </p:sp>
        <p:sp>
          <p:nvSpPr>
            <p:cNvPr id="21515" name="Freeform 15"/>
            <p:cNvSpPr>
              <a:spLocks/>
            </p:cNvSpPr>
            <p:nvPr/>
          </p:nvSpPr>
          <p:spPr bwMode="auto">
            <a:xfrm>
              <a:off x="380" y="1292"/>
              <a:ext cx="294" cy="520"/>
            </a:xfrm>
            <a:custGeom>
              <a:avLst/>
              <a:gdLst>
                <a:gd name="T0" fmla="*/ 0 w 590"/>
                <a:gd name="T1" fmla="*/ 1 h 1039"/>
                <a:gd name="T2" fmla="*/ 0 w 590"/>
                <a:gd name="T3" fmla="*/ 0 h 1039"/>
                <a:gd name="T4" fmla="*/ 0 w 590"/>
                <a:gd name="T5" fmla="*/ 1 h 1039"/>
                <a:gd name="T6" fmla="*/ 0 w 590"/>
                <a:gd name="T7" fmla="*/ 1 h 1039"/>
                <a:gd name="T8" fmla="*/ 0 w 590"/>
                <a:gd name="T9" fmla="*/ 1 h 1039"/>
                <a:gd name="T10" fmla="*/ 0 w 590"/>
                <a:gd name="T11" fmla="*/ 1 h 1039"/>
                <a:gd name="T12" fmla="*/ 0 w 590"/>
                <a:gd name="T13" fmla="*/ 1 h 1039"/>
                <a:gd name="T14" fmla="*/ 0 w 590"/>
                <a:gd name="T15" fmla="*/ 1 h 1039"/>
                <a:gd name="T16" fmla="*/ 0 w 590"/>
                <a:gd name="T17" fmla="*/ 1 h 1039"/>
                <a:gd name="T18" fmla="*/ 0 w 590"/>
                <a:gd name="T19" fmla="*/ 1 h 1039"/>
                <a:gd name="T20" fmla="*/ 0 w 590"/>
                <a:gd name="T21" fmla="*/ 1 h 1039"/>
                <a:gd name="T22" fmla="*/ 0 w 590"/>
                <a:gd name="T23" fmla="*/ 1 h 1039"/>
                <a:gd name="T24" fmla="*/ 0 w 590"/>
                <a:gd name="T25" fmla="*/ 1 h 1039"/>
                <a:gd name="T26" fmla="*/ 0 w 590"/>
                <a:gd name="T27" fmla="*/ 1 h 1039"/>
                <a:gd name="T28" fmla="*/ 0 w 590"/>
                <a:gd name="T29" fmla="*/ 1 h 1039"/>
                <a:gd name="T30" fmla="*/ 0 w 590"/>
                <a:gd name="T31" fmla="*/ 1 h 1039"/>
                <a:gd name="T32" fmla="*/ 0 w 590"/>
                <a:gd name="T33" fmla="*/ 1 h 1039"/>
                <a:gd name="T34" fmla="*/ 0 w 590"/>
                <a:gd name="T35" fmla="*/ 1 h 1039"/>
                <a:gd name="T36" fmla="*/ 0 w 590"/>
                <a:gd name="T37" fmla="*/ 1 h 1039"/>
                <a:gd name="T38" fmla="*/ 0 w 590"/>
                <a:gd name="T39" fmla="*/ 1 h 1039"/>
                <a:gd name="T40" fmla="*/ 0 w 590"/>
                <a:gd name="T41" fmla="*/ 1 h 1039"/>
                <a:gd name="T42" fmla="*/ 0 w 590"/>
                <a:gd name="T43" fmla="*/ 1 h 1039"/>
                <a:gd name="T44" fmla="*/ 0 w 590"/>
                <a:gd name="T45" fmla="*/ 1 h 1039"/>
                <a:gd name="T46" fmla="*/ 0 w 590"/>
                <a:gd name="T47" fmla="*/ 1 h 1039"/>
                <a:gd name="T48" fmla="*/ 0 w 590"/>
                <a:gd name="T49" fmla="*/ 1 h 1039"/>
                <a:gd name="T50" fmla="*/ 0 w 590"/>
                <a:gd name="T51" fmla="*/ 1 h 1039"/>
                <a:gd name="T52" fmla="*/ 0 w 590"/>
                <a:gd name="T53" fmla="*/ 1 h 1039"/>
                <a:gd name="T54" fmla="*/ 0 w 590"/>
                <a:gd name="T55" fmla="*/ 1 h 1039"/>
                <a:gd name="T56" fmla="*/ 0 w 590"/>
                <a:gd name="T57" fmla="*/ 1 h 1039"/>
                <a:gd name="T58" fmla="*/ 0 w 590"/>
                <a:gd name="T59" fmla="*/ 1 h 1039"/>
                <a:gd name="T60" fmla="*/ 0 w 590"/>
                <a:gd name="T61" fmla="*/ 1 h 1039"/>
                <a:gd name="T62" fmla="*/ 0 w 590"/>
                <a:gd name="T63" fmla="*/ 1 h 1039"/>
                <a:gd name="T64" fmla="*/ 0 w 590"/>
                <a:gd name="T65" fmla="*/ 1 h 1039"/>
                <a:gd name="T66" fmla="*/ 0 w 590"/>
                <a:gd name="T67" fmla="*/ 1 h 1039"/>
                <a:gd name="T68" fmla="*/ 0 w 590"/>
                <a:gd name="T69" fmla="*/ 1 h 1039"/>
                <a:gd name="T70" fmla="*/ 0 w 590"/>
                <a:gd name="T71" fmla="*/ 1 h 103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90"/>
                <a:gd name="T109" fmla="*/ 0 h 1039"/>
                <a:gd name="T110" fmla="*/ 590 w 590"/>
                <a:gd name="T111" fmla="*/ 1039 h 103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90" h="1039">
                  <a:moveTo>
                    <a:pt x="121" y="22"/>
                  </a:moveTo>
                  <a:lnTo>
                    <a:pt x="217" y="0"/>
                  </a:lnTo>
                  <a:lnTo>
                    <a:pt x="292" y="8"/>
                  </a:lnTo>
                  <a:lnTo>
                    <a:pt x="334" y="28"/>
                  </a:lnTo>
                  <a:lnTo>
                    <a:pt x="409" y="91"/>
                  </a:lnTo>
                  <a:lnTo>
                    <a:pt x="458" y="166"/>
                  </a:lnTo>
                  <a:lnTo>
                    <a:pt x="493" y="239"/>
                  </a:lnTo>
                  <a:lnTo>
                    <a:pt x="533" y="337"/>
                  </a:lnTo>
                  <a:lnTo>
                    <a:pt x="568" y="442"/>
                  </a:lnTo>
                  <a:lnTo>
                    <a:pt x="590" y="576"/>
                  </a:lnTo>
                  <a:lnTo>
                    <a:pt x="586" y="670"/>
                  </a:lnTo>
                  <a:lnTo>
                    <a:pt x="576" y="769"/>
                  </a:lnTo>
                  <a:lnTo>
                    <a:pt x="547" y="850"/>
                  </a:lnTo>
                  <a:lnTo>
                    <a:pt x="515" y="913"/>
                  </a:lnTo>
                  <a:lnTo>
                    <a:pt x="458" y="972"/>
                  </a:lnTo>
                  <a:lnTo>
                    <a:pt x="385" y="1015"/>
                  </a:lnTo>
                  <a:lnTo>
                    <a:pt x="302" y="1035"/>
                  </a:lnTo>
                  <a:lnTo>
                    <a:pt x="217" y="1039"/>
                  </a:lnTo>
                  <a:lnTo>
                    <a:pt x="138" y="1017"/>
                  </a:lnTo>
                  <a:lnTo>
                    <a:pt x="97" y="986"/>
                  </a:lnTo>
                  <a:lnTo>
                    <a:pt x="54" y="934"/>
                  </a:lnTo>
                  <a:lnTo>
                    <a:pt x="36" y="871"/>
                  </a:lnTo>
                  <a:lnTo>
                    <a:pt x="32" y="804"/>
                  </a:lnTo>
                  <a:lnTo>
                    <a:pt x="36" y="727"/>
                  </a:lnTo>
                  <a:lnTo>
                    <a:pt x="75" y="662"/>
                  </a:lnTo>
                  <a:lnTo>
                    <a:pt x="117" y="589"/>
                  </a:lnTo>
                  <a:lnTo>
                    <a:pt x="138" y="544"/>
                  </a:lnTo>
                  <a:lnTo>
                    <a:pt x="129" y="473"/>
                  </a:lnTo>
                  <a:lnTo>
                    <a:pt x="99" y="422"/>
                  </a:lnTo>
                  <a:lnTo>
                    <a:pt x="58" y="369"/>
                  </a:lnTo>
                  <a:lnTo>
                    <a:pt x="14" y="296"/>
                  </a:lnTo>
                  <a:lnTo>
                    <a:pt x="0" y="221"/>
                  </a:lnTo>
                  <a:lnTo>
                    <a:pt x="10" y="148"/>
                  </a:lnTo>
                  <a:lnTo>
                    <a:pt x="36" y="91"/>
                  </a:lnTo>
                  <a:lnTo>
                    <a:pt x="75" y="53"/>
                  </a:lnTo>
                  <a:lnTo>
                    <a:pt x="121" y="22"/>
                  </a:lnTo>
                  <a:close/>
                </a:path>
              </a:pathLst>
            </a:custGeom>
            <a:solidFill>
              <a:srgbClr val="FF6600"/>
            </a:solidFill>
            <a:ln w="38100">
              <a:solidFill>
                <a:srgbClr val="000000"/>
              </a:solidFill>
              <a:round/>
              <a:headEnd/>
              <a:tailEnd/>
            </a:ln>
          </p:spPr>
          <p:txBody>
            <a:bodyPr/>
            <a:lstStyle/>
            <a:p>
              <a:endParaRPr lang="pt-PT"/>
            </a:p>
          </p:txBody>
        </p:sp>
        <p:sp>
          <p:nvSpPr>
            <p:cNvPr id="21516" name="Freeform 16"/>
            <p:cNvSpPr>
              <a:spLocks/>
            </p:cNvSpPr>
            <p:nvPr/>
          </p:nvSpPr>
          <p:spPr bwMode="auto">
            <a:xfrm>
              <a:off x="443" y="1058"/>
              <a:ext cx="705" cy="366"/>
            </a:xfrm>
            <a:custGeom>
              <a:avLst/>
              <a:gdLst>
                <a:gd name="T0" fmla="*/ 1 w 1409"/>
                <a:gd name="T1" fmla="*/ 1 h 731"/>
                <a:gd name="T2" fmla="*/ 1 w 1409"/>
                <a:gd name="T3" fmla="*/ 1 h 731"/>
                <a:gd name="T4" fmla="*/ 0 w 1409"/>
                <a:gd name="T5" fmla="*/ 1 h 731"/>
                <a:gd name="T6" fmla="*/ 1 w 1409"/>
                <a:gd name="T7" fmla="*/ 1 h 731"/>
                <a:gd name="T8" fmla="*/ 1 w 1409"/>
                <a:gd name="T9" fmla="*/ 1 h 731"/>
                <a:gd name="T10" fmla="*/ 1 w 1409"/>
                <a:gd name="T11" fmla="*/ 1 h 731"/>
                <a:gd name="T12" fmla="*/ 1 w 1409"/>
                <a:gd name="T13" fmla="*/ 1 h 731"/>
                <a:gd name="T14" fmla="*/ 1 w 1409"/>
                <a:gd name="T15" fmla="*/ 1 h 731"/>
                <a:gd name="T16" fmla="*/ 1 w 1409"/>
                <a:gd name="T17" fmla="*/ 1 h 731"/>
                <a:gd name="T18" fmla="*/ 1 w 1409"/>
                <a:gd name="T19" fmla="*/ 1 h 731"/>
                <a:gd name="T20" fmla="*/ 1 w 1409"/>
                <a:gd name="T21" fmla="*/ 1 h 731"/>
                <a:gd name="T22" fmla="*/ 1 w 1409"/>
                <a:gd name="T23" fmla="*/ 1 h 731"/>
                <a:gd name="T24" fmla="*/ 1 w 1409"/>
                <a:gd name="T25" fmla="*/ 1 h 731"/>
                <a:gd name="T26" fmla="*/ 1 w 1409"/>
                <a:gd name="T27" fmla="*/ 1 h 731"/>
                <a:gd name="T28" fmla="*/ 1 w 1409"/>
                <a:gd name="T29" fmla="*/ 1 h 731"/>
                <a:gd name="T30" fmla="*/ 1 w 1409"/>
                <a:gd name="T31" fmla="*/ 1 h 731"/>
                <a:gd name="T32" fmla="*/ 1 w 1409"/>
                <a:gd name="T33" fmla="*/ 1 h 731"/>
                <a:gd name="T34" fmla="*/ 1 w 1409"/>
                <a:gd name="T35" fmla="*/ 1 h 731"/>
                <a:gd name="T36" fmla="*/ 1 w 1409"/>
                <a:gd name="T37" fmla="*/ 1 h 731"/>
                <a:gd name="T38" fmla="*/ 1 w 1409"/>
                <a:gd name="T39" fmla="*/ 1 h 731"/>
                <a:gd name="T40" fmla="*/ 1 w 1409"/>
                <a:gd name="T41" fmla="*/ 1 h 731"/>
                <a:gd name="T42" fmla="*/ 1 w 1409"/>
                <a:gd name="T43" fmla="*/ 1 h 731"/>
                <a:gd name="T44" fmla="*/ 1 w 1409"/>
                <a:gd name="T45" fmla="*/ 1 h 731"/>
                <a:gd name="T46" fmla="*/ 1 w 1409"/>
                <a:gd name="T47" fmla="*/ 1 h 731"/>
                <a:gd name="T48" fmla="*/ 1 w 1409"/>
                <a:gd name="T49" fmla="*/ 0 h 731"/>
                <a:gd name="T50" fmla="*/ 1 w 1409"/>
                <a:gd name="T51" fmla="*/ 1 h 731"/>
                <a:gd name="T52" fmla="*/ 1 w 1409"/>
                <a:gd name="T53" fmla="*/ 1 h 731"/>
                <a:gd name="T54" fmla="*/ 1 w 1409"/>
                <a:gd name="T55" fmla="*/ 1 h 731"/>
                <a:gd name="T56" fmla="*/ 1 w 1409"/>
                <a:gd name="T57" fmla="*/ 1 h 731"/>
                <a:gd name="T58" fmla="*/ 1 w 1409"/>
                <a:gd name="T59" fmla="*/ 1 h 731"/>
                <a:gd name="T60" fmla="*/ 1 w 1409"/>
                <a:gd name="T61" fmla="*/ 1 h 731"/>
                <a:gd name="T62" fmla="*/ 1 w 1409"/>
                <a:gd name="T63" fmla="*/ 1 h 731"/>
                <a:gd name="T64" fmla="*/ 1 w 1409"/>
                <a:gd name="T65" fmla="*/ 1 h 731"/>
                <a:gd name="T66" fmla="*/ 1 w 1409"/>
                <a:gd name="T67" fmla="*/ 1 h 731"/>
                <a:gd name="T68" fmla="*/ 1 w 1409"/>
                <a:gd name="T69" fmla="*/ 1 h 731"/>
                <a:gd name="T70" fmla="*/ 1 w 1409"/>
                <a:gd name="T71" fmla="*/ 1 h 731"/>
                <a:gd name="T72" fmla="*/ 1 w 1409"/>
                <a:gd name="T73" fmla="*/ 1 h 731"/>
                <a:gd name="T74" fmla="*/ 1 w 1409"/>
                <a:gd name="T75" fmla="*/ 1 h 731"/>
                <a:gd name="T76" fmla="*/ 1 w 1409"/>
                <a:gd name="T77" fmla="*/ 1 h 731"/>
                <a:gd name="T78" fmla="*/ 1 w 1409"/>
                <a:gd name="T79" fmla="*/ 1 h 7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09"/>
                <a:gd name="T121" fmla="*/ 0 h 731"/>
                <a:gd name="T122" fmla="*/ 1409 w 1409"/>
                <a:gd name="T123" fmla="*/ 731 h 73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09" h="731">
                  <a:moveTo>
                    <a:pt x="80" y="530"/>
                  </a:moveTo>
                  <a:lnTo>
                    <a:pt x="39" y="544"/>
                  </a:lnTo>
                  <a:lnTo>
                    <a:pt x="0" y="597"/>
                  </a:lnTo>
                  <a:lnTo>
                    <a:pt x="21" y="650"/>
                  </a:lnTo>
                  <a:lnTo>
                    <a:pt x="100" y="692"/>
                  </a:lnTo>
                  <a:lnTo>
                    <a:pt x="248" y="723"/>
                  </a:lnTo>
                  <a:lnTo>
                    <a:pt x="378" y="731"/>
                  </a:lnTo>
                  <a:lnTo>
                    <a:pt x="565" y="713"/>
                  </a:lnTo>
                  <a:lnTo>
                    <a:pt x="723" y="692"/>
                  </a:lnTo>
                  <a:lnTo>
                    <a:pt x="776" y="692"/>
                  </a:lnTo>
                  <a:lnTo>
                    <a:pt x="814" y="672"/>
                  </a:lnTo>
                  <a:lnTo>
                    <a:pt x="849" y="615"/>
                  </a:lnTo>
                  <a:lnTo>
                    <a:pt x="913" y="518"/>
                  </a:lnTo>
                  <a:lnTo>
                    <a:pt x="993" y="449"/>
                  </a:lnTo>
                  <a:lnTo>
                    <a:pt x="1080" y="364"/>
                  </a:lnTo>
                  <a:lnTo>
                    <a:pt x="1151" y="311"/>
                  </a:lnTo>
                  <a:lnTo>
                    <a:pt x="1228" y="268"/>
                  </a:lnTo>
                  <a:lnTo>
                    <a:pt x="1319" y="246"/>
                  </a:lnTo>
                  <a:lnTo>
                    <a:pt x="1368" y="226"/>
                  </a:lnTo>
                  <a:lnTo>
                    <a:pt x="1409" y="191"/>
                  </a:lnTo>
                  <a:lnTo>
                    <a:pt x="1392" y="142"/>
                  </a:lnTo>
                  <a:lnTo>
                    <a:pt x="1329" y="128"/>
                  </a:lnTo>
                  <a:lnTo>
                    <a:pt x="1279" y="106"/>
                  </a:lnTo>
                  <a:lnTo>
                    <a:pt x="1265" y="45"/>
                  </a:lnTo>
                  <a:lnTo>
                    <a:pt x="1228" y="0"/>
                  </a:lnTo>
                  <a:lnTo>
                    <a:pt x="1183" y="21"/>
                  </a:lnTo>
                  <a:lnTo>
                    <a:pt x="1185" y="98"/>
                  </a:lnTo>
                  <a:lnTo>
                    <a:pt x="1228" y="159"/>
                  </a:lnTo>
                  <a:lnTo>
                    <a:pt x="1206" y="195"/>
                  </a:lnTo>
                  <a:lnTo>
                    <a:pt x="1133" y="254"/>
                  </a:lnTo>
                  <a:lnTo>
                    <a:pt x="1017" y="321"/>
                  </a:lnTo>
                  <a:lnTo>
                    <a:pt x="891" y="406"/>
                  </a:lnTo>
                  <a:lnTo>
                    <a:pt x="804" y="487"/>
                  </a:lnTo>
                  <a:lnTo>
                    <a:pt x="745" y="562"/>
                  </a:lnTo>
                  <a:lnTo>
                    <a:pt x="704" y="575"/>
                  </a:lnTo>
                  <a:lnTo>
                    <a:pt x="615" y="583"/>
                  </a:lnTo>
                  <a:lnTo>
                    <a:pt x="451" y="587"/>
                  </a:lnTo>
                  <a:lnTo>
                    <a:pt x="315" y="587"/>
                  </a:lnTo>
                  <a:lnTo>
                    <a:pt x="199" y="566"/>
                  </a:lnTo>
                  <a:lnTo>
                    <a:pt x="80" y="530"/>
                  </a:lnTo>
                  <a:close/>
                </a:path>
              </a:pathLst>
            </a:custGeom>
            <a:solidFill>
              <a:srgbClr val="FF6600"/>
            </a:solidFill>
            <a:ln w="38100">
              <a:solidFill>
                <a:srgbClr val="000000"/>
              </a:solidFill>
              <a:round/>
              <a:headEnd/>
              <a:tailEnd/>
            </a:ln>
          </p:spPr>
          <p:txBody>
            <a:bodyPr/>
            <a:lstStyle/>
            <a:p>
              <a:endParaRPr lang="pt-PT"/>
            </a:p>
          </p:txBody>
        </p:sp>
        <p:sp>
          <p:nvSpPr>
            <p:cNvPr id="21517" name="Freeform 17"/>
            <p:cNvSpPr>
              <a:spLocks/>
            </p:cNvSpPr>
            <p:nvPr/>
          </p:nvSpPr>
          <p:spPr bwMode="auto">
            <a:xfrm>
              <a:off x="469" y="987"/>
              <a:ext cx="371" cy="448"/>
            </a:xfrm>
            <a:custGeom>
              <a:avLst/>
              <a:gdLst>
                <a:gd name="T0" fmla="*/ 1 w 741"/>
                <a:gd name="T1" fmla="*/ 0 h 897"/>
                <a:gd name="T2" fmla="*/ 1 w 741"/>
                <a:gd name="T3" fmla="*/ 0 h 897"/>
                <a:gd name="T4" fmla="*/ 0 w 741"/>
                <a:gd name="T5" fmla="*/ 0 h 897"/>
                <a:gd name="T6" fmla="*/ 1 w 741"/>
                <a:gd name="T7" fmla="*/ 0 h 897"/>
                <a:gd name="T8" fmla="*/ 1 w 741"/>
                <a:gd name="T9" fmla="*/ 0 h 897"/>
                <a:gd name="T10" fmla="*/ 1 w 741"/>
                <a:gd name="T11" fmla="*/ 0 h 897"/>
                <a:gd name="T12" fmla="*/ 1 w 741"/>
                <a:gd name="T13" fmla="*/ 0 h 897"/>
                <a:gd name="T14" fmla="*/ 1 w 741"/>
                <a:gd name="T15" fmla="*/ 0 h 897"/>
                <a:gd name="T16" fmla="*/ 1 w 741"/>
                <a:gd name="T17" fmla="*/ 0 h 897"/>
                <a:gd name="T18" fmla="*/ 1 w 741"/>
                <a:gd name="T19" fmla="*/ 0 h 897"/>
                <a:gd name="T20" fmla="*/ 1 w 741"/>
                <a:gd name="T21" fmla="*/ 0 h 897"/>
                <a:gd name="T22" fmla="*/ 1 w 741"/>
                <a:gd name="T23" fmla="*/ 0 h 897"/>
                <a:gd name="T24" fmla="*/ 1 w 741"/>
                <a:gd name="T25" fmla="*/ 0 h 897"/>
                <a:gd name="T26" fmla="*/ 1 w 741"/>
                <a:gd name="T27" fmla="*/ 0 h 897"/>
                <a:gd name="T28" fmla="*/ 1 w 741"/>
                <a:gd name="T29" fmla="*/ 0 h 897"/>
                <a:gd name="T30" fmla="*/ 1 w 741"/>
                <a:gd name="T31" fmla="*/ 0 h 897"/>
                <a:gd name="T32" fmla="*/ 1 w 741"/>
                <a:gd name="T33" fmla="*/ 0 h 897"/>
                <a:gd name="T34" fmla="*/ 1 w 741"/>
                <a:gd name="T35" fmla="*/ 0 h 897"/>
                <a:gd name="T36" fmla="*/ 1 w 741"/>
                <a:gd name="T37" fmla="*/ 0 h 897"/>
                <a:gd name="T38" fmla="*/ 1 w 741"/>
                <a:gd name="T39" fmla="*/ 0 h 897"/>
                <a:gd name="T40" fmla="*/ 1 w 741"/>
                <a:gd name="T41" fmla="*/ 0 h 897"/>
                <a:gd name="T42" fmla="*/ 1 w 741"/>
                <a:gd name="T43" fmla="*/ 0 h 897"/>
                <a:gd name="T44" fmla="*/ 1 w 741"/>
                <a:gd name="T45" fmla="*/ 0 h 897"/>
                <a:gd name="T46" fmla="*/ 1 w 741"/>
                <a:gd name="T47" fmla="*/ 0 h 897"/>
                <a:gd name="T48" fmla="*/ 1 w 741"/>
                <a:gd name="T49" fmla="*/ 0 h 897"/>
                <a:gd name="T50" fmla="*/ 1 w 741"/>
                <a:gd name="T51" fmla="*/ 0 h 897"/>
                <a:gd name="T52" fmla="*/ 1 w 741"/>
                <a:gd name="T53" fmla="*/ 0 h 897"/>
                <a:gd name="T54" fmla="*/ 1 w 741"/>
                <a:gd name="T55" fmla="*/ 0 h 897"/>
                <a:gd name="T56" fmla="*/ 1 w 741"/>
                <a:gd name="T57" fmla="*/ 0 h 897"/>
                <a:gd name="T58" fmla="*/ 1 w 741"/>
                <a:gd name="T59" fmla="*/ 0 h 897"/>
                <a:gd name="T60" fmla="*/ 1 w 741"/>
                <a:gd name="T61" fmla="*/ 0 h 897"/>
                <a:gd name="T62" fmla="*/ 1 w 741"/>
                <a:gd name="T63" fmla="*/ 0 h 897"/>
                <a:gd name="T64" fmla="*/ 1 w 741"/>
                <a:gd name="T65" fmla="*/ 0 h 897"/>
                <a:gd name="T66" fmla="*/ 1 w 741"/>
                <a:gd name="T67" fmla="*/ 0 h 897"/>
                <a:gd name="T68" fmla="*/ 1 w 741"/>
                <a:gd name="T69" fmla="*/ 0 h 897"/>
                <a:gd name="T70" fmla="*/ 1 w 741"/>
                <a:gd name="T71" fmla="*/ 0 h 897"/>
                <a:gd name="T72" fmla="*/ 1 w 741"/>
                <a:gd name="T73" fmla="*/ 0 h 897"/>
                <a:gd name="T74" fmla="*/ 1 w 741"/>
                <a:gd name="T75" fmla="*/ 0 h 897"/>
                <a:gd name="T76" fmla="*/ 1 w 741"/>
                <a:gd name="T77" fmla="*/ 0 h 897"/>
                <a:gd name="T78" fmla="*/ 1 w 741"/>
                <a:gd name="T79" fmla="*/ 0 h 897"/>
                <a:gd name="T80" fmla="*/ 1 w 741"/>
                <a:gd name="T81" fmla="*/ 0 h 897"/>
                <a:gd name="T82" fmla="*/ 1 w 741"/>
                <a:gd name="T83" fmla="*/ 0 h 897"/>
                <a:gd name="T84" fmla="*/ 1 w 741"/>
                <a:gd name="T85" fmla="*/ 0 h 89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41"/>
                <a:gd name="T130" fmla="*/ 0 h 897"/>
                <a:gd name="T131" fmla="*/ 741 w 741"/>
                <a:gd name="T132" fmla="*/ 897 h 89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41" h="897">
                  <a:moveTo>
                    <a:pt x="63" y="641"/>
                  </a:moveTo>
                  <a:lnTo>
                    <a:pt x="8" y="654"/>
                  </a:lnTo>
                  <a:lnTo>
                    <a:pt x="0" y="704"/>
                  </a:lnTo>
                  <a:lnTo>
                    <a:pt x="41" y="771"/>
                  </a:lnTo>
                  <a:lnTo>
                    <a:pt x="126" y="820"/>
                  </a:lnTo>
                  <a:lnTo>
                    <a:pt x="223" y="865"/>
                  </a:lnTo>
                  <a:lnTo>
                    <a:pt x="367" y="897"/>
                  </a:lnTo>
                  <a:lnTo>
                    <a:pt x="540" y="897"/>
                  </a:lnTo>
                  <a:lnTo>
                    <a:pt x="582" y="893"/>
                  </a:lnTo>
                  <a:lnTo>
                    <a:pt x="593" y="798"/>
                  </a:lnTo>
                  <a:lnTo>
                    <a:pt x="611" y="672"/>
                  </a:lnTo>
                  <a:lnTo>
                    <a:pt x="615" y="528"/>
                  </a:lnTo>
                  <a:lnTo>
                    <a:pt x="621" y="449"/>
                  </a:lnTo>
                  <a:lnTo>
                    <a:pt x="635" y="386"/>
                  </a:lnTo>
                  <a:lnTo>
                    <a:pt x="674" y="355"/>
                  </a:lnTo>
                  <a:lnTo>
                    <a:pt x="741" y="337"/>
                  </a:lnTo>
                  <a:lnTo>
                    <a:pt x="737" y="301"/>
                  </a:lnTo>
                  <a:lnTo>
                    <a:pt x="625" y="301"/>
                  </a:lnTo>
                  <a:lnTo>
                    <a:pt x="599" y="232"/>
                  </a:lnTo>
                  <a:lnTo>
                    <a:pt x="568" y="189"/>
                  </a:lnTo>
                  <a:lnTo>
                    <a:pt x="562" y="134"/>
                  </a:lnTo>
                  <a:lnTo>
                    <a:pt x="589" y="85"/>
                  </a:lnTo>
                  <a:lnTo>
                    <a:pt x="635" y="73"/>
                  </a:lnTo>
                  <a:lnTo>
                    <a:pt x="647" y="39"/>
                  </a:lnTo>
                  <a:lnTo>
                    <a:pt x="589" y="8"/>
                  </a:lnTo>
                  <a:lnTo>
                    <a:pt x="514" y="0"/>
                  </a:lnTo>
                  <a:lnTo>
                    <a:pt x="473" y="22"/>
                  </a:lnTo>
                  <a:lnTo>
                    <a:pt x="442" y="85"/>
                  </a:lnTo>
                  <a:lnTo>
                    <a:pt x="420" y="126"/>
                  </a:lnTo>
                  <a:lnTo>
                    <a:pt x="434" y="189"/>
                  </a:lnTo>
                  <a:lnTo>
                    <a:pt x="455" y="252"/>
                  </a:lnTo>
                  <a:lnTo>
                    <a:pt x="509" y="313"/>
                  </a:lnTo>
                  <a:lnTo>
                    <a:pt x="558" y="349"/>
                  </a:lnTo>
                  <a:lnTo>
                    <a:pt x="562" y="422"/>
                  </a:lnTo>
                  <a:lnTo>
                    <a:pt x="550" y="560"/>
                  </a:lnTo>
                  <a:lnTo>
                    <a:pt x="536" y="664"/>
                  </a:lnTo>
                  <a:lnTo>
                    <a:pt x="497" y="767"/>
                  </a:lnTo>
                  <a:lnTo>
                    <a:pt x="477" y="777"/>
                  </a:lnTo>
                  <a:lnTo>
                    <a:pt x="367" y="767"/>
                  </a:lnTo>
                  <a:lnTo>
                    <a:pt x="264" y="739"/>
                  </a:lnTo>
                  <a:lnTo>
                    <a:pt x="201" y="696"/>
                  </a:lnTo>
                  <a:lnTo>
                    <a:pt x="134" y="664"/>
                  </a:lnTo>
                  <a:lnTo>
                    <a:pt x="63" y="641"/>
                  </a:lnTo>
                  <a:close/>
                </a:path>
              </a:pathLst>
            </a:custGeom>
            <a:solidFill>
              <a:srgbClr val="FF6600"/>
            </a:solidFill>
            <a:ln w="38100">
              <a:solidFill>
                <a:srgbClr val="000000"/>
              </a:solidFill>
              <a:round/>
              <a:headEnd/>
              <a:tailEnd/>
            </a:ln>
          </p:spPr>
          <p:txBody>
            <a:bodyPr/>
            <a:lstStyle/>
            <a:p>
              <a:endParaRPr lang="pt-PT"/>
            </a:p>
          </p:txBody>
        </p:sp>
        <p:sp>
          <p:nvSpPr>
            <p:cNvPr id="21518" name="Freeform 18"/>
            <p:cNvSpPr>
              <a:spLocks/>
            </p:cNvSpPr>
            <p:nvPr/>
          </p:nvSpPr>
          <p:spPr bwMode="auto">
            <a:xfrm>
              <a:off x="417" y="1685"/>
              <a:ext cx="260" cy="748"/>
            </a:xfrm>
            <a:custGeom>
              <a:avLst/>
              <a:gdLst>
                <a:gd name="T0" fmla="*/ 0 w 521"/>
                <a:gd name="T1" fmla="*/ 1 h 1496"/>
                <a:gd name="T2" fmla="*/ 0 w 521"/>
                <a:gd name="T3" fmla="*/ 1 h 1496"/>
                <a:gd name="T4" fmla="*/ 0 w 521"/>
                <a:gd name="T5" fmla="*/ 1 h 1496"/>
                <a:gd name="T6" fmla="*/ 0 w 521"/>
                <a:gd name="T7" fmla="*/ 0 h 1496"/>
                <a:gd name="T8" fmla="*/ 0 w 521"/>
                <a:gd name="T9" fmla="*/ 1 h 1496"/>
                <a:gd name="T10" fmla="*/ 0 w 521"/>
                <a:gd name="T11" fmla="*/ 1 h 1496"/>
                <a:gd name="T12" fmla="*/ 0 w 521"/>
                <a:gd name="T13" fmla="*/ 1 h 1496"/>
                <a:gd name="T14" fmla="*/ 0 w 521"/>
                <a:gd name="T15" fmla="*/ 1 h 1496"/>
                <a:gd name="T16" fmla="*/ 0 w 521"/>
                <a:gd name="T17" fmla="*/ 1 h 1496"/>
                <a:gd name="T18" fmla="*/ 0 w 521"/>
                <a:gd name="T19" fmla="*/ 1 h 1496"/>
                <a:gd name="T20" fmla="*/ 0 w 521"/>
                <a:gd name="T21" fmla="*/ 1 h 1496"/>
                <a:gd name="T22" fmla="*/ 0 w 521"/>
                <a:gd name="T23" fmla="*/ 1 h 1496"/>
                <a:gd name="T24" fmla="*/ 0 w 521"/>
                <a:gd name="T25" fmla="*/ 1 h 1496"/>
                <a:gd name="T26" fmla="*/ 0 w 521"/>
                <a:gd name="T27" fmla="*/ 1 h 1496"/>
                <a:gd name="T28" fmla="*/ 0 w 521"/>
                <a:gd name="T29" fmla="*/ 1 h 1496"/>
                <a:gd name="T30" fmla="*/ 0 w 521"/>
                <a:gd name="T31" fmla="*/ 1 h 1496"/>
                <a:gd name="T32" fmla="*/ 0 w 521"/>
                <a:gd name="T33" fmla="*/ 1 h 1496"/>
                <a:gd name="T34" fmla="*/ 0 w 521"/>
                <a:gd name="T35" fmla="*/ 1 h 1496"/>
                <a:gd name="T36" fmla="*/ 0 w 521"/>
                <a:gd name="T37" fmla="*/ 1 h 1496"/>
                <a:gd name="T38" fmla="*/ 0 w 521"/>
                <a:gd name="T39" fmla="*/ 1 h 1496"/>
                <a:gd name="T40" fmla="*/ 0 w 521"/>
                <a:gd name="T41" fmla="*/ 1 h 1496"/>
                <a:gd name="T42" fmla="*/ 0 w 521"/>
                <a:gd name="T43" fmla="*/ 1 h 1496"/>
                <a:gd name="T44" fmla="*/ 0 w 521"/>
                <a:gd name="T45" fmla="*/ 1 h 1496"/>
                <a:gd name="T46" fmla="*/ 0 w 521"/>
                <a:gd name="T47" fmla="*/ 1 h 1496"/>
                <a:gd name="T48" fmla="*/ 0 w 521"/>
                <a:gd name="T49" fmla="*/ 1 h 1496"/>
                <a:gd name="T50" fmla="*/ 0 w 521"/>
                <a:gd name="T51" fmla="*/ 1 h 1496"/>
                <a:gd name="T52" fmla="*/ 0 w 521"/>
                <a:gd name="T53" fmla="*/ 1 h 1496"/>
                <a:gd name="T54" fmla="*/ 0 w 521"/>
                <a:gd name="T55" fmla="*/ 1 h 1496"/>
                <a:gd name="T56" fmla="*/ 0 w 521"/>
                <a:gd name="T57" fmla="*/ 1 h 1496"/>
                <a:gd name="T58" fmla="*/ 0 w 521"/>
                <a:gd name="T59" fmla="*/ 1 h 1496"/>
                <a:gd name="T60" fmla="*/ 0 w 521"/>
                <a:gd name="T61" fmla="*/ 1 h 1496"/>
                <a:gd name="T62" fmla="*/ 0 w 521"/>
                <a:gd name="T63" fmla="*/ 1 h 1496"/>
                <a:gd name="T64" fmla="*/ 0 w 521"/>
                <a:gd name="T65" fmla="*/ 1 h 1496"/>
                <a:gd name="T66" fmla="*/ 0 w 521"/>
                <a:gd name="T67" fmla="*/ 1 h 1496"/>
                <a:gd name="T68" fmla="*/ 0 w 521"/>
                <a:gd name="T69" fmla="*/ 1 h 1496"/>
                <a:gd name="T70" fmla="*/ 0 w 521"/>
                <a:gd name="T71" fmla="*/ 1 h 1496"/>
                <a:gd name="T72" fmla="*/ 0 w 521"/>
                <a:gd name="T73" fmla="*/ 1 h 1496"/>
                <a:gd name="T74" fmla="*/ 0 w 521"/>
                <a:gd name="T75" fmla="*/ 1 h 1496"/>
                <a:gd name="T76" fmla="*/ 0 w 521"/>
                <a:gd name="T77" fmla="*/ 1 h 1496"/>
                <a:gd name="T78" fmla="*/ 0 w 521"/>
                <a:gd name="T79" fmla="*/ 1 h 1496"/>
                <a:gd name="T80" fmla="*/ 0 w 521"/>
                <a:gd name="T81" fmla="*/ 1 h 1496"/>
                <a:gd name="T82" fmla="*/ 0 w 521"/>
                <a:gd name="T83" fmla="*/ 1 h 1496"/>
                <a:gd name="T84" fmla="*/ 0 w 521"/>
                <a:gd name="T85" fmla="*/ 1 h 1496"/>
                <a:gd name="T86" fmla="*/ 0 w 521"/>
                <a:gd name="T87" fmla="*/ 1 h 14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21"/>
                <a:gd name="T133" fmla="*/ 0 h 1496"/>
                <a:gd name="T134" fmla="*/ 521 w 521"/>
                <a:gd name="T135" fmla="*/ 1496 h 149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21" h="1496">
                  <a:moveTo>
                    <a:pt x="32" y="199"/>
                  </a:moveTo>
                  <a:lnTo>
                    <a:pt x="18" y="122"/>
                  </a:lnTo>
                  <a:lnTo>
                    <a:pt x="32" y="49"/>
                  </a:lnTo>
                  <a:lnTo>
                    <a:pt x="85" y="0"/>
                  </a:lnTo>
                  <a:lnTo>
                    <a:pt x="146" y="17"/>
                  </a:lnTo>
                  <a:lnTo>
                    <a:pt x="203" y="80"/>
                  </a:lnTo>
                  <a:lnTo>
                    <a:pt x="221" y="185"/>
                  </a:lnTo>
                  <a:lnTo>
                    <a:pt x="235" y="353"/>
                  </a:lnTo>
                  <a:lnTo>
                    <a:pt x="233" y="502"/>
                  </a:lnTo>
                  <a:lnTo>
                    <a:pt x="213" y="648"/>
                  </a:lnTo>
                  <a:lnTo>
                    <a:pt x="194" y="806"/>
                  </a:lnTo>
                  <a:lnTo>
                    <a:pt x="160" y="928"/>
                  </a:lnTo>
                  <a:lnTo>
                    <a:pt x="146" y="1001"/>
                  </a:lnTo>
                  <a:lnTo>
                    <a:pt x="140" y="1129"/>
                  </a:lnTo>
                  <a:lnTo>
                    <a:pt x="158" y="1214"/>
                  </a:lnTo>
                  <a:lnTo>
                    <a:pt x="190" y="1273"/>
                  </a:lnTo>
                  <a:lnTo>
                    <a:pt x="233" y="1305"/>
                  </a:lnTo>
                  <a:lnTo>
                    <a:pt x="318" y="1346"/>
                  </a:lnTo>
                  <a:lnTo>
                    <a:pt x="436" y="1370"/>
                  </a:lnTo>
                  <a:lnTo>
                    <a:pt x="493" y="1382"/>
                  </a:lnTo>
                  <a:lnTo>
                    <a:pt x="521" y="1409"/>
                  </a:lnTo>
                  <a:lnTo>
                    <a:pt x="511" y="1429"/>
                  </a:lnTo>
                  <a:lnTo>
                    <a:pt x="477" y="1451"/>
                  </a:lnTo>
                  <a:lnTo>
                    <a:pt x="403" y="1492"/>
                  </a:lnTo>
                  <a:lnTo>
                    <a:pt x="328" y="1496"/>
                  </a:lnTo>
                  <a:lnTo>
                    <a:pt x="288" y="1482"/>
                  </a:lnTo>
                  <a:lnTo>
                    <a:pt x="253" y="1441"/>
                  </a:lnTo>
                  <a:lnTo>
                    <a:pt x="190" y="1397"/>
                  </a:lnTo>
                  <a:lnTo>
                    <a:pt x="85" y="1360"/>
                  </a:lnTo>
                  <a:lnTo>
                    <a:pt x="50" y="1356"/>
                  </a:lnTo>
                  <a:lnTo>
                    <a:pt x="10" y="1346"/>
                  </a:lnTo>
                  <a:lnTo>
                    <a:pt x="0" y="1315"/>
                  </a:lnTo>
                  <a:lnTo>
                    <a:pt x="0" y="1265"/>
                  </a:lnTo>
                  <a:lnTo>
                    <a:pt x="22" y="1220"/>
                  </a:lnTo>
                  <a:lnTo>
                    <a:pt x="54" y="1171"/>
                  </a:lnTo>
                  <a:lnTo>
                    <a:pt x="65" y="1046"/>
                  </a:lnTo>
                  <a:lnTo>
                    <a:pt x="61" y="899"/>
                  </a:lnTo>
                  <a:lnTo>
                    <a:pt x="71" y="792"/>
                  </a:lnTo>
                  <a:lnTo>
                    <a:pt x="85" y="690"/>
                  </a:lnTo>
                  <a:lnTo>
                    <a:pt x="83" y="597"/>
                  </a:lnTo>
                  <a:lnTo>
                    <a:pt x="65" y="467"/>
                  </a:lnTo>
                  <a:lnTo>
                    <a:pt x="50" y="366"/>
                  </a:lnTo>
                  <a:lnTo>
                    <a:pt x="54" y="262"/>
                  </a:lnTo>
                  <a:lnTo>
                    <a:pt x="32" y="199"/>
                  </a:lnTo>
                  <a:close/>
                </a:path>
              </a:pathLst>
            </a:custGeom>
            <a:solidFill>
              <a:srgbClr val="FF6600"/>
            </a:solidFill>
            <a:ln w="38100">
              <a:solidFill>
                <a:srgbClr val="000000"/>
              </a:solidFill>
              <a:round/>
              <a:headEnd/>
              <a:tailEnd/>
            </a:ln>
          </p:spPr>
          <p:txBody>
            <a:bodyPr/>
            <a:lstStyle/>
            <a:p>
              <a:endParaRPr lang="pt-PT"/>
            </a:p>
          </p:txBody>
        </p:sp>
        <p:sp>
          <p:nvSpPr>
            <p:cNvPr id="21519" name="Freeform 19"/>
            <p:cNvSpPr>
              <a:spLocks/>
            </p:cNvSpPr>
            <p:nvPr/>
          </p:nvSpPr>
          <p:spPr bwMode="auto">
            <a:xfrm>
              <a:off x="506" y="1694"/>
              <a:ext cx="296" cy="656"/>
            </a:xfrm>
            <a:custGeom>
              <a:avLst/>
              <a:gdLst>
                <a:gd name="T0" fmla="*/ 1 w 591"/>
                <a:gd name="T1" fmla="*/ 0 h 1313"/>
                <a:gd name="T2" fmla="*/ 1 w 591"/>
                <a:gd name="T3" fmla="*/ 0 h 1313"/>
                <a:gd name="T4" fmla="*/ 1 w 591"/>
                <a:gd name="T5" fmla="*/ 0 h 1313"/>
                <a:gd name="T6" fmla="*/ 1 w 591"/>
                <a:gd name="T7" fmla="*/ 0 h 1313"/>
                <a:gd name="T8" fmla="*/ 1 w 591"/>
                <a:gd name="T9" fmla="*/ 0 h 1313"/>
                <a:gd name="T10" fmla="*/ 1 w 591"/>
                <a:gd name="T11" fmla="*/ 0 h 1313"/>
                <a:gd name="T12" fmla="*/ 1 w 591"/>
                <a:gd name="T13" fmla="*/ 0 h 1313"/>
                <a:gd name="T14" fmla="*/ 1 w 591"/>
                <a:gd name="T15" fmla="*/ 0 h 1313"/>
                <a:gd name="T16" fmla="*/ 1 w 591"/>
                <a:gd name="T17" fmla="*/ 0 h 1313"/>
                <a:gd name="T18" fmla="*/ 1 w 591"/>
                <a:gd name="T19" fmla="*/ 0 h 1313"/>
                <a:gd name="T20" fmla="*/ 1 w 591"/>
                <a:gd name="T21" fmla="*/ 0 h 1313"/>
                <a:gd name="T22" fmla="*/ 1 w 591"/>
                <a:gd name="T23" fmla="*/ 0 h 1313"/>
                <a:gd name="T24" fmla="*/ 1 w 591"/>
                <a:gd name="T25" fmla="*/ 0 h 1313"/>
                <a:gd name="T26" fmla="*/ 1 w 591"/>
                <a:gd name="T27" fmla="*/ 0 h 1313"/>
                <a:gd name="T28" fmla="*/ 1 w 591"/>
                <a:gd name="T29" fmla="*/ 0 h 1313"/>
                <a:gd name="T30" fmla="*/ 1 w 591"/>
                <a:gd name="T31" fmla="*/ 0 h 1313"/>
                <a:gd name="T32" fmla="*/ 1 w 591"/>
                <a:gd name="T33" fmla="*/ 0 h 1313"/>
                <a:gd name="T34" fmla="*/ 1 w 591"/>
                <a:gd name="T35" fmla="*/ 0 h 1313"/>
                <a:gd name="T36" fmla="*/ 1 w 591"/>
                <a:gd name="T37" fmla="*/ 0 h 1313"/>
                <a:gd name="T38" fmla="*/ 1 w 591"/>
                <a:gd name="T39" fmla="*/ 0 h 1313"/>
                <a:gd name="T40" fmla="*/ 1 w 591"/>
                <a:gd name="T41" fmla="*/ 0 h 1313"/>
                <a:gd name="T42" fmla="*/ 1 w 591"/>
                <a:gd name="T43" fmla="*/ 0 h 1313"/>
                <a:gd name="T44" fmla="*/ 1 w 591"/>
                <a:gd name="T45" fmla="*/ 0 h 1313"/>
                <a:gd name="T46" fmla="*/ 1 w 591"/>
                <a:gd name="T47" fmla="*/ 0 h 1313"/>
                <a:gd name="T48" fmla="*/ 1 w 591"/>
                <a:gd name="T49" fmla="*/ 0 h 1313"/>
                <a:gd name="T50" fmla="*/ 1 w 591"/>
                <a:gd name="T51" fmla="*/ 0 h 1313"/>
                <a:gd name="T52" fmla="*/ 1 w 591"/>
                <a:gd name="T53" fmla="*/ 0 h 1313"/>
                <a:gd name="T54" fmla="*/ 1 w 591"/>
                <a:gd name="T55" fmla="*/ 0 h 1313"/>
                <a:gd name="T56" fmla="*/ 1 w 591"/>
                <a:gd name="T57" fmla="*/ 0 h 1313"/>
                <a:gd name="T58" fmla="*/ 1 w 591"/>
                <a:gd name="T59" fmla="*/ 0 h 1313"/>
                <a:gd name="T60" fmla="*/ 1 w 591"/>
                <a:gd name="T61" fmla="*/ 0 h 1313"/>
                <a:gd name="T62" fmla="*/ 1 w 591"/>
                <a:gd name="T63" fmla="*/ 0 h 1313"/>
                <a:gd name="T64" fmla="*/ 1 w 591"/>
                <a:gd name="T65" fmla="*/ 0 h 1313"/>
                <a:gd name="T66" fmla="*/ 1 w 591"/>
                <a:gd name="T67" fmla="*/ 0 h 1313"/>
                <a:gd name="T68" fmla="*/ 1 w 591"/>
                <a:gd name="T69" fmla="*/ 0 h 1313"/>
                <a:gd name="T70" fmla="*/ 1 w 591"/>
                <a:gd name="T71" fmla="*/ 0 h 1313"/>
                <a:gd name="T72" fmla="*/ 1 w 591"/>
                <a:gd name="T73" fmla="*/ 0 h 1313"/>
                <a:gd name="T74" fmla="*/ 0 w 591"/>
                <a:gd name="T75" fmla="*/ 0 h 1313"/>
                <a:gd name="T76" fmla="*/ 1 w 591"/>
                <a:gd name="T77" fmla="*/ 0 h 1313"/>
                <a:gd name="T78" fmla="*/ 1 w 591"/>
                <a:gd name="T79" fmla="*/ 0 h 1313"/>
                <a:gd name="T80" fmla="*/ 1 w 591"/>
                <a:gd name="T81" fmla="*/ 0 h 131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1"/>
                <a:gd name="T124" fmla="*/ 0 h 1313"/>
                <a:gd name="T125" fmla="*/ 591 w 591"/>
                <a:gd name="T126" fmla="*/ 1313 h 131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1" h="1313">
                  <a:moveTo>
                    <a:pt x="128" y="0"/>
                  </a:moveTo>
                  <a:lnTo>
                    <a:pt x="213" y="87"/>
                  </a:lnTo>
                  <a:lnTo>
                    <a:pt x="262" y="178"/>
                  </a:lnTo>
                  <a:lnTo>
                    <a:pt x="303" y="282"/>
                  </a:lnTo>
                  <a:lnTo>
                    <a:pt x="337" y="408"/>
                  </a:lnTo>
                  <a:lnTo>
                    <a:pt x="351" y="539"/>
                  </a:lnTo>
                  <a:lnTo>
                    <a:pt x="339" y="661"/>
                  </a:lnTo>
                  <a:lnTo>
                    <a:pt x="325" y="787"/>
                  </a:lnTo>
                  <a:lnTo>
                    <a:pt x="307" y="911"/>
                  </a:lnTo>
                  <a:lnTo>
                    <a:pt x="276" y="1031"/>
                  </a:lnTo>
                  <a:lnTo>
                    <a:pt x="272" y="1104"/>
                  </a:lnTo>
                  <a:lnTo>
                    <a:pt x="284" y="1142"/>
                  </a:lnTo>
                  <a:lnTo>
                    <a:pt x="347" y="1156"/>
                  </a:lnTo>
                  <a:lnTo>
                    <a:pt x="443" y="1167"/>
                  </a:lnTo>
                  <a:lnTo>
                    <a:pt x="552" y="1199"/>
                  </a:lnTo>
                  <a:lnTo>
                    <a:pt x="570" y="1227"/>
                  </a:lnTo>
                  <a:lnTo>
                    <a:pt x="591" y="1290"/>
                  </a:lnTo>
                  <a:lnTo>
                    <a:pt x="581" y="1309"/>
                  </a:lnTo>
                  <a:lnTo>
                    <a:pt x="538" y="1313"/>
                  </a:lnTo>
                  <a:lnTo>
                    <a:pt x="445" y="1292"/>
                  </a:lnTo>
                  <a:lnTo>
                    <a:pt x="357" y="1250"/>
                  </a:lnTo>
                  <a:lnTo>
                    <a:pt x="266" y="1240"/>
                  </a:lnTo>
                  <a:lnTo>
                    <a:pt x="213" y="1236"/>
                  </a:lnTo>
                  <a:lnTo>
                    <a:pt x="156" y="1215"/>
                  </a:lnTo>
                  <a:lnTo>
                    <a:pt x="146" y="1177"/>
                  </a:lnTo>
                  <a:lnTo>
                    <a:pt x="156" y="1132"/>
                  </a:lnTo>
                  <a:lnTo>
                    <a:pt x="191" y="1069"/>
                  </a:lnTo>
                  <a:lnTo>
                    <a:pt x="223" y="996"/>
                  </a:lnTo>
                  <a:lnTo>
                    <a:pt x="240" y="832"/>
                  </a:lnTo>
                  <a:lnTo>
                    <a:pt x="240" y="716"/>
                  </a:lnTo>
                  <a:lnTo>
                    <a:pt x="240" y="629"/>
                  </a:lnTo>
                  <a:lnTo>
                    <a:pt x="234" y="539"/>
                  </a:lnTo>
                  <a:lnTo>
                    <a:pt x="213" y="462"/>
                  </a:lnTo>
                  <a:lnTo>
                    <a:pt x="187" y="371"/>
                  </a:lnTo>
                  <a:lnTo>
                    <a:pt x="128" y="282"/>
                  </a:lnTo>
                  <a:lnTo>
                    <a:pt x="81" y="213"/>
                  </a:lnTo>
                  <a:lnTo>
                    <a:pt x="21" y="127"/>
                  </a:lnTo>
                  <a:lnTo>
                    <a:pt x="0" y="67"/>
                  </a:lnTo>
                  <a:lnTo>
                    <a:pt x="21" y="10"/>
                  </a:lnTo>
                  <a:lnTo>
                    <a:pt x="63" y="0"/>
                  </a:lnTo>
                  <a:lnTo>
                    <a:pt x="128" y="0"/>
                  </a:lnTo>
                  <a:close/>
                </a:path>
              </a:pathLst>
            </a:custGeom>
            <a:solidFill>
              <a:srgbClr val="FF6600"/>
            </a:solidFill>
            <a:ln w="38100">
              <a:solidFill>
                <a:srgbClr val="000000"/>
              </a:solidFill>
              <a:round/>
              <a:headEnd/>
              <a:tailEnd/>
            </a:ln>
          </p:spPr>
          <p:txBody>
            <a:bodyPr/>
            <a:lstStyle/>
            <a:p>
              <a:endParaRPr lang="pt-PT"/>
            </a:p>
          </p:txBody>
        </p:sp>
      </p:grpSp>
      <p:sp>
        <p:nvSpPr>
          <p:cNvPr id="225300" name="Text Box 20"/>
          <p:cNvSpPr txBox="1">
            <a:spLocks noChangeArrowheads="1"/>
          </p:cNvSpPr>
          <p:nvPr/>
        </p:nvSpPr>
        <p:spPr bwMode="auto">
          <a:xfrm>
            <a:off x="2339975" y="2924175"/>
            <a:ext cx="647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1" rIns="91420" bIns="45711">
            <a:spAutoFit/>
          </a:bodyPr>
          <a:lstStyle>
            <a:lvl1pPr marL="457200" indent="-45720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pt-PT" altLang="pt-PT" sz="1800" b="1">
              <a:latin typeface="Comic Sans MS" pitchFamily="66" charset="0"/>
            </a:endParaRPr>
          </a:p>
        </p:txBody>
      </p:sp>
      <p:sp>
        <p:nvSpPr>
          <p:cNvPr id="21510" name="Text Box 21"/>
          <p:cNvSpPr txBox="1">
            <a:spLocks noChangeArrowheads="1"/>
          </p:cNvSpPr>
          <p:nvPr/>
        </p:nvSpPr>
        <p:spPr bwMode="auto">
          <a:xfrm>
            <a:off x="3779838" y="1878013"/>
            <a:ext cx="720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endParaRPr lang="pt-PT" altLang="pt-PT" sz="1800"/>
          </a:p>
        </p:txBody>
      </p:sp>
      <p:sp>
        <p:nvSpPr>
          <p:cNvPr id="21511" name="Text Box 22"/>
          <p:cNvSpPr txBox="1">
            <a:spLocks noChangeArrowheads="1"/>
          </p:cNvSpPr>
          <p:nvPr/>
        </p:nvSpPr>
        <p:spPr bwMode="auto">
          <a:xfrm>
            <a:off x="3779838" y="1878013"/>
            <a:ext cx="33131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endParaRPr lang="pt-PT" altLang="pt-PT" sz="1800"/>
          </a:p>
        </p:txBody>
      </p:sp>
      <p:sp>
        <p:nvSpPr>
          <p:cNvPr id="225303" name="WordArt 23"/>
          <p:cNvSpPr>
            <a:spLocks noChangeArrowheads="1" noChangeShapeType="1" noTextEdit="1"/>
          </p:cNvSpPr>
          <p:nvPr/>
        </p:nvSpPr>
        <p:spPr bwMode="auto">
          <a:xfrm>
            <a:off x="1699200" y="605631"/>
            <a:ext cx="6064250" cy="549275"/>
          </a:xfrm>
          <a:prstGeom prst="rect">
            <a:avLst/>
          </a:prstGeom>
        </p:spPr>
        <p:txBody>
          <a:bodyPr wrap="none" fromWordArt="1">
            <a:prstTxWarp prst="textPlain">
              <a:avLst>
                <a:gd name="adj" fmla="val 50000"/>
              </a:avLst>
            </a:prstTxWarp>
          </a:bodyPr>
          <a:lstStyle/>
          <a:p>
            <a:pPr algn="ctr"/>
            <a:r>
              <a:rPr lang="pt-PT" sz="3200" kern="10" dirty="0" smtClean="0">
                <a:ln w="3175">
                  <a:solidFill>
                    <a:srgbClr val="000000"/>
                  </a:solidFill>
                  <a:round/>
                  <a:headEnd/>
                  <a:tailEnd/>
                </a:ln>
                <a:solidFill>
                  <a:srgbClr val="7030A0"/>
                </a:solidFill>
                <a:latin typeface="Arial Black"/>
              </a:rPr>
              <a:t>SITES DE PESQUISA  </a:t>
            </a:r>
            <a:endParaRPr lang="pt-PT" sz="3200" kern="10" dirty="0">
              <a:ln w="3175">
                <a:solidFill>
                  <a:srgbClr val="000000"/>
                </a:solidFill>
                <a:round/>
                <a:headEnd/>
                <a:tailEnd/>
              </a:ln>
              <a:solidFill>
                <a:srgbClr val="7030A0"/>
              </a:solidFill>
              <a:latin typeface="Arial Black"/>
            </a:endParaRPr>
          </a:p>
        </p:txBody>
      </p:sp>
      <p:sp>
        <p:nvSpPr>
          <p:cNvPr id="21513" name="Text Box 24"/>
          <p:cNvSpPr txBox="1">
            <a:spLocks noChangeArrowheads="1"/>
          </p:cNvSpPr>
          <p:nvPr/>
        </p:nvSpPr>
        <p:spPr bwMode="auto">
          <a:xfrm>
            <a:off x="1395413" y="3187700"/>
            <a:ext cx="7640637" cy="318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FontTx/>
              <a:buNone/>
            </a:pPr>
            <a:r>
              <a:rPr lang="pt-PT" altLang="pt-PT" sz="1800" b="1" dirty="0" smtClean="0">
                <a:latin typeface="Comic Sans MS" pitchFamily="66" charset="0"/>
                <a:hlinkClick r:id="rId3"/>
              </a:rPr>
              <a:t>WWW.DGES.GOV.PT</a:t>
            </a:r>
            <a:r>
              <a:rPr lang="pt-PT" altLang="pt-PT" sz="1800" b="1" dirty="0" smtClean="0">
                <a:latin typeface="Comic Sans MS" pitchFamily="66" charset="0"/>
              </a:rPr>
              <a:t> – </a:t>
            </a:r>
            <a:r>
              <a:rPr lang="pt-PT" altLang="pt-PT" sz="1800" b="1" i="1" dirty="0" smtClean="0">
                <a:latin typeface="Comic Sans MS" pitchFamily="66" charset="0"/>
              </a:rPr>
              <a:t>(INFORMAÇÕES SOBRE ACESSO AO ENSINO SUPERIOR,  site de candidatura oficial)</a:t>
            </a:r>
          </a:p>
          <a:p>
            <a:pPr algn="ctr">
              <a:spcBef>
                <a:spcPct val="50000"/>
              </a:spcBef>
              <a:buFontTx/>
              <a:buNone/>
            </a:pPr>
            <a:r>
              <a:rPr lang="pt-PT" altLang="pt-PT" sz="1800" b="1" dirty="0" smtClean="0">
                <a:latin typeface="Comic Sans MS" pitchFamily="66" charset="0"/>
                <a:hlinkClick r:id="rId4"/>
              </a:rPr>
              <a:t>WWW.INSPIRINGFUTURE.PT</a:t>
            </a:r>
            <a:endParaRPr lang="pt-PT" altLang="pt-PT" sz="1800" b="1" dirty="0" smtClean="0">
              <a:latin typeface="Comic Sans MS" pitchFamily="66" charset="0"/>
            </a:endParaRPr>
          </a:p>
          <a:p>
            <a:pPr algn="ctr">
              <a:spcBef>
                <a:spcPct val="50000"/>
              </a:spcBef>
              <a:buFontTx/>
              <a:buNone/>
            </a:pPr>
            <a:r>
              <a:rPr lang="pt-PT" altLang="pt-PT" sz="1800" b="1" dirty="0" smtClean="0">
                <a:latin typeface="Comic Sans MS" pitchFamily="66" charset="0"/>
                <a:hlinkClick r:id="rId5"/>
              </a:rPr>
              <a:t>WWW.DESIGNTHEFUTURE.PT</a:t>
            </a:r>
            <a:endParaRPr lang="pt-PT" altLang="pt-PT" sz="1800" b="1" dirty="0" smtClean="0">
              <a:latin typeface="Comic Sans MS" pitchFamily="66" charset="0"/>
            </a:endParaRPr>
          </a:p>
          <a:p>
            <a:pPr algn="ctr">
              <a:spcBef>
                <a:spcPct val="50000"/>
              </a:spcBef>
              <a:buFontTx/>
              <a:buNone/>
            </a:pPr>
            <a:r>
              <a:rPr lang="pt-PT" altLang="pt-PT" sz="2000" b="1" dirty="0">
                <a:latin typeface="Comic Sans MS" pitchFamily="66" charset="0"/>
              </a:rPr>
              <a:t>e</a:t>
            </a:r>
            <a:r>
              <a:rPr lang="pt-PT" altLang="pt-PT" sz="2000" b="1" dirty="0" smtClean="0">
                <a:latin typeface="Comic Sans MS" pitchFamily="66" charset="0"/>
              </a:rPr>
              <a:t>nsinoprofissional.forum.pt</a:t>
            </a:r>
          </a:p>
          <a:p>
            <a:pPr algn="ctr">
              <a:spcBef>
                <a:spcPct val="50000"/>
              </a:spcBef>
              <a:buFontTx/>
              <a:buNone/>
            </a:pPr>
            <a:endParaRPr lang="pt-PT" altLang="pt-PT" sz="1800" b="1" dirty="0" smtClean="0">
              <a:latin typeface="Comic Sans MS" pitchFamily="66" charset="0"/>
            </a:endParaRPr>
          </a:p>
          <a:p>
            <a:pPr>
              <a:spcBef>
                <a:spcPct val="50000"/>
              </a:spcBef>
              <a:buFontTx/>
              <a:buNone/>
            </a:pPr>
            <a:endParaRPr lang="pt-PT" altLang="pt-PT" sz="1800" b="1" dirty="0" smtClean="0">
              <a:latin typeface="Comic Sans MS" pitchFamily="66" charset="0"/>
            </a:endParaRPr>
          </a:p>
          <a:p>
            <a:pPr>
              <a:spcBef>
                <a:spcPct val="50000"/>
              </a:spcBef>
              <a:buFontTx/>
              <a:buNone/>
            </a:pPr>
            <a:endParaRPr lang="pt-PT" altLang="pt-PT" sz="1800" b="1" dirty="0" smtClean="0">
              <a:latin typeface="Comic Sans MS" pitchFamily="66" charset="0"/>
            </a:endParaRPr>
          </a:p>
        </p:txBody>
      </p:sp>
    </p:spTree>
    <p:extLst>
      <p:ext uri="{BB962C8B-B14F-4D97-AF65-F5344CB8AC3E}">
        <p14:creationId xmlns:p14="http://schemas.microsoft.com/office/powerpoint/2010/main" val="1940431681"/>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8" fill="hold" grpId="0" nodeType="afterEffect" nodePh="1">
                                  <p:stCondLst>
                                    <p:cond delay="0"/>
                                  </p:stCondLst>
                                  <p:endCondLst>
                                    <p:cond evt="begin" delay="0">
                                      <p:tn val="5"/>
                                    </p:cond>
                                  </p:endCondLst>
                                  <p:childTnLst>
                                    <p:set>
                                      <p:cBhvr>
                                        <p:cTn id="6" dur="1" fill="hold">
                                          <p:stCondLst>
                                            <p:cond delay="0"/>
                                          </p:stCondLst>
                                        </p:cTn>
                                        <p:tgtEl>
                                          <p:spTgt spid="225284"/>
                                        </p:tgtEl>
                                        <p:attrNameLst>
                                          <p:attrName>style.visibility</p:attrName>
                                        </p:attrNameLst>
                                      </p:cBhvr>
                                      <p:to>
                                        <p:strVal val="visible"/>
                                      </p:to>
                                    </p:set>
                                    <p:anim calcmode="lin" valueType="num">
                                      <p:cBhvr additive="base">
                                        <p:cTn id="7" dur="5000" fill="hold"/>
                                        <p:tgtEl>
                                          <p:spTgt spid="225284"/>
                                        </p:tgtEl>
                                        <p:attrNameLst>
                                          <p:attrName>ppt_x</p:attrName>
                                        </p:attrNameLst>
                                      </p:cBhvr>
                                      <p:tavLst>
                                        <p:tav tm="0">
                                          <p:val>
                                            <p:strVal val="0-#ppt_w/2"/>
                                          </p:val>
                                        </p:tav>
                                        <p:tav tm="100000">
                                          <p:val>
                                            <p:strVal val="#ppt_x"/>
                                          </p:val>
                                        </p:tav>
                                      </p:tavLst>
                                    </p:anim>
                                    <p:anim calcmode="lin" valueType="num">
                                      <p:cBhvr additive="base">
                                        <p:cTn id="8" dur="5000" fill="hold"/>
                                        <p:tgtEl>
                                          <p:spTgt spid="22528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0"/>
                            </p:stCondLst>
                            <p:childTnLst>
                              <p:par>
                                <p:cTn id="10" presetID="7"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0" fill="hold"/>
                                        <p:tgtEl>
                                          <p:spTgt spid="3"/>
                                        </p:tgtEl>
                                        <p:attrNameLst>
                                          <p:attrName>ppt_x</p:attrName>
                                        </p:attrNameLst>
                                      </p:cBhvr>
                                      <p:tavLst>
                                        <p:tav tm="0">
                                          <p:val>
                                            <p:strVal val="0-#ppt_w/2"/>
                                          </p:val>
                                        </p:tav>
                                        <p:tav tm="100000">
                                          <p:val>
                                            <p:strVal val="#ppt_x"/>
                                          </p:val>
                                        </p:tav>
                                      </p:tavLst>
                                    </p:anim>
                                    <p:anim calcmode="lin" valueType="num">
                                      <p:cBhvr additive="base">
                                        <p:cTn id="13" dur="5000" fill="hold"/>
                                        <p:tgtEl>
                                          <p:spTgt spid="3"/>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0"/>
                            </p:stCondLst>
                            <p:childTnLst>
                              <p:par>
                                <p:cTn id="15" presetID="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0500"/>
                            </p:stCondLst>
                            <p:childTnLst>
                              <p:par>
                                <p:cTn id="20" presetID="12" presetClass="entr" presetSubtype="1" fill="hold" grpId="0" nodeType="afterEffect" nodePh="1">
                                  <p:stCondLst>
                                    <p:cond delay="0"/>
                                  </p:stCondLst>
                                  <p:endCondLst>
                                    <p:cond evt="begin" delay="0">
                                      <p:tn val="20"/>
                                    </p:cond>
                                  </p:endCondLst>
                                  <p:childTnLst>
                                    <p:set>
                                      <p:cBhvr>
                                        <p:cTn id="21" dur="1" fill="hold">
                                          <p:stCondLst>
                                            <p:cond delay="0"/>
                                          </p:stCondLst>
                                        </p:cTn>
                                        <p:tgtEl>
                                          <p:spTgt spid="225300">
                                            <p:txEl>
                                              <p:pRg st="0" end="0"/>
                                            </p:txEl>
                                          </p:spTgt>
                                        </p:tgtEl>
                                        <p:attrNameLst>
                                          <p:attrName>style.visibility</p:attrName>
                                        </p:attrNameLst>
                                      </p:cBhvr>
                                      <p:to>
                                        <p:strVal val="visible"/>
                                      </p:to>
                                    </p:set>
                                    <p:animEffect transition="in" filter="slide(fromTop)">
                                      <p:cBhvr>
                                        <p:cTn id="22" dur="500"/>
                                        <p:tgtEl>
                                          <p:spTgt spid="225300">
                                            <p:txEl>
                                              <p:pRg st="0" end="0"/>
                                            </p:txEl>
                                          </p:spTgt>
                                        </p:tgtEl>
                                      </p:cBhvr>
                                    </p:animEffect>
                                  </p:childTnLst>
                                </p:cTn>
                              </p:par>
                            </p:childTnLst>
                          </p:cTn>
                        </p:par>
                        <p:par>
                          <p:cTn id="23" fill="hold" nodeType="afterGroup">
                            <p:stCondLst>
                              <p:cond delay="11000"/>
                            </p:stCondLst>
                            <p:childTnLst>
                              <p:par>
                                <p:cTn id="24" presetID="2" presetClass="entr" presetSubtype="1" fill="hold" grpId="0" nodeType="afterEffect">
                                  <p:stCondLst>
                                    <p:cond delay="0"/>
                                  </p:stCondLst>
                                  <p:childTnLst>
                                    <p:set>
                                      <p:cBhvr>
                                        <p:cTn id="25" dur="1" fill="hold">
                                          <p:stCondLst>
                                            <p:cond delay="0"/>
                                          </p:stCondLst>
                                        </p:cTn>
                                        <p:tgtEl>
                                          <p:spTgt spid="225303"/>
                                        </p:tgtEl>
                                        <p:attrNameLst>
                                          <p:attrName>style.visibility</p:attrName>
                                        </p:attrNameLst>
                                      </p:cBhvr>
                                      <p:to>
                                        <p:strVal val="visible"/>
                                      </p:to>
                                    </p:set>
                                    <p:anim calcmode="lin" valueType="num">
                                      <p:cBhvr additive="base">
                                        <p:cTn id="26" dur="500" fill="hold"/>
                                        <p:tgtEl>
                                          <p:spTgt spid="225303"/>
                                        </p:tgtEl>
                                        <p:attrNameLst>
                                          <p:attrName>ppt_x</p:attrName>
                                        </p:attrNameLst>
                                      </p:cBhvr>
                                      <p:tavLst>
                                        <p:tav tm="0">
                                          <p:val>
                                            <p:strVal val="#ppt_x"/>
                                          </p:val>
                                        </p:tav>
                                        <p:tav tm="100000">
                                          <p:val>
                                            <p:strVal val="#ppt_x"/>
                                          </p:val>
                                        </p:tav>
                                      </p:tavLst>
                                    </p:anim>
                                    <p:anim calcmode="lin" valueType="num">
                                      <p:cBhvr additive="base">
                                        <p:cTn id="27" dur="500" fill="hold"/>
                                        <p:tgtEl>
                                          <p:spTgt spid="22530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4" grpId="0"/>
      <p:bldP spid="225300" grpId="0" build="p" autoUpdateAnimBg="0" advAuto="0"/>
      <p:bldP spid="22530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188640"/>
            <a:ext cx="8229600" cy="720080"/>
          </a:xfrm>
          <a:solidFill>
            <a:schemeClr val="bg1">
              <a:lumMod val="75000"/>
            </a:schemeClr>
          </a:solidFill>
        </p:spPr>
        <p:txBody>
          <a:bodyPr>
            <a:normAutofit fontScale="90000"/>
          </a:bodyPr>
          <a:lstStyle/>
          <a:p>
            <a:r>
              <a:rPr lang="pt-PT" sz="3100" kern="10" dirty="0" smtClean="0">
                <a:solidFill>
                  <a:srgbClr val="FF0000"/>
                </a:solidFill>
                <a:latin typeface="Arial Black"/>
              </a:rPr>
              <a:t/>
            </a:r>
            <a:br>
              <a:rPr lang="pt-PT" sz="3100" kern="10" dirty="0" smtClean="0">
                <a:solidFill>
                  <a:srgbClr val="FF0000"/>
                </a:solidFill>
                <a:latin typeface="Arial Black"/>
              </a:rPr>
            </a:br>
            <a:r>
              <a:rPr lang="pt-PT" sz="3100" kern="10" dirty="0" smtClean="0">
                <a:solidFill>
                  <a:srgbClr val="7030A0"/>
                </a:solidFill>
                <a:latin typeface="Arial Black"/>
              </a:rPr>
              <a:t>CURSOS COM PLANOS PRÓPRIOS</a:t>
            </a:r>
            <a:r>
              <a:rPr lang="pt-PT" sz="3600" kern="10" dirty="0" smtClean="0">
                <a:solidFill>
                  <a:srgbClr val="7030A0"/>
                </a:solidFill>
                <a:latin typeface="Arial Black"/>
              </a:rPr>
              <a:t/>
            </a:r>
            <a:br>
              <a:rPr lang="pt-PT" sz="3600" kern="10" dirty="0" smtClean="0">
                <a:solidFill>
                  <a:srgbClr val="7030A0"/>
                </a:solidFill>
                <a:latin typeface="Arial Black"/>
              </a:rPr>
            </a:br>
            <a:r>
              <a:rPr lang="pt-PT" sz="1600" kern="10" dirty="0" smtClean="0">
                <a:solidFill>
                  <a:srgbClr val="7030A0"/>
                </a:solidFill>
                <a:latin typeface="Arial Black"/>
              </a:rPr>
              <a:t>Nos CURSOS CIENTÍFICO-HUMANÍSTICOS</a:t>
            </a:r>
            <a:r>
              <a:rPr lang="pt-PT" kern="10" dirty="0">
                <a:solidFill>
                  <a:srgbClr val="7030A0"/>
                </a:solidFill>
                <a:latin typeface="Arial Black"/>
              </a:rPr>
              <a:t/>
            </a:r>
            <a:br>
              <a:rPr lang="pt-PT" kern="10" dirty="0">
                <a:solidFill>
                  <a:srgbClr val="7030A0"/>
                </a:solidFill>
                <a:latin typeface="Arial Black"/>
              </a:rPr>
            </a:br>
            <a:endParaRPr lang="pt-PT" dirty="0">
              <a:solidFill>
                <a:srgbClr val="7030A0"/>
              </a:solidFill>
            </a:endParaRPr>
          </a:p>
        </p:txBody>
      </p:sp>
      <p:sp>
        <p:nvSpPr>
          <p:cNvPr id="3" name="Marcador de Posição de Conteúdo 2"/>
          <p:cNvSpPr>
            <a:spLocks noGrp="1"/>
          </p:cNvSpPr>
          <p:nvPr>
            <p:ph idx="1"/>
          </p:nvPr>
        </p:nvSpPr>
        <p:spPr>
          <a:xfrm>
            <a:off x="457200" y="980728"/>
            <a:ext cx="8229600" cy="5544616"/>
          </a:xfrm>
          <a:solidFill>
            <a:schemeClr val="accent6">
              <a:lumMod val="60000"/>
              <a:lumOff val="40000"/>
            </a:schemeClr>
          </a:solidFill>
        </p:spPr>
        <p:txBody>
          <a:bodyPr>
            <a:normAutofit lnSpcReduction="10000"/>
          </a:bodyPr>
          <a:lstStyle/>
          <a:p>
            <a:pPr marL="0" indent="0">
              <a:buNone/>
            </a:pPr>
            <a:r>
              <a:rPr lang="pt-PT" sz="2000" b="1" u="sng" dirty="0" smtClean="0">
                <a:solidFill>
                  <a:schemeClr val="tx2"/>
                </a:solidFill>
              </a:rPr>
              <a:t>CONDIÇÕES</a:t>
            </a:r>
          </a:p>
          <a:p>
            <a:pPr marL="457200" indent="-457200" algn="just">
              <a:buAutoNum type="alphaLcParenR"/>
            </a:pPr>
            <a:r>
              <a:rPr lang="pt-PT" sz="1800" u="sng" dirty="0" smtClean="0">
                <a:solidFill>
                  <a:schemeClr val="tx2"/>
                </a:solidFill>
              </a:rPr>
              <a:t>Permuta</a:t>
            </a:r>
            <a:r>
              <a:rPr lang="pt-PT" sz="1800" dirty="0" smtClean="0">
                <a:solidFill>
                  <a:schemeClr val="tx2"/>
                </a:solidFill>
              </a:rPr>
              <a:t> de uma das </a:t>
            </a:r>
            <a:r>
              <a:rPr lang="pt-PT" sz="1800" u="sng" dirty="0" smtClean="0">
                <a:solidFill>
                  <a:schemeClr val="tx2"/>
                </a:solidFill>
              </a:rPr>
              <a:t>disciplinas bienais</a:t>
            </a:r>
            <a:r>
              <a:rPr lang="pt-PT" sz="1800" dirty="0" smtClean="0">
                <a:solidFill>
                  <a:schemeClr val="tx2"/>
                </a:solidFill>
              </a:rPr>
              <a:t> e/ou de uma das disciplinas </a:t>
            </a:r>
            <a:r>
              <a:rPr lang="pt-PT" sz="1800" u="sng" dirty="0" smtClean="0">
                <a:solidFill>
                  <a:schemeClr val="tx2"/>
                </a:solidFill>
              </a:rPr>
              <a:t>anuais</a:t>
            </a:r>
            <a:r>
              <a:rPr lang="pt-PT" sz="1800" dirty="0" smtClean="0">
                <a:solidFill>
                  <a:schemeClr val="tx2"/>
                </a:solidFill>
              </a:rPr>
              <a:t> da </a:t>
            </a:r>
            <a:r>
              <a:rPr lang="pt-PT" sz="1800" u="sng" dirty="0" smtClean="0">
                <a:solidFill>
                  <a:schemeClr val="tx2"/>
                </a:solidFill>
              </a:rPr>
              <a:t>formação específica</a:t>
            </a:r>
            <a:r>
              <a:rPr lang="pt-PT" sz="1800" dirty="0" smtClean="0">
                <a:solidFill>
                  <a:schemeClr val="tx2"/>
                </a:solidFill>
              </a:rPr>
              <a:t> por disciplina(s) correspondente(s) de um curso diferente do frequentado;</a:t>
            </a:r>
          </a:p>
          <a:p>
            <a:pPr marL="457200" indent="-457200" algn="just">
              <a:buAutoNum type="alphaLcParenR"/>
            </a:pPr>
            <a:r>
              <a:rPr lang="pt-PT" sz="1800" dirty="0" smtClean="0">
                <a:solidFill>
                  <a:schemeClr val="tx2"/>
                </a:solidFill>
              </a:rPr>
              <a:t>Realização, </a:t>
            </a:r>
            <a:r>
              <a:rPr lang="pt-PT" sz="1800" u="sng" dirty="0" smtClean="0">
                <a:solidFill>
                  <a:schemeClr val="tx2"/>
                </a:solidFill>
              </a:rPr>
              <a:t>obrigatória</a:t>
            </a:r>
            <a:r>
              <a:rPr lang="pt-PT" sz="1800" dirty="0" smtClean="0">
                <a:solidFill>
                  <a:schemeClr val="tx2"/>
                </a:solidFill>
              </a:rPr>
              <a:t>, de uma </a:t>
            </a:r>
            <a:r>
              <a:rPr lang="pt-PT" sz="1800" u="sng" dirty="0" smtClean="0">
                <a:solidFill>
                  <a:schemeClr val="tx2"/>
                </a:solidFill>
              </a:rPr>
              <a:t>disciplina bienal</a:t>
            </a:r>
            <a:r>
              <a:rPr lang="pt-PT" sz="1800" dirty="0" smtClean="0">
                <a:solidFill>
                  <a:schemeClr val="tx2"/>
                </a:solidFill>
              </a:rPr>
              <a:t> e de uma </a:t>
            </a:r>
            <a:r>
              <a:rPr lang="pt-PT" sz="1800" u="sng" dirty="0" smtClean="0">
                <a:solidFill>
                  <a:schemeClr val="tx2"/>
                </a:solidFill>
              </a:rPr>
              <a:t>anual</a:t>
            </a:r>
            <a:r>
              <a:rPr lang="pt-PT" sz="1800" dirty="0" smtClean="0">
                <a:solidFill>
                  <a:schemeClr val="tx2"/>
                </a:solidFill>
              </a:rPr>
              <a:t> da </a:t>
            </a:r>
            <a:r>
              <a:rPr lang="pt-PT" sz="1800" u="sng" dirty="0" smtClean="0">
                <a:solidFill>
                  <a:schemeClr val="tx2"/>
                </a:solidFill>
              </a:rPr>
              <a:t>formação especifica</a:t>
            </a:r>
            <a:r>
              <a:rPr lang="pt-PT" sz="1800" dirty="0" smtClean="0">
                <a:solidFill>
                  <a:schemeClr val="tx2"/>
                </a:solidFill>
              </a:rPr>
              <a:t> do curso frequentado;</a:t>
            </a:r>
          </a:p>
          <a:p>
            <a:pPr marL="457200" indent="-457200" algn="just">
              <a:buAutoNum type="alphaLcParenR"/>
            </a:pPr>
            <a:r>
              <a:rPr lang="pt-PT" sz="1800" dirty="0" smtClean="0">
                <a:solidFill>
                  <a:schemeClr val="tx2"/>
                </a:solidFill>
              </a:rPr>
              <a:t>Da permuta entre disciplinas, não pode resultar a frequência de disciplinas equivalentes </a:t>
            </a:r>
            <a:r>
              <a:rPr lang="pt-PT" sz="2000" dirty="0" smtClean="0">
                <a:solidFill>
                  <a:schemeClr val="tx2"/>
                </a:solidFill>
              </a:rPr>
              <a:t>(</a:t>
            </a:r>
            <a:r>
              <a:rPr lang="pt-PT" sz="1600" dirty="0" smtClean="0">
                <a:solidFill>
                  <a:schemeClr val="tx2"/>
                </a:solidFill>
              </a:rPr>
              <a:t>ver anexos VI e VII da portaria 226-A/2018</a:t>
            </a:r>
            <a:r>
              <a:rPr lang="pt-PT" sz="1600" dirty="0">
                <a:solidFill>
                  <a:schemeClr val="tx2"/>
                </a:solidFill>
              </a:rPr>
              <a:t>)</a:t>
            </a:r>
            <a:r>
              <a:rPr lang="pt-PT" sz="1600" dirty="0"/>
              <a:t> </a:t>
            </a:r>
            <a:r>
              <a:rPr lang="pt-PT" sz="1600" dirty="0">
                <a:hlinkClick r:id="rId2"/>
              </a:rPr>
              <a:t>https://dre.pt/home/-/</a:t>
            </a:r>
            <a:r>
              <a:rPr lang="pt-PT" sz="1600" dirty="0" smtClean="0">
                <a:hlinkClick r:id="rId2"/>
              </a:rPr>
              <a:t>dre/115941646/details/maximized?serie=I&amp;day=2018-08-07&amp;date=2018-08-01</a:t>
            </a:r>
            <a:endParaRPr lang="pt-PT" sz="1600" dirty="0" smtClean="0"/>
          </a:p>
          <a:p>
            <a:pPr marL="457200" indent="-457200" algn="just">
              <a:buAutoNum type="alphaLcParenR"/>
            </a:pPr>
            <a:endParaRPr lang="pt-PT" sz="800" b="1" u="sng" dirty="0" smtClean="0"/>
          </a:p>
          <a:p>
            <a:pPr marL="0" indent="0" algn="just">
              <a:buNone/>
            </a:pPr>
            <a:r>
              <a:rPr lang="pt-PT" sz="2000" b="1" u="sng" dirty="0" smtClean="0">
                <a:solidFill>
                  <a:schemeClr val="tx2"/>
                </a:solidFill>
              </a:rPr>
              <a:t>PRAZOS</a:t>
            </a:r>
          </a:p>
          <a:p>
            <a:pPr marL="0" indent="0" algn="just">
              <a:buNone/>
            </a:pPr>
            <a:r>
              <a:rPr lang="pt-PT" sz="1800" dirty="0" smtClean="0">
                <a:solidFill>
                  <a:schemeClr val="tx2"/>
                </a:solidFill>
              </a:rPr>
              <a:t>A permuta de disciplinas é realizada:</a:t>
            </a:r>
          </a:p>
          <a:p>
            <a:pPr marL="457200" indent="-457200" algn="just">
              <a:buAutoNum type="alphaLcParenR"/>
            </a:pPr>
            <a:r>
              <a:rPr lang="pt-PT" sz="1800" dirty="0" smtClean="0">
                <a:solidFill>
                  <a:schemeClr val="tx2"/>
                </a:solidFill>
              </a:rPr>
              <a:t>Na matrícula para o 10º ano, na disciplina bienal ou na renovação de matrícula para o 12º ano, na disciplina anual;</a:t>
            </a:r>
          </a:p>
          <a:p>
            <a:pPr marL="457200" indent="-457200" algn="just">
              <a:buAutoNum type="alphaLcParenR"/>
            </a:pPr>
            <a:r>
              <a:rPr lang="pt-PT" sz="1800" dirty="0" smtClean="0">
                <a:solidFill>
                  <a:schemeClr val="tx2"/>
                </a:solidFill>
              </a:rPr>
              <a:t>Até ao 5º dia útil do 2º período, dos referidos anos de escolaridade.</a:t>
            </a:r>
          </a:p>
          <a:p>
            <a:pPr marL="0" indent="0" algn="just">
              <a:buNone/>
            </a:pPr>
            <a:endParaRPr lang="pt-PT" sz="800" dirty="0">
              <a:solidFill>
                <a:schemeClr val="tx2"/>
              </a:solidFill>
            </a:endParaRPr>
          </a:p>
          <a:p>
            <a:pPr marL="0" indent="0" algn="just">
              <a:spcBef>
                <a:spcPts val="0"/>
              </a:spcBef>
              <a:buNone/>
            </a:pPr>
            <a:r>
              <a:rPr lang="pt-PT" sz="2000" b="1" u="sng" dirty="0" smtClean="0">
                <a:solidFill>
                  <a:schemeClr val="tx2"/>
                </a:solidFill>
              </a:rPr>
              <a:t>COMO</a:t>
            </a:r>
          </a:p>
          <a:p>
            <a:pPr marL="0" indent="0" algn="just">
              <a:spcBef>
                <a:spcPts val="0"/>
              </a:spcBef>
              <a:buNone/>
            </a:pPr>
            <a:r>
              <a:rPr lang="pt-PT" sz="1800" dirty="0" smtClean="0">
                <a:solidFill>
                  <a:schemeClr val="tx2"/>
                </a:solidFill>
              </a:rPr>
              <a:t>Requerimento do encarregado de educação ou aluno, quando maior de idade, ao diretor da escola, devendo ser garantido o acesso a informação relevante, designadamente condições de conclusão e prosseguimento de estudos.</a:t>
            </a:r>
            <a:endParaRPr lang="pt-PT" sz="1800" dirty="0">
              <a:solidFill>
                <a:schemeClr val="tx2"/>
              </a:solidFill>
            </a:endParaRPr>
          </a:p>
        </p:txBody>
      </p:sp>
    </p:spTree>
    <p:extLst>
      <p:ext uri="{BB962C8B-B14F-4D97-AF65-F5344CB8AC3E}">
        <p14:creationId xmlns:p14="http://schemas.microsoft.com/office/powerpoint/2010/main" val="18124454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PT"/>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88640"/>
            <a:ext cx="8424936" cy="6365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3020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6632"/>
            <a:ext cx="8229600" cy="792088"/>
          </a:xfrm>
          <a:solidFill>
            <a:schemeClr val="bg1">
              <a:lumMod val="85000"/>
            </a:schemeClr>
          </a:solidFill>
        </p:spPr>
        <p:txBody>
          <a:bodyPr>
            <a:normAutofit fontScale="90000"/>
          </a:bodyPr>
          <a:lstStyle/>
          <a:p>
            <a:r>
              <a:rPr lang="pt-PT" sz="3100" kern="10" dirty="0" smtClean="0">
                <a:solidFill>
                  <a:srgbClr val="FF0000"/>
                </a:solidFill>
                <a:latin typeface="Arial Black"/>
              </a:rPr>
              <a:t/>
            </a:r>
            <a:br>
              <a:rPr lang="pt-PT" sz="3100" kern="10" dirty="0" smtClean="0">
                <a:solidFill>
                  <a:srgbClr val="FF0000"/>
                </a:solidFill>
                <a:latin typeface="Arial Black"/>
              </a:rPr>
            </a:br>
            <a:r>
              <a:rPr lang="pt-PT" sz="3100" kern="10" dirty="0" smtClean="0">
                <a:solidFill>
                  <a:srgbClr val="FF0000"/>
                </a:solidFill>
                <a:latin typeface="Arial Black"/>
              </a:rPr>
              <a:t>CURSOS COM PLANOS PRÓPRIOS</a:t>
            </a:r>
            <a:r>
              <a:rPr lang="pt-PT" sz="3600" kern="10" dirty="0" smtClean="0">
                <a:solidFill>
                  <a:srgbClr val="FF6600"/>
                </a:solidFill>
                <a:latin typeface="Arial Black"/>
              </a:rPr>
              <a:t/>
            </a:r>
            <a:br>
              <a:rPr lang="pt-PT" sz="3600" kern="10" dirty="0" smtClean="0">
                <a:solidFill>
                  <a:srgbClr val="FF6600"/>
                </a:solidFill>
                <a:latin typeface="Arial Black"/>
              </a:rPr>
            </a:br>
            <a:r>
              <a:rPr lang="pt-PT" sz="1600" kern="10" dirty="0" smtClean="0">
                <a:solidFill>
                  <a:srgbClr val="00B050"/>
                </a:solidFill>
                <a:latin typeface="Arial Black"/>
              </a:rPr>
              <a:t>Nos CURSOS PROFISSIONAIS</a:t>
            </a:r>
            <a:r>
              <a:rPr lang="pt-PT" kern="10" dirty="0">
                <a:solidFill>
                  <a:srgbClr val="FF6600"/>
                </a:solidFill>
                <a:latin typeface="Arial Black"/>
              </a:rPr>
              <a:t/>
            </a:r>
            <a:br>
              <a:rPr lang="pt-PT" kern="10" dirty="0">
                <a:solidFill>
                  <a:srgbClr val="FF6600"/>
                </a:solidFill>
                <a:latin typeface="Arial Black"/>
              </a:rPr>
            </a:br>
            <a:endParaRPr lang="pt-PT" dirty="0"/>
          </a:p>
        </p:txBody>
      </p:sp>
      <p:sp>
        <p:nvSpPr>
          <p:cNvPr id="3" name="Marcador de Posição de Conteúdo 2"/>
          <p:cNvSpPr>
            <a:spLocks noGrp="1"/>
          </p:cNvSpPr>
          <p:nvPr>
            <p:ph idx="1"/>
          </p:nvPr>
        </p:nvSpPr>
        <p:spPr>
          <a:xfrm>
            <a:off x="467544" y="980728"/>
            <a:ext cx="8208912" cy="5760640"/>
          </a:xfrm>
          <a:solidFill>
            <a:schemeClr val="accent6">
              <a:lumMod val="60000"/>
              <a:lumOff val="40000"/>
            </a:schemeClr>
          </a:solidFill>
        </p:spPr>
        <p:txBody>
          <a:bodyPr>
            <a:normAutofit fontScale="70000" lnSpcReduction="20000"/>
          </a:bodyPr>
          <a:lstStyle/>
          <a:p>
            <a:pPr algn="just">
              <a:buFont typeface="+mj-lt"/>
              <a:buAutoNum type="arabicPeriod"/>
            </a:pPr>
            <a:endParaRPr lang="pt-PT" sz="2100" dirty="0" smtClean="0">
              <a:solidFill>
                <a:schemeClr val="tx2"/>
              </a:solidFill>
            </a:endParaRPr>
          </a:p>
          <a:p>
            <a:pPr algn="just">
              <a:buFont typeface="+mj-lt"/>
              <a:buAutoNum type="arabicPeriod"/>
            </a:pPr>
            <a:r>
              <a:rPr lang="pt-PT" sz="2100" dirty="0" smtClean="0">
                <a:solidFill>
                  <a:schemeClr val="tx2"/>
                </a:solidFill>
              </a:rPr>
              <a:t>É garantida, aos alunos dos cursos profissionais, a possibilidade de adoção de um percurso formativo próprio através da </a:t>
            </a:r>
            <a:r>
              <a:rPr lang="pt-PT" sz="2100" u="sng" dirty="0" smtClean="0">
                <a:solidFill>
                  <a:schemeClr val="tx2"/>
                </a:solidFill>
              </a:rPr>
              <a:t>substituição de disciplinas</a:t>
            </a:r>
            <a:r>
              <a:rPr lang="pt-PT" sz="2100" dirty="0" smtClean="0">
                <a:solidFill>
                  <a:schemeClr val="tx2"/>
                </a:solidFill>
              </a:rPr>
              <a:t> da componente de </a:t>
            </a:r>
            <a:r>
              <a:rPr lang="pt-PT" sz="2100" u="sng" dirty="0" smtClean="0">
                <a:solidFill>
                  <a:schemeClr val="tx2"/>
                </a:solidFill>
              </a:rPr>
              <a:t>formação científica </a:t>
            </a:r>
            <a:r>
              <a:rPr lang="pt-PT" sz="2100" dirty="0" smtClean="0">
                <a:solidFill>
                  <a:schemeClr val="tx2"/>
                </a:solidFill>
              </a:rPr>
              <a:t>por disciplinas que apresentem </a:t>
            </a:r>
            <a:r>
              <a:rPr lang="pt-PT" sz="2100" u="sng" dirty="0" smtClean="0">
                <a:solidFill>
                  <a:schemeClr val="tx2"/>
                </a:solidFill>
              </a:rPr>
              <a:t>afinidades</a:t>
            </a:r>
            <a:r>
              <a:rPr lang="pt-PT" sz="2100" dirty="0" smtClean="0">
                <a:solidFill>
                  <a:schemeClr val="tx2"/>
                </a:solidFill>
              </a:rPr>
              <a:t>, com </a:t>
            </a:r>
            <a:r>
              <a:rPr lang="pt-PT" sz="2100" u="sng" dirty="0" smtClean="0">
                <a:solidFill>
                  <a:schemeClr val="tx2"/>
                </a:solidFill>
              </a:rPr>
              <a:t>carga horária igual ou superior</a:t>
            </a:r>
            <a:r>
              <a:rPr lang="pt-PT" sz="2100" dirty="0" smtClean="0">
                <a:solidFill>
                  <a:schemeClr val="tx2"/>
                </a:solidFill>
              </a:rPr>
              <a:t> ou que permitam alargar o espetro de aprendizagens.</a:t>
            </a:r>
          </a:p>
          <a:p>
            <a:pPr algn="just">
              <a:buFont typeface="+mj-lt"/>
              <a:buAutoNum type="arabicPeriod"/>
            </a:pPr>
            <a:endParaRPr lang="pt-PT" sz="2100" dirty="0">
              <a:solidFill>
                <a:schemeClr val="tx2"/>
              </a:solidFill>
            </a:endParaRPr>
          </a:p>
          <a:p>
            <a:pPr algn="just">
              <a:buFont typeface="+mj-lt"/>
              <a:buAutoNum type="arabicPeriod"/>
            </a:pPr>
            <a:r>
              <a:rPr lang="pt-PT" sz="2100" dirty="0" smtClean="0">
                <a:solidFill>
                  <a:schemeClr val="tx2"/>
                </a:solidFill>
              </a:rPr>
              <a:t>   A substituição de </a:t>
            </a:r>
            <a:r>
              <a:rPr lang="pt-PT" sz="2100" u="sng" dirty="0" smtClean="0">
                <a:solidFill>
                  <a:schemeClr val="tx2"/>
                </a:solidFill>
              </a:rPr>
              <a:t>uma</a:t>
            </a:r>
            <a:r>
              <a:rPr lang="pt-PT" sz="2100" dirty="0" smtClean="0">
                <a:solidFill>
                  <a:schemeClr val="tx2"/>
                </a:solidFill>
              </a:rPr>
              <a:t> das disciplinas de </a:t>
            </a:r>
            <a:r>
              <a:rPr lang="pt-PT" sz="2100" u="sng" dirty="0" smtClean="0">
                <a:solidFill>
                  <a:schemeClr val="tx2"/>
                </a:solidFill>
              </a:rPr>
              <a:t>formação científica </a:t>
            </a:r>
            <a:r>
              <a:rPr lang="pt-PT" sz="2100" dirty="0" smtClean="0">
                <a:solidFill>
                  <a:schemeClr val="tx2"/>
                </a:solidFill>
              </a:rPr>
              <a:t>é permitida através da aplicação da tabela do anexo II da portaria </a:t>
            </a:r>
            <a:r>
              <a:rPr lang="pt-PT" sz="2100" dirty="0">
                <a:solidFill>
                  <a:schemeClr val="tx2"/>
                </a:solidFill>
              </a:rPr>
              <a:t>nº235: </a:t>
            </a:r>
            <a:r>
              <a:rPr lang="pt-PT" sz="2100" dirty="0" smtClean="0">
                <a:hlinkClick r:id="rId2"/>
              </a:rPr>
              <a:t>https://dre.pt/web/guest/pesquisa/-/search/116154369/details/maximized</a:t>
            </a:r>
            <a:r>
              <a:rPr lang="pt-PT" sz="2100" dirty="0" smtClean="0"/>
              <a:t>   </a:t>
            </a:r>
            <a:r>
              <a:rPr lang="pt-PT" sz="2100" dirty="0" smtClean="0">
                <a:solidFill>
                  <a:schemeClr val="tx2"/>
                </a:solidFill>
              </a:rPr>
              <a:t>por ou uma disciplina dos cursos artísticos especializados ou dos cursos científico-humanísticos.</a:t>
            </a:r>
          </a:p>
          <a:p>
            <a:pPr algn="just">
              <a:buFont typeface="+mj-lt"/>
              <a:buAutoNum type="arabicPeriod"/>
            </a:pPr>
            <a:endParaRPr lang="pt-PT" sz="2100" dirty="0" smtClean="0">
              <a:solidFill>
                <a:schemeClr val="tx2"/>
              </a:solidFill>
            </a:endParaRPr>
          </a:p>
          <a:p>
            <a:pPr algn="just">
              <a:buFont typeface="+mj-lt"/>
              <a:buAutoNum type="arabicPeriod"/>
            </a:pPr>
            <a:r>
              <a:rPr lang="pt-PT" sz="2100" dirty="0" smtClean="0">
                <a:solidFill>
                  <a:schemeClr val="tx2"/>
                </a:solidFill>
              </a:rPr>
              <a:t>A substituição de disciplinas é feita aquando da inscrição no 1º ano do ciclo de formação ou até ao 5º dia útil do 2º período.</a:t>
            </a:r>
          </a:p>
          <a:p>
            <a:pPr algn="just">
              <a:buFont typeface="+mj-lt"/>
              <a:buAutoNum type="arabicPeriod"/>
            </a:pPr>
            <a:endParaRPr lang="pt-PT" sz="2100" dirty="0" smtClean="0">
              <a:solidFill>
                <a:schemeClr val="tx2"/>
              </a:solidFill>
            </a:endParaRPr>
          </a:p>
          <a:p>
            <a:pPr algn="just">
              <a:buFont typeface="+mj-lt"/>
              <a:buAutoNum type="arabicPeriod"/>
            </a:pPr>
            <a:r>
              <a:rPr lang="pt-PT" sz="2100" dirty="0" smtClean="0">
                <a:solidFill>
                  <a:schemeClr val="tx2"/>
                </a:solidFill>
              </a:rPr>
              <a:t>…Pode ser permitida a frequência destas disciplinas numa outra escola, desde que estabelecidas as condições necessárias (protocolos de colaboração).</a:t>
            </a:r>
          </a:p>
          <a:p>
            <a:pPr algn="just">
              <a:buFont typeface="+mj-lt"/>
              <a:buAutoNum type="arabicPeriod"/>
            </a:pPr>
            <a:endParaRPr lang="pt-PT" sz="2100" dirty="0" smtClean="0">
              <a:solidFill>
                <a:schemeClr val="tx2"/>
              </a:solidFill>
            </a:endParaRPr>
          </a:p>
          <a:p>
            <a:pPr algn="just">
              <a:buFont typeface="+mj-lt"/>
              <a:buAutoNum type="arabicPeriod"/>
            </a:pPr>
            <a:r>
              <a:rPr lang="pt-PT" sz="2100" dirty="0" smtClean="0">
                <a:solidFill>
                  <a:schemeClr val="tx2"/>
                </a:solidFill>
              </a:rPr>
              <a:t>O percurso formativo do aluno pode, ainda, ser complementado com disciplinas ou UFCD (unidades de formação de curta duração) adicionais, de acordo com recursos disponíveis.</a:t>
            </a:r>
          </a:p>
          <a:p>
            <a:pPr algn="just">
              <a:buFont typeface="+mj-lt"/>
              <a:buAutoNum type="arabicPeriod"/>
            </a:pPr>
            <a:endParaRPr lang="pt-PT" sz="2100" dirty="0">
              <a:solidFill>
                <a:schemeClr val="tx2"/>
              </a:solidFill>
            </a:endParaRPr>
          </a:p>
          <a:p>
            <a:pPr algn="just">
              <a:buFont typeface="+mj-lt"/>
              <a:buAutoNum type="arabicPeriod"/>
            </a:pPr>
            <a:r>
              <a:rPr lang="pt-PT" sz="2100" dirty="0" smtClean="0">
                <a:solidFill>
                  <a:schemeClr val="tx2"/>
                </a:solidFill>
              </a:rPr>
              <a:t>A adoção de um percurso próprio é feito mediante requerimento do encarregado de educação ou do aluno, quando maior de idade, devendo ser garantida toda a informação relevante (carga horária, regime de assiduidade, condições de avaliação e de conclusão dos estudos).</a:t>
            </a:r>
          </a:p>
          <a:p>
            <a:pPr marL="0" indent="0" algn="just">
              <a:buNone/>
            </a:pPr>
            <a:endParaRPr lang="pt-PT" sz="1800" dirty="0">
              <a:solidFill>
                <a:schemeClr val="tx2"/>
              </a:solidFill>
            </a:endParaRPr>
          </a:p>
          <a:p>
            <a:pPr marL="0" indent="0" algn="just">
              <a:buNone/>
            </a:pPr>
            <a:endParaRPr lang="pt-PT" sz="1800" dirty="0" smtClean="0"/>
          </a:p>
          <a:p>
            <a:pPr marL="0" indent="0" algn="just">
              <a:buNone/>
            </a:pPr>
            <a:r>
              <a:rPr lang="pt-PT" sz="1800" dirty="0" smtClean="0"/>
              <a:t> </a:t>
            </a:r>
          </a:p>
          <a:p>
            <a:pPr marL="0" indent="0" algn="just">
              <a:buNone/>
            </a:pPr>
            <a:r>
              <a:rPr lang="pt-PT" sz="1800" dirty="0" smtClean="0"/>
              <a:t> </a:t>
            </a:r>
          </a:p>
        </p:txBody>
      </p:sp>
    </p:spTree>
    <p:extLst>
      <p:ext uri="{BB962C8B-B14F-4D97-AF65-F5344CB8AC3E}">
        <p14:creationId xmlns:p14="http://schemas.microsoft.com/office/powerpoint/2010/main" val="695096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PT"/>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983" y="44624"/>
            <a:ext cx="8714783" cy="6048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40942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188640"/>
            <a:ext cx="8229600" cy="1944216"/>
          </a:xfrm>
          <a:solidFill>
            <a:schemeClr val="bg1">
              <a:lumMod val="85000"/>
            </a:schemeClr>
          </a:solidFill>
        </p:spPr>
        <p:txBody>
          <a:bodyPr>
            <a:noAutofit/>
          </a:bodyPr>
          <a:lstStyle/>
          <a:p>
            <a:r>
              <a:rPr lang="pt-PT" sz="2800" kern="10" dirty="0" smtClean="0">
                <a:solidFill>
                  <a:srgbClr val="FFC000"/>
                </a:solidFill>
                <a:latin typeface="Arial Black"/>
              </a:rPr>
              <a:t>CURSOS ARTÍSTICOS ESPECIALIZADOS</a:t>
            </a:r>
            <a:br>
              <a:rPr lang="pt-PT" sz="2800" kern="10" dirty="0" smtClean="0">
                <a:solidFill>
                  <a:srgbClr val="FFC000"/>
                </a:solidFill>
                <a:latin typeface="Arial Black"/>
              </a:rPr>
            </a:br>
            <a:r>
              <a:rPr lang="pt-PT" sz="1000" kern="10" dirty="0" smtClean="0">
                <a:solidFill>
                  <a:srgbClr val="FFC000"/>
                </a:solidFill>
                <a:latin typeface="Arial Black"/>
              </a:rPr>
              <a:t> </a:t>
            </a:r>
            <a:r>
              <a:rPr lang="pt-PT" sz="3200" kern="10" dirty="0">
                <a:solidFill>
                  <a:srgbClr val="FF6600"/>
                </a:solidFill>
                <a:latin typeface="Arial Black"/>
              </a:rPr>
              <a:t/>
            </a:r>
            <a:br>
              <a:rPr lang="pt-PT" sz="3200" kern="10" dirty="0">
                <a:solidFill>
                  <a:srgbClr val="FF6600"/>
                </a:solidFill>
                <a:latin typeface="Arial Black"/>
              </a:rPr>
            </a:br>
            <a:r>
              <a:rPr lang="pt-PT" sz="3200" kern="10" dirty="0">
                <a:solidFill>
                  <a:srgbClr val="FF6600"/>
                </a:solidFill>
                <a:latin typeface="Arial Black"/>
              </a:rPr>
              <a:t> </a:t>
            </a:r>
            <a:r>
              <a:rPr lang="pt-PT" sz="1400" kern="10" dirty="0" smtClean="0">
                <a:solidFill>
                  <a:srgbClr val="FF6600"/>
                </a:solidFill>
                <a:latin typeface="Arial Black"/>
              </a:rPr>
              <a:t>Ver Portaria 229-A/2018  </a:t>
            </a:r>
            <a:r>
              <a:rPr lang="pt-PT" sz="1400" kern="10" dirty="0" smtClean="0">
                <a:solidFill>
                  <a:srgbClr val="FF6600"/>
                </a:solidFill>
                <a:latin typeface="Arial Black"/>
                <a:hlinkClick r:id="rId2"/>
              </a:rPr>
              <a:t>https</a:t>
            </a:r>
            <a:r>
              <a:rPr lang="pt-PT" sz="1400" kern="10" dirty="0">
                <a:solidFill>
                  <a:srgbClr val="FF6600"/>
                </a:solidFill>
                <a:latin typeface="Arial Black"/>
                <a:hlinkClick r:id="rId2"/>
              </a:rPr>
              <a:t>://dre.pt/home/-/</a:t>
            </a:r>
            <a:r>
              <a:rPr lang="pt-PT" sz="1400" kern="10" dirty="0" smtClean="0">
                <a:solidFill>
                  <a:srgbClr val="FF6600"/>
                </a:solidFill>
                <a:latin typeface="Arial Black"/>
                <a:hlinkClick r:id="rId2"/>
              </a:rPr>
              <a:t>dre/116068173/details/maximized</a:t>
            </a:r>
            <a:r>
              <a:rPr lang="pt-PT" sz="1400" kern="10" dirty="0">
                <a:solidFill>
                  <a:srgbClr val="FF6600"/>
                </a:solidFill>
                <a:latin typeface="Arial Black"/>
              </a:rPr>
              <a:t/>
            </a:r>
            <a:br>
              <a:rPr lang="pt-PT" sz="1400" kern="10" dirty="0">
                <a:solidFill>
                  <a:srgbClr val="FF6600"/>
                </a:solidFill>
                <a:latin typeface="Arial Black"/>
              </a:rPr>
            </a:br>
            <a:r>
              <a:rPr lang="pt-PT" sz="1400" kern="10" dirty="0">
                <a:solidFill>
                  <a:srgbClr val="FF6600"/>
                </a:solidFill>
                <a:latin typeface="Arial Black"/>
              </a:rPr>
              <a:t/>
            </a:r>
            <a:br>
              <a:rPr lang="pt-PT" sz="1400" kern="10" dirty="0">
                <a:solidFill>
                  <a:srgbClr val="FF6600"/>
                </a:solidFill>
                <a:latin typeface="Arial Black"/>
              </a:rPr>
            </a:br>
            <a:r>
              <a:rPr lang="pt-PT" sz="1400" kern="10" dirty="0" smtClean="0">
                <a:solidFill>
                  <a:srgbClr val="FF6600"/>
                </a:solidFill>
                <a:latin typeface="Arial Black"/>
              </a:rPr>
              <a:t>Ver Portaria 232-A/2018  </a:t>
            </a:r>
            <a:r>
              <a:rPr lang="pt-PT" sz="1400" kern="10" dirty="0" smtClean="0">
                <a:solidFill>
                  <a:srgbClr val="FF6600"/>
                </a:solidFill>
                <a:latin typeface="Arial Black"/>
                <a:hlinkClick r:id="rId3"/>
              </a:rPr>
              <a:t>https</a:t>
            </a:r>
            <a:r>
              <a:rPr lang="pt-PT" sz="1400" kern="10" dirty="0">
                <a:solidFill>
                  <a:srgbClr val="FF6600"/>
                </a:solidFill>
                <a:latin typeface="Arial Black"/>
                <a:hlinkClick r:id="rId3"/>
              </a:rPr>
              <a:t>://dre.pt/web/guest/home/-/</a:t>
            </a:r>
            <a:r>
              <a:rPr lang="pt-PT" sz="1400" kern="10" dirty="0" smtClean="0">
                <a:solidFill>
                  <a:srgbClr val="FF6600"/>
                </a:solidFill>
                <a:latin typeface="Arial Black"/>
                <a:hlinkClick r:id="rId3"/>
              </a:rPr>
              <a:t>dre/116132275/details/maximized?print_preview=print-preview</a:t>
            </a:r>
            <a:r>
              <a:rPr lang="pt-PT" sz="1800" kern="10" dirty="0" smtClean="0">
                <a:solidFill>
                  <a:srgbClr val="FF6600"/>
                </a:solidFill>
                <a:latin typeface="Arial Black"/>
              </a:rPr>
              <a:t/>
            </a:r>
            <a:br>
              <a:rPr lang="pt-PT" sz="1800" kern="10" dirty="0" smtClean="0">
                <a:solidFill>
                  <a:srgbClr val="FF6600"/>
                </a:solidFill>
                <a:latin typeface="Arial Black"/>
              </a:rPr>
            </a:br>
            <a:endParaRPr lang="pt-PT" sz="1800" dirty="0"/>
          </a:p>
        </p:txBody>
      </p:sp>
      <p:sp>
        <p:nvSpPr>
          <p:cNvPr id="3" name="Marcador de Posição de Conteúdo 2"/>
          <p:cNvSpPr>
            <a:spLocks noGrp="1"/>
          </p:cNvSpPr>
          <p:nvPr>
            <p:ph idx="1"/>
          </p:nvPr>
        </p:nvSpPr>
        <p:spPr>
          <a:xfrm>
            <a:off x="395536" y="2276872"/>
            <a:ext cx="8136904" cy="4093915"/>
          </a:xfrm>
          <a:solidFill>
            <a:schemeClr val="accent6">
              <a:lumMod val="60000"/>
              <a:lumOff val="40000"/>
            </a:schemeClr>
          </a:solidFill>
        </p:spPr>
        <p:txBody>
          <a:bodyPr>
            <a:normAutofit/>
          </a:bodyPr>
          <a:lstStyle/>
          <a:p>
            <a:pPr marL="0" indent="0">
              <a:buNone/>
            </a:pPr>
            <a:r>
              <a:rPr lang="pt-PT" b="1" dirty="0" smtClean="0">
                <a:solidFill>
                  <a:schemeClr val="tx2"/>
                </a:solidFill>
                <a:latin typeface="Arial" panose="020B0604020202020204" pitchFamily="34" charset="0"/>
                <a:cs typeface="Arial" panose="020B0604020202020204" pitchFamily="34" charset="0"/>
              </a:rPr>
              <a:t>Domínios:</a:t>
            </a:r>
          </a:p>
          <a:p>
            <a:pPr marL="0" indent="0">
              <a:buNone/>
            </a:pPr>
            <a:r>
              <a:rPr lang="pt-PT" sz="2400" dirty="0" smtClean="0">
                <a:latin typeface="Arial" panose="020B0604020202020204" pitchFamily="34" charset="0"/>
                <a:cs typeface="Arial" panose="020B0604020202020204" pitchFamily="34" charset="0"/>
              </a:rPr>
              <a:t>-   </a:t>
            </a:r>
            <a:r>
              <a:rPr lang="pt-PT" sz="2400" dirty="0" smtClean="0">
                <a:solidFill>
                  <a:schemeClr val="tx2"/>
                </a:solidFill>
                <a:latin typeface="Arial" panose="020B0604020202020204" pitchFamily="34" charset="0"/>
                <a:cs typeface="Arial" panose="020B0604020202020204" pitchFamily="34" charset="0"/>
              </a:rPr>
              <a:t>Dança;</a:t>
            </a:r>
          </a:p>
          <a:p>
            <a:pPr>
              <a:buFontTx/>
              <a:buChar char="-"/>
            </a:pPr>
            <a:r>
              <a:rPr lang="pt-PT" sz="2400" dirty="0" smtClean="0">
                <a:solidFill>
                  <a:schemeClr val="tx2"/>
                </a:solidFill>
                <a:latin typeface="Arial" panose="020B0604020202020204" pitchFamily="34" charset="0"/>
                <a:cs typeface="Arial" panose="020B0604020202020204" pitchFamily="34" charset="0"/>
              </a:rPr>
              <a:t>Música;</a:t>
            </a:r>
          </a:p>
          <a:p>
            <a:pPr>
              <a:buFontTx/>
              <a:buChar char="-"/>
            </a:pPr>
            <a:r>
              <a:rPr lang="pt-PT" sz="2400" dirty="0" smtClean="0">
                <a:solidFill>
                  <a:schemeClr val="tx2"/>
                </a:solidFill>
                <a:latin typeface="Arial" panose="020B0604020202020204" pitchFamily="34" charset="0"/>
                <a:cs typeface="Arial" panose="020B0604020202020204" pitchFamily="34" charset="0"/>
              </a:rPr>
              <a:t>Canto;</a:t>
            </a:r>
          </a:p>
          <a:p>
            <a:pPr>
              <a:buFontTx/>
              <a:buChar char="-"/>
            </a:pPr>
            <a:r>
              <a:rPr lang="pt-PT" sz="2400" dirty="0" smtClean="0">
                <a:solidFill>
                  <a:schemeClr val="tx2"/>
                </a:solidFill>
                <a:latin typeface="Arial" panose="020B0604020202020204" pitchFamily="34" charset="0"/>
                <a:cs typeface="Arial" panose="020B0604020202020204" pitchFamily="34" charset="0"/>
              </a:rPr>
              <a:t>Canto Gregoriano</a:t>
            </a:r>
          </a:p>
          <a:p>
            <a:pPr>
              <a:buFontTx/>
              <a:buChar char="-"/>
            </a:pPr>
            <a:r>
              <a:rPr lang="pt-PT" sz="2400" dirty="0" smtClean="0">
                <a:solidFill>
                  <a:schemeClr val="tx2"/>
                </a:solidFill>
                <a:latin typeface="Arial" panose="020B0604020202020204" pitchFamily="34" charset="0"/>
                <a:cs typeface="Arial" panose="020B0604020202020204" pitchFamily="34" charset="0"/>
              </a:rPr>
              <a:t>Artes Visuais: </a:t>
            </a:r>
            <a:r>
              <a:rPr lang="pt-PT" sz="2400" dirty="0">
                <a:solidFill>
                  <a:schemeClr val="tx2"/>
                </a:solidFill>
              </a:rPr>
              <a:t>Design de Comunicação, </a:t>
            </a:r>
            <a:r>
              <a:rPr lang="pt-PT" sz="2400" dirty="0" smtClean="0">
                <a:solidFill>
                  <a:schemeClr val="tx2"/>
                </a:solidFill>
              </a:rPr>
              <a:t> </a:t>
            </a:r>
            <a:r>
              <a:rPr lang="pt-PT" sz="2400" dirty="0">
                <a:solidFill>
                  <a:schemeClr val="tx2"/>
                </a:solidFill>
              </a:rPr>
              <a:t>Design de Produto e de Produção </a:t>
            </a:r>
            <a:r>
              <a:rPr lang="pt-PT" sz="2400" dirty="0" smtClean="0">
                <a:solidFill>
                  <a:schemeClr val="tx2"/>
                </a:solidFill>
              </a:rPr>
              <a:t>Artística</a:t>
            </a:r>
            <a:r>
              <a:rPr lang="pt-PT" sz="2400" dirty="0">
                <a:solidFill>
                  <a:schemeClr val="tx2"/>
                </a:solidFill>
              </a:rPr>
              <a:t> </a:t>
            </a:r>
            <a:r>
              <a:rPr lang="pt-PT" sz="2400" dirty="0" smtClean="0">
                <a:solidFill>
                  <a:schemeClr val="tx2"/>
                </a:solidFill>
              </a:rPr>
              <a:t> </a:t>
            </a:r>
            <a:r>
              <a:rPr lang="pt-PT" sz="2400" dirty="0">
                <a:solidFill>
                  <a:schemeClr val="tx2"/>
                </a:solidFill>
              </a:rPr>
              <a:t>e </a:t>
            </a:r>
            <a:r>
              <a:rPr lang="pt-PT" sz="2400" dirty="0" smtClean="0">
                <a:solidFill>
                  <a:schemeClr val="tx2"/>
                </a:solidFill>
              </a:rPr>
              <a:t>Comunicação </a:t>
            </a:r>
            <a:r>
              <a:rPr lang="pt-PT" sz="2400" dirty="0">
                <a:solidFill>
                  <a:schemeClr val="tx2"/>
                </a:solidFill>
              </a:rPr>
              <a:t>Audiovisual</a:t>
            </a:r>
            <a:endParaRPr lang="pt-PT" sz="2400" dirty="0" smtClean="0">
              <a:solidFill>
                <a:schemeClr val="tx2"/>
              </a:solidFill>
              <a:latin typeface="Arial" panose="020B0604020202020204" pitchFamily="34" charset="0"/>
              <a:cs typeface="Arial" panose="020B0604020202020204" pitchFamily="34" charset="0"/>
            </a:endParaRPr>
          </a:p>
          <a:p>
            <a:pPr marL="0" indent="0">
              <a:buNone/>
            </a:pPr>
            <a:endParaRPr lang="pt-PT" dirty="0" smtClean="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87552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64937" y="882310"/>
            <a:ext cx="6120680"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WordArt 18"/>
          <p:cNvSpPr>
            <a:spLocks noChangeArrowheads="1" noChangeShapeType="1" noTextEdit="1"/>
          </p:cNvSpPr>
          <p:nvPr/>
        </p:nvSpPr>
        <p:spPr bwMode="auto">
          <a:xfrm rot="19927551">
            <a:off x="998130" y="1303367"/>
            <a:ext cx="1971984" cy="910895"/>
          </a:xfrm>
          <a:prstGeom prst="rect">
            <a:avLst/>
          </a:prstGeom>
          <a:solidFill>
            <a:schemeClr val="bg1">
              <a:lumMod val="75000"/>
            </a:schemeClr>
          </a:solidFill>
          <a:ln w="57150">
            <a:solidFill>
              <a:schemeClr val="tx1"/>
            </a:solidFill>
          </a:ln>
        </p:spPr>
        <p:txBody>
          <a:bodyPr wrap="none" fromWordArt="1">
            <a:prstTxWarp prst="textPlain">
              <a:avLst>
                <a:gd name="adj" fmla="val 50000"/>
              </a:avLst>
            </a:prstTxWarp>
          </a:bodyPr>
          <a:lstStyle/>
          <a:p>
            <a:pPr algn="ctr" eaLnBrk="0" fontAlgn="base" hangingPunct="0">
              <a:spcBef>
                <a:spcPct val="0"/>
              </a:spcBef>
              <a:spcAft>
                <a:spcPct val="0"/>
              </a:spcAft>
            </a:pPr>
            <a:r>
              <a:rPr lang="pt-PT" sz="3600" kern="10" dirty="0" smtClean="0">
                <a:solidFill>
                  <a:schemeClr val="tx2"/>
                </a:solidFill>
                <a:latin typeface="Arial Black"/>
              </a:rPr>
              <a:t>9º Ano </a:t>
            </a:r>
          </a:p>
          <a:p>
            <a:pPr algn="ctr" eaLnBrk="0" fontAlgn="base" hangingPunct="0">
              <a:spcBef>
                <a:spcPct val="0"/>
              </a:spcBef>
              <a:spcAft>
                <a:spcPct val="0"/>
              </a:spcAft>
            </a:pPr>
            <a:r>
              <a:rPr lang="pt-PT" sz="3600" kern="10" dirty="0" smtClean="0">
                <a:solidFill>
                  <a:schemeClr val="tx2"/>
                </a:solidFill>
                <a:latin typeface="Arial Black"/>
              </a:rPr>
              <a:t>e Agora?!</a:t>
            </a:r>
          </a:p>
        </p:txBody>
      </p:sp>
      <p:sp>
        <p:nvSpPr>
          <p:cNvPr id="6" name="AutoShape 10" descr="Blue tissue paper"/>
          <p:cNvSpPr>
            <a:spLocks noChangeArrowheads="1"/>
          </p:cNvSpPr>
          <p:nvPr/>
        </p:nvSpPr>
        <p:spPr bwMode="auto">
          <a:xfrm rot="14541863">
            <a:off x="3388328" y="1090736"/>
            <a:ext cx="1030288" cy="2684462"/>
          </a:xfrm>
          <a:prstGeom prst="flowChartManualOperation">
            <a:avLst/>
          </a:prstGeom>
          <a:solidFill>
            <a:schemeClr val="bg1">
              <a:lumMod val="75000"/>
            </a:schemeClr>
          </a:solidFill>
          <a:ln w="76200">
            <a:solidFill>
              <a:srgbClr val="000000"/>
            </a:solidFill>
            <a:miter lim="800000"/>
            <a:headEnd/>
            <a:tailEnd/>
          </a:ln>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PT" altLang="pt-PT" sz="1800" b="0" i="0" u="none" strike="noStrike" kern="0" cap="none" spc="0" normalizeH="0" baseline="0" noProof="0" smtClean="0">
              <a:ln>
                <a:noFill/>
              </a:ln>
              <a:solidFill>
                <a:srgbClr val="000000"/>
              </a:solidFill>
              <a:effectLst/>
              <a:uLnTx/>
              <a:uFillTx/>
              <a:latin typeface="Arial" pitchFamily="34" charset="0"/>
            </a:endParaRPr>
          </a:p>
        </p:txBody>
      </p:sp>
      <p:sp>
        <p:nvSpPr>
          <p:cNvPr id="7" name="WordArt 14"/>
          <p:cNvSpPr>
            <a:spLocks noChangeArrowheads="1" noChangeShapeType="1" noTextEdit="1"/>
          </p:cNvSpPr>
          <p:nvPr/>
        </p:nvSpPr>
        <p:spPr bwMode="auto">
          <a:xfrm rot="19692101">
            <a:off x="2582671" y="2165282"/>
            <a:ext cx="2641600" cy="6223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Inflate">
              <a:avLst>
                <a:gd name="adj" fmla="val 13634"/>
              </a:avLst>
            </a:prstTxWarp>
          </a:bodyPr>
          <a:lstStyle/>
          <a:p>
            <a:pPr algn="ctr" eaLnBrk="0" fontAlgn="base" hangingPunct="0">
              <a:spcBef>
                <a:spcPct val="0"/>
              </a:spcBef>
              <a:spcAft>
                <a:spcPct val="0"/>
              </a:spcAft>
            </a:pPr>
            <a:r>
              <a:rPr lang="pt-PT" sz="3600" kern="10" dirty="0" smtClean="0">
                <a:solidFill>
                  <a:srgbClr val="FF6600"/>
                </a:solidFill>
                <a:latin typeface="Arial Black"/>
              </a:rPr>
              <a:t>Científico-Humanístico</a:t>
            </a:r>
          </a:p>
        </p:txBody>
      </p:sp>
      <p:sp>
        <p:nvSpPr>
          <p:cNvPr id="8" name="AutoShape 12" descr="Blue tissue paper"/>
          <p:cNvSpPr>
            <a:spLocks noChangeArrowheads="1"/>
          </p:cNvSpPr>
          <p:nvPr/>
        </p:nvSpPr>
        <p:spPr bwMode="auto">
          <a:xfrm rot="6194286">
            <a:off x="5850643" y="2115159"/>
            <a:ext cx="1085548" cy="1926391"/>
          </a:xfrm>
          <a:prstGeom prst="flowChartManualOperation">
            <a:avLst/>
          </a:prstGeom>
          <a:solidFill>
            <a:schemeClr val="bg1">
              <a:lumMod val="75000"/>
            </a:schemeClr>
          </a:solidFill>
          <a:ln w="76200">
            <a:solidFill>
              <a:srgbClr val="000000"/>
            </a:solidFill>
            <a:miter lim="800000"/>
            <a:headEnd/>
            <a:tailEnd/>
          </a:ln>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PT" altLang="pt-PT" sz="1800" b="0" i="0" u="none" strike="noStrike" kern="0" cap="none" spc="0" normalizeH="0" baseline="0" noProof="0" smtClean="0">
              <a:ln>
                <a:noFill/>
              </a:ln>
              <a:solidFill>
                <a:srgbClr val="000000"/>
              </a:solidFill>
              <a:effectLst/>
              <a:uLnTx/>
              <a:uFillTx/>
              <a:latin typeface="Arial" pitchFamily="34" charset="0"/>
            </a:endParaRPr>
          </a:p>
        </p:txBody>
      </p:sp>
      <p:sp>
        <p:nvSpPr>
          <p:cNvPr id="9" name="WordArt 16"/>
          <p:cNvSpPr>
            <a:spLocks noChangeArrowheads="1" noChangeShapeType="1" noTextEdit="1"/>
          </p:cNvSpPr>
          <p:nvPr/>
        </p:nvSpPr>
        <p:spPr bwMode="auto">
          <a:xfrm rot="972832">
            <a:off x="5509347" y="2793044"/>
            <a:ext cx="1768140" cy="570619"/>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Inflate">
              <a:avLst>
                <a:gd name="adj" fmla="val 13634"/>
              </a:avLst>
            </a:prstTxWarp>
          </a:bodyPr>
          <a:lstStyle/>
          <a:p>
            <a:pPr algn="ctr" eaLnBrk="0" fontAlgn="base" hangingPunct="0">
              <a:spcBef>
                <a:spcPct val="0"/>
              </a:spcBef>
              <a:spcAft>
                <a:spcPct val="0"/>
              </a:spcAft>
            </a:pPr>
            <a:r>
              <a:rPr lang="pt-PT" sz="3600" kern="10" dirty="0" smtClean="0">
                <a:solidFill>
                  <a:srgbClr val="00B050"/>
                </a:solidFill>
                <a:latin typeface="Arial Black"/>
              </a:rPr>
              <a:t>Profissionais</a:t>
            </a:r>
          </a:p>
        </p:txBody>
      </p:sp>
      <p:sp>
        <p:nvSpPr>
          <p:cNvPr id="11" name="AutoShape 10" descr="Blue tissue paper"/>
          <p:cNvSpPr>
            <a:spLocks noChangeArrowheads="1"/>
          </p:cNvSpPr>
          <p:nvPr/>
        </p:nvSpPr>
        <p:spPr bwMode="auto">
          <a:xfrm rot="13988684">
            <a:off x="3557063" y="2237870"/>
            <a:ext cx="1030288" cy="2523389"/>
          </a:xfrm>
          <a:prstGeom prst="flowChartManualOperation">
            <a:avLst/>
          </a:prstGeom>
          <a:solidFill>
            <a:schemeClr val="bg1">
              <a:lumMod val="75000"/>
            </a:schemeClr>
          </a:solidFill>
          <a:ln w="76200">
            <a:solidFill>
              <a:srgbClr val="000000"/>
            </a:solidFill>
            <a:miter lim="800000"/>
            <a:headEnd/>
            <a:tailEnd/>
          </a:ln>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PT" altLang="pt-PT" sz="1800" b="0" i="0" u="none" strike="noStrike" kern="0" cap="none" spc="0" normalizeH="0" baseline="0" noProof="0" smtClean="0">
              <a:ln>
                <a:noFill/>
              </a:ln>
              <a:solidFill>
                <a:srgbClr val="000000"/>
              </a:solidFill>
              <a:effectLst/>
              <a:uLnTx/>
              <a:uFillTx/>
              <a:latin typeface="Arial" pitchFamily="34" charset="0"/>
            </a:endParaRPr>
          </a:p>
        </p:txBody>
      </p:sp>
      <p:sp>
        <p:nvSpPr>
          <p:cNvPr id="12" name="AutoShape 12" descr="Blue tissue paper"/>
          <p:cNvSpPr>
            <a:spLocks noChangeArrowheads="1"/>
          </p:cNvSpPr>
          <p:nvPr/>
        </p:nvSpPr>
        <p:spPr bwMode="auto">
          <a:xfrm rot="5619401">
            <a:off x="5969341" y="1032862"/>
            <a:ext cx="1018616" cy="2032884"/>
          </a:xfrm>
          <a:prstGeom prst="flowChartManualOperation">
            <a:avLst/>
          </a:prstGeom>
          <a:solidFill>
            <a:schemeClr val="bg1">
              <a:lumMod val="75000"/>
            </a:schemeClr>
          </a:solidFill>
          <a:ln w="76200">
            <a:solidFill>
              <a:srgbClr val="000000"/>
            </a:solidFill>
            <a:miter lim="800000"/>
            <a:headEnd/>
            <a:tailEnd/>
          </a:ln>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PT" altLang="pt-PT" sz="1800" b="0" i="0" u="none" strike="noStrike" kern="0" cap="none" spc="0" normalizeH="0" baseline="0" noProof="0" smtClean="0">
              <a:ln>
                <a:noFill/>
              </a:ln>
              <a:solidFill>
                <a:srgbClr val="000000"/>
              </a:solidFill>
              <a:effectLst/>
              <a:uLnTx/>
              <a:uFillTx/>
              <a:latin typeface="Arial" pitchFamily="34" charset="0"/>
            </a:endParaRPr>
          </a:p>
        </p:txBody>
      </p:sp>
      <p:sp>
        <p:nvSpPr>
          <p:cNvPr id="13" name="WordArt 16"/>
          <p:cNvSpPr>
            <a:spLocks noChangeArrowheads="1" noChangeShapeType="1" noTextEdit="1"/>
          </p:cNvSpPr>
          <p:nvPr/>
        </p:nvSpPr>
        <p:spPr bwMode="auto">
          <a:xfrm rot="19429037">
            <a:off x="2945583" y="3234528"/>
            <a:ext cx="2207020" cy="59880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Inflate">
              <a:avLst>
                <a:gd name="adj" fmla="val 13634"/>
              </a:avLst>
            </a:prstTxWarp>
          </a:bodyPr>
          <a:lstStyle/>
          <a:p>
            <a:pPr algn="ctr" eaLnBrk="0" fontAlgn="base" hangingPunct="0">
              <a:spcBef>
                <a:spcPct val="0"/>
              </a:spcBef>
              <a:spcAft>
                <a:spcPct val="0"/>
              </a:spcAft>
            </a:pPr>
            <a:r>
              <a:rPr lang="pt-PT" sz="3600" kern="10" dirty="0" smtClean="0">
                <a:solidFill>
                  <a:srgbClr val="FFC000"/>
                </a:solidFill>
                <a:latin typeface="Arial Black"/>
              </a:rPr>
              <a:t>ARTISITCOS </a:t>
            </a:r>
          </a:p>
          <a:p>
            <a:pPr algn="ctr" eaLnBrk="0" fontAlgn="base" hangingPunct="0">
              <a:spcBef>
                <a:spcPct val="0"/>
              </a:spcBef>
              <a:spcAft>
                <a:spcPct val="0"/>
              </a:spcAft>
            </a:pPr>
            <a:r>
              <a:rPr lang="pt-PT" sz="3600" kern="10" dirty="0" smtClean="0">
                <a:solidFill>
                  <a:srgbClr val="FFC000"/>
                </a:solidFill>
                <a:latin typeface="Arial Black"/>
              </a:rPr>
              <a:t>ESPECIALIZADOS</a:t>
            </a:r>
          </a:p>
        </p:txBody>
      </p:sp>
      <p:sp>
        <p:nvSpPr>
          <p:cNvPr id="14" name="WordArt 16"/>
          <p:cNvSpPr>
            <a:spLocks noChangeArrowheads="1" noChangeShapeType="1" noTextEdit="1"/>
          </p:cNvSpPr>
          <p:nvPr/>
        </p:nvSpPr>
        <p:spPr bwMode="auto">
          <a:xfrm rot="427046">
            <a:off x="5621432" y="1798471"/>
            <a:ext cx="1768140" cy="570619"/>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Inflate">
              <a:avLst>
                <a:gd name="adj" fmla="val 13634"/>
              </a:avLst>
            </a:prstTxWarp>
          </a:bodyPr>
          <a:lstStyle/>
          <a:p>
            <a:pPr algn="ctr" eaLnBrk="0" fontAlgn="base" hangingPunct="0">
              <a:spcBef>
                <a:spcPct val="0"/>
              </a:spcBef>
              <a:spcAft>
                <a:spcPct val="0"/>
              </a:spcAft>
            </a:pPr>
            <a:r>
              <a:rPr lang="pt-PT" sz="3600" kern="10" dirty="0" smtClean="0">
                <a:solidFill>
                  <a:srgbClr val="FF0000"/>
                </a:solidFill>
                <a:latin typeface="Arial Black"/>
              </a:rPr>
              <a:t>PLANOS PRÓPRIOS</a:t>
            </a:r>
          </a:p>
        </p:txBody>
      </p:sp>
    </p:spTree>
    <p:extLst>
      <p:ext uri="{BB962C8B-B14F-4D97-AF65-F5344CB8AC3E}">
        <p14:creationId xmlns:p14="http://schemas.microsoft.com/office/powerpoint/2010/main" val="42502904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rot="19882758">
            <a:off x="732772" y="3351384"/>
            <a:ext cx="1394773" cy="331787"/>
            <a:chOff x="490" y="851"/>
            <a:chExt cx="1660" cy="309"/>
          </a:xfrm>
          <a:solidFill>
            <a:schemeClr val="accent6">
              <a:lumMod val="40000"/>
              <a:lumOff val="60000"/>
            </a:schemeClr>
          </a:solidFill>
        </p:grpSpPr>
        <p:sp>
          <p:nvSpPr>
            <p:cNvPr id="22552" name="Freeform 4"/>
            <p:cNvSpPr>
              <a:spLocks/>
            </p:cNvSpPr>
            <p:nvPr/>
          </p:nvSpPr>
          <p:spPr bwMode="auto">
            <a:xfrm>
              <a:off x="490" y="945"/>
              <a:ext cx="71" cy="138"/>
            </a:xfrm>
            <a:custGeom>
              <a:avLst/>
              <a:gdLst>
                <a:gd name="T0" fmla="*/ 0 w 124"/>
                <a:gd name="T1" fmla="*/ 1 h 276"/>
                <a:gd name="T2" fmla="*/ 1 w 124"/>
                <a:gd name="T3" fmla="*/ 0 h 276"/>
                <a:gd name="T4" fmla="*/ 1 w 124"/>
                <a:gd name="T5" fmla="*/ 0 h 276"/>
                <a:gd name="T6" fmla="*/ 1 w 124"/>
                <a:gd name="T7" fmla="*/ 1 h 276"/>
                <a:gd name="T8" fmla="*/ 1 w 124"/>
                <a:gd name="T9" fmla="*/ 1 h 276"/>
                <a:gd name="T10" fmla="*/ 1 w 124"/>
                <a:gd name="T11" fmla="*/ 1 h 276"/>
                <a:gd name="T12" fmla="*/ 1 w 124"/>
                <a:gd name="T13" fmla="*/ 1 h 276"/>
                <a:gd name="T14" fmla="*/ 0 w 124"/>
                <a:gd name="T15" fmla="*/ 1 h 276"/>
                <a:gd name="T16" fmla="*/ 0 w 124"/>
                <a:gd name="T17" fmla="*/ 1 h 2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4"/>
                <a:gd name="T28" fmla="*/ 0 h 276"/>
                <a:gd name="T29" fmla="*/ 124 w 124"/>
                <a:gd name="T30" fmla="*/ 276 h 2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4" h="276">
                  <a:moveTo>
                    <a:pt x="0" y="43"/>
                  </a:moveTo>
                  <a:lnTo>
                    <a:pt x="39" y="0"/>
                  </a:lnTo>
                  <a:lnTo>
                    <a:pt x="108" y="0"/>
                  </a:lnTo>
                  <a:lnTo>
                    <a:pt x="124" y="63"/>
                  </a:lnTo>
                  <a:lnTo>
                    <a:pt x="120" y="250"/>
                  </a:lnTo>
                  <a:lnTo>
                    <a:pt x="73" y="276"/>
                  </a:lnTo>
                  <a:lnTo>
                    <a:pt x="3" y="238"/>
                  </a:lnTo>
                  <a:lnTo>
                    <a:pt x="0" y="110"/>
                  </a:lnTo>
                  <a:lnTo>
                    <a:pt x="0" y="43"/>
                  </a:lnTo>
                  <a:close/>
                </a:path>
              </a:pathLst>
            </a:custGeom>
            <a:grpFill/>
            <a:ln w="9525">
              <a:solidFill>
                <a:schemeClr val="tx1"/>
              </a:solidFill>
              <a:round/>
              <a:headEnd/>
              <a:tailEnd/>
            </a:ln>
          </p:spPr>
          <p:txBody>
            <a:bodyPr/>
            <a:lstStyle/>
            <a:p>
              <a:endParaRPr lang="pt-PT"/>
            </a:p>
          </p:txBody>
        </p:sp>
        <p:sp>
          <p:nvSpPr>
            <p:cNvPr id="22553" name="Freeform 5"/>
            <p:cNvSpPr>
              <a:spLocks/>
            </p:cNvSpPr>
            <p:nvPr/>
          </p:nvSpPr>
          <p:spPr bwMode="auto">
            <a:xfrm>
              <a:off x="933" y="904"/>
              <a:ext cx="103" cy="198"/>
            </a:xfrm>
            <a:custGeom>
              <a:avLst/>
              <a:gdLst>
                <a:gd name="T0" fmla="*/ 1 w 179"/>
                <a:gd name="T1" fmla="*/ 1 h 396"/>
                <a:gd name="T2" fmla="*/ 1 w 179"/>
                <a:gd name="T3" fmla="*/ 1 h 396"/>
                <a:gd name="T4" fmla="*/ 1 w 179"/>
                <a:gd name="T5" fmla="*/ 0 h 396"/>
                <a:gd name="T6" fmla="*/ 1 w 179"/>
                <a:gd name="T7" fmla="*/ 1 h 396"/>
                <a:gd name="T8" fmla="*/ 1 w 179"/>
                <a:gd name="T9" fmla="*/ 1 h 396"/>
                <a:gd name="T10" fmla="*/ 1 w 179"/>
                <a:gd name="T11" fmla="*/ 1 h 396"/>
                <a:gd name="T12" fmla="*/ 1 w 179"/>
                <a:gd name="T13" fmla="*/ 1 h 396"/>
                <a:gd name="T14" fmla="*/ 0 w 179"/>
                <a:gd name="T15" fmla="*/ 1 h 396"/>
                <a:gd name="T16" fmla="*/ 1 w 179"/>
                <a:gd name="T17" fmla="*/ 1 h 3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9"/>
                <a:gd name="T28" fmla="*/ 0 h 396"/>
                <a:gd name="T29" fmla="*/ 179 w 179"/>
                <a:gd name="T30" fmla="*/ 396 h 3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9" h="396">
                  <a:moveTo>
                    <a:pt x="19" y="108"/>
                  </a:moveTo>
                  <a:lnTo>
                    <a:pt x="23" y="31"/>
                  </a:lnTo>
                  <a:lnTo>
                    <a:pt x="69" y="0"/>
                  </a:lnTo>
                  <a:lnTo>
                    <a:pt x="138" y="10"/>
                  </a:lnTo>
                  <a:lnTo>
                    <a:pt x="179" y="51"/>
                  </a:lnTo>
                  <a:lnTo>
                    <a:pt x="159" y="367"/>
                  </a:lnTo>
                  <a:lnTo>
                    <a:pt x="80" y="396"/>
                  </a:lnTo>
                  <a:lnTo>
                    <a:pt x="0" y="357"/>
                  </a:lnTo>
                  <a:lnTo>
                    <a:pt x="19" y="108"/>
                  </a:lnTo>
                  <a:close/>
                </a:path>
              </a:pathLst>
            </a:custGeom>
            <a:grpFill/>
            <a:ln w="9525">
              <a:solidFill>
                <a:schemeClr val="tx1"/>
              </a:solidFill>
              <a:round/>
              <a:headEnd/>
              <a:tailEnd/>
            </a:ln>
          </p:spPr>
          <p:txBody>
            <a:bodyPr/>
            <a:lstStyle/>
            <a:p>
              <a:endParaRPr lang="pt-PT"/>
            </a:p>
          </p:txBody>
        </p:sp>
        <p:sp>
          <p:nvSpPr>
            <p:cNvPr id="22554" name="Freeform 6"/>
            <p:cNvSpPr>
              <a:spLocks/>
            </p:cNvSpPr>
            <p:nvPr/>
          </p:nvSpPr>
          <p:spPr bwMode="auto">
            <a:xfrm>
              <a:off x="1395" y="897"/>
              <a:ext cx="93" cy="215"/>
            </a:xfrm>
            <a:custGeom>
              <a:avLst/>
              <a:gdLst>
                <a:gd name="T0" fmla="*/ 1 w 164"/>
                <a:gd name="T1" fmla="*/ 1 h 430"/>
                <a:gd name="T2" fmla="*/ 1 w 164"/>
                <a:gd name="T3" fmla="*/ 0 h 430"/>
                <a:gd name="T4" fmla="*/ 1 w 164"/>
                <a:gd name="T5" fmla="*/ 0 h 430"/>
                <a:gd name="T6" fmla="*/ 1 w 164"/>
                <a:gd name="T7" fmla="*/ 1 h 430"/>
                <a:gd name="T8" fmla="*/ 1 w 164"/>
                <a:gd name="T9" fmla="*/ 1 h 430"/>
                <a:gd name="T10" fmla="*/ 1 w 164"/>
                <a:gd name="T11" fmla="*/ 1 h 430"/>
                <a:gd name="T12" fmla="*/ 0 w 164"/>
                <a:gd name="T13" fmla="*/ 1 h 430"/>
                <a:gd name="T14" fmla="*/ 1 w 164"/>
                <a:gd name="T15" fmla="*/ 1 h 430"/>
                <a:gd name="T16" fmla="*/ 0 60000 65536"/>
                <a:gd name="T17" fmla="*/ 0 60000 65536"/>
                <a:gd name="T18" fmla="*/ 0 60000 65536"/>
                <a:gd name="T19" fmla="*/ 0 60000 65536"/>
                <a:gd name="T20" fmla="*/ 0 60000 65536"/>
                <a:gd name="T21" fmla="*/ 0 60000 65536"/>
                <a:gd name="T22" fmla="*/ 0 60000 65536"/>
                <a:gd name="T23" fmla="*/ 0 60000 65536"/>
                <a:gd name="T24" fmla="*/ 0 w 164"/>
                <a:gd name="T25" fmla="*/ 0 h 430"/>
                <a:gd name="T26" fmla="*/ 164 w 164"/>
                <a:gd name="T27" fmla="*/ 430 h 4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4" h="430">
                  <a:moveTo>
                    <a:pt x="4" y="43"/>
                  </a:moveTo>
                  <a:lnTo>
                    <a:pt x="45" y="0"/>
                  </a:lnTo>
                  <a:lnTo>
                    <a:pt x="126" y="0"/>
                  </a:lnTo>
                  <a:lnTo>
                    <a:pt x="164" y="47"/>
                  </a:lnTo>
                  <a:lnTo>
                    <a:pt x="160" y="400"/>
                  </a:lnTo>
                  <a:lnTo>
                    <a:pt x="69" y="430"/>
                  </a:lnTo>
                  <a:lnTo>
                    <a:pt x="0" y="390"/>
                  </a:lnTo>
                  <a:lnTo>
                    <a:pt x="4" y="43"/>
                  </a:lnTo>
                  <a:close/>
                </a:path>
              </a:pathLst>
            </a:custGeom>
            <a:grpFill/>
            <a:ln w="9525">
              <a:solidFill>
                <a:schemeClr val="tx1"/>
              </a:solidFill>
              <a:round/>
              <a:headEnd/>
              <a:tailEnd/>
            </a:ln>
          </p:spPr>
          <p:txBody>
            <a:bodyPr/>
            <a:lstStyle/>
            <a:p>
              <a:endParaRPr lang="pt-PT"/>
            </a:p>
          </p:txBody>
        </p:sp>
        <p:sp>
          <p:nvSpPr>
            <p:cNvPr id="22555" name="Freeform 7"/>
            <p:cNvSpPr>
              <a:spLocks/>
            </p:cNvSpPr>
            <p:nvPr/>
          </p:nvSpPr>
          <p:spPr bwMode="auto">
            <a:xfrm>
              <a:off x="2055" y="851"/>
              <a:ext cx="95" cy="309"/>
            </a:xfrm>
            <a:custGeom>
              <a:avLst/>
              <a:gdLst>
                <a:gd name="T0" fmla="*/ 1 w 165"/>
                <a:gd name="T1" fmla="*/ 0 h 619"/>
                <a:gd name="T2" fmla="*/ 1 w 165"/>
                <a:gd name="T3" fmla="*/ 0 h 619"/>
                <a:gd name="T4" fmla="*/ 1 w 165"/>
                <a:gd name="T5" fmla="*/ 0 h 619"/>
                <a:gd name="T6" fmla="*/ 1 w 165"/>
                <a:gd name="T7" fmla="*/ 0 h 619"/>
                <a:gd name="T8" fmla="*/ 1 w 165"/>
                <a:gd name="T9" fmla="*/ 0 h 619"/>
                <a:gd name="T10" fmla="*/ 1 w 165"/>
                <a:gd name="T11" fmla="*/ 0 h 619"/>
                <a:gd name="T12" fmla="*/ 0 w 165"/>
                <a:gd name="T13" fmla="*/ 0 h 619"/>
                <a:gd name="T14" fmla="*/ 1 w 165"/>
                <a:gd name="T15" fmla="*/ 0 h 619"/>
                <a:gd name="T16" fmla="*/ 0 60000 65536"/>
                <a:gd name="T17" fmla="*/ 0 60000 65536"/>
                <a:gd name="T18" fmla="*/ 0 60000 65536"/>
                <a:gd name="T19" fmla="*/ 0 60000 65536"/>
                <a:gd name="T20" fmla="*/ 0 60000 65536"/>
                <a:gd name="T21" fmla="*/ 0 60000 65536"/>
                <a:gd name="T22" fmla="*/ 0 60000 65536"/>
                <a:gd name="T23" fmla="*/ 0 60000 65536"/>
                <a:gd name="T24" fmla="*/ 0 w 165"/>
                <a:gd name="T25" fmla="*/ 0 h 619"/>
                <a:gd name="T26" fmla="*/ 165 w 165"/>
                <a:gd name="T27" fmla="*/ 619 h 6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5" h="619">
                  <a:moveTo>
                    <a:pt x="11" y="46"/>
                  </a:moveTo>
                  <a:lnTo>
                    <a:pt x="57" y="0"/>
                  </a:lnTo>
                  <a:lnTo>
                    <a:pt x="138" y="0"/>
                  </a:lnTo>
                  <a:lnTo>
                    <a:pt x="165" y="77"/>
                  </a:lnTo>
                  <a:lnTo>
                    <a:pt x="150" y="562"/>
                  </a:lnTo>
                  <a:lnTo>
                    <a:pt x="84" y="619"/>
                  </a:lnTo>
                  <a:lnTo>
                    <a:pt x="0" y="552"/>
                  </a:lnTo>
                  <a:lnTo>
                    <a:pt x="11" y="46"/>
                  </a:lnTo>
                  <a:close/>
                </a:path>
              </a:pathLst>
            </a:custGeom>
            <a:grpFill/>
            <a:ln w="9525">
              <a:solidFill>
                <a:schemeClr val="tx1"/>
              </a:solidFill>
              <a:round/>
              <a:headEnd/>
              <a:tailEnd/>
            </a:ln>
          </p:spPr>
          <p:txBody>
            <a:bodyPr/>
            <a:lstStyle/>
            <a:p>
              <a:endParaRPr lang="pt-PT"/>
            </a:p>
          </p:txBody>
        </p:sp>
        <p:sp>
          <p:nvSpPr>
            <p:cNvPr id="22556" name="Freeform 8"/>
            <p:cNvSpPr>
              <a:spLocks/>
            </p:cNvSpPr>
            <p:nvPr/>
          </p:nvSpPr>
          <p:spPr bwMode="auto">
            <a:xfrm>
              <a:off x="556" y="951"/>
              <a:ext cx="390" cy="120"/>
            </a:xfrm>
            <a:custGeom>
              <a:avLst/>
              <a:gdLst>
                <a:gd name="T0" fmla="*/ 0 w 680"/>
                <a:gd name="T1" fmla="*/ 1 h 239"/>
                <a:gd name="T2" fmla="*/ 1 w 680"/>
                <a:gd name="T3" fmla="*/ 0 h 239"/>
                <a:gd name="T4" fmla="*/ 1 w 680"/>
                <a:gd name="T5" fmla="*/ 1 h 239"/>
                <a:gd name="T6" fmla="*/ 0 w 680"/>
                <a:gd name="T7" fmla="*/ 1 h 239"/>
                <a:gd name="T8" fmla="*/ 0 w 680"/>
                <a:gd name="T9" fmla="*/ 1 h 239"/>
                <a:gd name="T10" fmla="*/ 0 60000 65536"/>
                <a:gd name="T11" fmla="*/ 0 60000 65536"/>
                <a:gd name="T12" fmla="*/ 0 60000 65536"/>
                <a:gd name="T13" fmla="*/ 0 60000 65536"/>
                <a:gd name="T14" fmla="*/ 0 60000 65536"/>
                <a:gd name="T15" fmla="*/ 0 w 680"/>
                <a:gd name="T16" fmla="*/ 0 h 239"/>
                <a:gd name="T17" fmla="*/ 680 w 680"/>
                <a:gd name="T18" fmla="*/ 239 h 239"/>
              </a:gdLst>
              <a:ahLst/>
              <a:cxnLst>
                <a:cxn ang="T10">
                  <a:pos x="T0" y="T1"/>
                </a:cxn>
                <a:cxn ang="T11">
                  <a:pos x="T2" y="T3"/>
                </a:cxn>
                <a:cxn ang="T12">
                  <a:pos x="T4" y="T5"/>
                </a:cxn>
                <a:cxn ang="T13">
                  <a:pos x="T6" y="T7"/>
                </a:cxn>
                <a:cxn ang="T14">
                  <a:pos x="T8" y="T9"/>
                </a:cxn>
              </a:cxnLst>
              <a:rect l="T15" t="T16" r="T17" b="T18"/>
              <a:pathLst>
                <a:path w="680" h="239">
                  <a:moveTo>
                    <a:pt x="0" y="34"/>
                  </a:moveTo>
                  <a:lnTo>
                    <a:pt x="680" y="0"/>
                  </a:lnTo>
                  <a:lnTo>
                    <a:pt x="670" y="239"/>
                  </a:lnTo>
                  <a:lnTo>
                    <a:pt x="0" y="239"/>
                  </a:lnTo>
                  <a:lnTo>
                    <a:pt x="0" y="34"/>
                  </a:lnTo>
                  <a:close/>
                </a:path>
              </a:pathLst>
            </a:custGeom>
            <a:grpFill/>
            <a:ln w="28575">
              <a:solidFill>
                <a:schemeClr val="tx1"/>
              </a:solidFill>
              <a:round/>
              <a:headEnd/>
              <a:tailEnd/>
            </a:ln>
          </p:spPr>
          <p:txBody>
            <a:bodyPr/>
            <a:lstStyle/>
            <a:p>
              <a:endParaRPr lang="pt-PT"/>
            </a:p>
          </p:txBody>
        </p:sp>
        <p:sp>
          <p:nvSpPr>
            <p:cNvPr id="22557" name="Freeform 9"/>
            <p:cNvSpPr>
              <a:spLocks/>
            </p:cNvSpPr>
            <p:nvPr/>
          </p:nvSpPr>
          <p:spPr bwMode="auto">
            <a:xfrm>
              <a:off x="1022" y="925"/>
              <a:ext cx="381" cy="163"/>
            </a:xfrm>
            <a:custGeom>
              <a:avLst/>
              <a:gdLst>
                <a:gd name="T0" fmla="*/ 1 w 663"/>
                <a:gd name="T1" fmla="*/ 0 h 327"/>
                <a:gd name="T2" fmla="*/ 1 w 663"/>
                <a:gd name="T3" fmla="*/ 0 h 327"/>
                <a:gd name="T4" fmla="*/ 1 w 663"/>
                <a:gd name="T5" fmla="*/ 0 h 327"/>
                <a:gd name="T6" fmla="*/ 0 w 663"/>
                <a:gd name="T7" fmla="*/ 0 h 327"/>
                <a:gd name="T8" fmla="*/ 1 w 663"/>
                <a:gd name="T9" fmla="*/ 0 h 327"/>
                <a:gd name="T10" fmla="*/ 0 60000 65536"/>
                <a:gd name="T11" fmla="*/ 0 60000 65536"/>
                <a:gd name="T12" fmla="*/ 0 60000 65536"/>
                <a:gd name="T13" fmla="*/ 0 60000 65536"/>
                <a:gd name="T14" fmla="*/ 0 60000 65536"/>
                <a:gd name="T15" fmla="*/ 0 w 663"/>
                <a:gd name="T16" fmla="*/ 0 h 327"/>
                <a:gd name="T17" fmla="*/ 663 w 663"/>
                <a:gd name="T18" fmla="*/ 327 h 327"/>
              </a:gdLst>
              <a:ahLst/>
              <a:cxnLst>
                <a:cxn ang="T10">
                  <a:pos x="T0" y="T1"/>
                </a:cxn>
                <a:cxn ang="T11">
                  <a:pos x="T2" y="T3"/>
                </a:cxn>
                <a:cxn ang="T12">
                  <a:pos x="T4" y="T5"/>
                </a:cxn>
                <a:cxn ang="T13">
                  <a:pos x="T6" y="T7"/>
                </a:cxn>
                <a:cxn ang="T14">
                  <a:pos x="T8" y="T9"/>
                </a:cxn>
              </a:cxnLst>
              <a:rect l="T15" t="T16" r="T17" b="T18"/>
              <a:pathLst>
                <a:path w="663" h="327">
                  <a:moveTo>
                    <a:pt x="28" y="30"/>
                  </a:moveTo>
                  <a:lnTo>
                    <a:pt x="663" y="0"/>
                  </a:lnTo>
                  <a:lnTo>
                    <a:pt x="653" y="327"/>
                  </a:lnTo>
                  <a:lnTo>
                    <a:pt x="0" y="316"/>
                  </a:lnTo>
                  <a:lnTo>
                    <a:pt x="28" y="30"/>
                  </a:lnTo>
                  <a:close/>
                </a:path>
              </a:pathLst>
            </a:custGeom>
            <a:grpFill/>
            <a:ln w="28575">
              <a:solidFill>
                <a:schemeClr val="tx1"/>
              </a:solidFill>
              <a:round/>
              <a:headEnd/>
              <a:tailEnd/>
            </a:ln>
          </p:spPr>
          <p:txBody>
            <a:bodyPr/>
            <a:lstStyle/>
            <a:p>
              <a:endParaRPr lang="pt-PT"/>
            </a:p>
          </p:txBody>
        </p:sp>
        <p:sp>
          <p:nvSpPr>
            <p:cNvPr id="22558" name="Freeform 10"/>
            <p:cNvSpPr>
              <a:spLocks/>
            </p:cNvSpPr>
            <p:nvPr/>
          </p:nvSpPr>
          <p:spPr bwMode="auto">
            <a:xfrm>
              <a:off x="1483" y="876"/>
              <a:ext cx="581" cy="263"/>
            </a:xfrm>
            <a:custGeom>
              <a:avLst/>
              <a:gdLst>
                <a:gd name="T0" fmla="*/ 1 w 1009"/>
                <a:gd name="T1" fmla="*/ 1 h 524"/>
                <a:gd name="T2" fmla="*/ 1 w 1009"/>
                <a:gd name="T3" fmla="*/ 0 h 524"/>
                <a:gd name="T4" fmla="*/ 1 w 1009"/>
                <a:gd name="T5" fmla="*/ 1 h 524"/>
                <a:gd name="T6" fmla="*/ 0 w 1009"/>
                <a:gd name="T7" fmla="*/ 1 h 524"/>
                <a:gd name="T8" fmla="*/ 1 w 1009"/>
                <a:gd name="T9" fmla="*/ 1 h 524"/>
                <a:gd name="T10" fmla="*/ 0 60000 65536"/>
                <a:gd name="T11" fmla="*/ 0 60000 65536"/>
                <a:gd name="T12" fmla="*/ 0 60000 65536"/>
                <a:gd name="T13" fmla="*/ 0 60000 65536"/>
                <a:gd name="T14" fmla="*/ 0 60000 65536"/>
                <a:gd name="T15" fmla="*/ 0 w 1009"/>
                <a:gd name="T16" fmla="*/ 0 h 524"/>
                <a:gd name="T17" fmla="*/ 1009 w 1009"/>
                <a:gd name="T18" fmla="*/ 524 h 524"/>
              </a:gdLst>
              <a:ahLst/>
              <a:cxnLst>
                <a:cxn ang="T10">
                  <a:pos x="T0" y="T1"/>
                </a:cxn>
                <a:cxn ang="T11">
                  <a:pos x="T2" y="T3"/>
                </a:cxn>
                <a:cxn ang="T12">
                  <a:pos x="T4" y="T5"/>
                </a:cxn>
                <a:cxn ang="T13">
                  <a:pos x="T6" y="T7"/>
                </a:cxn>
                <a:cxn ang="T14">
                  <a:pos x="T8" y="T9"/>
                </a:cxn>
              </a:cxnLst>
              <a:rect l="T15" t="T16" r="T17" b="T18"/>
              <a:pathLst>
                <a:path w="1009" h="524">
                  <a:moveTo>
                    <a:pt x="14" y="78"/>
                  </a:moveTo>
                  <a:lnTo>
                    <a:pt x="1009" y="0"/>
                  </a:lnTo>
                  <a:lnTo>
                    <a:pt x="992" y="524"/>
                  </a:lnTo>
                  <a:lnTo>
                    <a:pt x="0" y="431"/>
                  </a:lnTo>
                  <a:lnTo>
                    <a:pt x="14" y="78"/>
                  </a:lnTo>
                  <a:close/>
                </a:path>
              </a:pathLst>
            </a:custGeom>
            <a:grpFill/>
            <a:ln w="28575">
              <a:solidFill>
                <a:schemeClr val="tx1"/>
              </a:solidFill>
              <a:round/>
              <a:headEnd/>
              <a:tailEnd/>
            </a:ln>
          </p:spPr>
          <p:txBody>
            <a:bodyPr/>
            <a:lstStyle/>
            <a:p>
              <a:endParaRPr lang="pt-PT"/>
            </a:p>
          </p:txBody>
        </p:sp>
      </p:grpSp>
      <p:sp>
        <p:nvSpPr>
          <p:cNvPr id="238594" name="WordArt 2"/>
          <p:cNvSpPr>
            <a:spLocks noChangeArrowheads="1" noChangeShapeType="1" noTextEdit="1"/>
          </p:cNvSpPr>
          <p:nvPr/>
        </p:nvSpPr>
        <p:spPr bwMode="auto">
          <a:xfrm rot="30270">
            <a:off x="1229079" y="695986"/>
            <a:ext cx="6450238" cy="839390"/>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fromWordArt="1">
            <a:prstTxWarp prst="textPlain">
              <a:avLst>
                <a:gd name="adj" fmla="val 50000"/>
              </a:avLst>
            </a:prstTxWarp>
          </a:bodyPr>
          <a:lstStyle/>
          <a:p>
            <a:pPr algn="ctr"/>
            <a:r>
              <a:rPr lang="pt-PT" b="1" kern="10" dirty="0">
                <a:ln w="9525">
                  <a:solidFill>
                    <a:srgbClr val="FFFF00"/>
                  </a:solidFill>
                  <a:round/>
                  <a:headEnd/>
                  <a:tailEnd/>
                </a:ln>
                <a:solidFill>
                  <a:srgbClr val="7030A0"/>
                </a:solidFill>
                <a:effectLst>
                  <a:outerShdw dist="107763" dir="13500000" algn="ctr" rotWithShape="0">
                    <a:schemeClr val="tx1"/>
                  </a:outerShdw>
                </a:effectLst>
                <a:latin typeface="Arial Black"/>
              </a:rPr>
              <a:t>Cursos </a:t>
            </a:r>
            <a:r>
              <a:rPr lang="pt-PT" sz="1600" b="1" kern="10" dirty="0">
                <a:ln w="9525">
                  <a:solidFill>
                    <a:srgbClr val="FFFF00"/>
                  </a:solidFill>
                  <a:round/>
                  <a:headEnd/>
                  <a:tailEnd/>
                </a:ln>
                <a:solidFill>
                  <a:srgbClr val="7030A0"/>
                </a:solidFill>
                <a:effectLst>
                  <a:outerShdw dist="107763" dir="13500000" algn="ctr" rotWithShape="0">
                    <a:schemeClr val="tx1"/>
                  </a:outerShdw>
                </a:effectLst>
                <a:latin typeface="Arial Black"/>
              </a:rPr>
              <a:t>Profissionais</a:t>
            </a:r>
          </a:p>
        </p:txBody>
      </p:sp>
      <p:grpSp>
        <p:nvGrpSpPr>
          <p:cNvPr id="3" name="Group 11"/>
          <p:cNvGrpSpPr>
            <a:grpSpLocks/>
          </p:cNvGrpSpPr>
          <p:nvPr/>
        </p:nvGrpSpPr>
        <p:grpSpPr bwMode="auto">
          <a:xfrm>
            <a:off x="147571" y="3615611"/>
            <a:ext cx="1081373" cy="3098776"/>
            <a:chOff x="286" y="945"/>
            <a:chExt cx="862" cy="1488"/>
          </a:xfrm>
          <a:solidFill>
            <a:schemeClr val="accent6"/>
          </a:solidFill>
        </p:grpSpPr>
        <p:sp>
          <p:nvSpPr>
            <p:cNvPr id="22546" name="Freeform 12"/>
            <p:cNvSpPr>
              <a:spLocks/>
            </p:cNvSpPr>
            <p:nvPr/>
          </p:nvSpPr>
          <p:spPr bwMode="auto">
            <a:xfrm>
              <a:off x="286" y="945"/>
              <a:ext cx="336" cy="309"/>
            </a:xfrm>
            <a:custGeom>
              <a:avLst/>
              <a:gdLst>
                <a:gd name="T0" fmla="*/ 1 w 672"/>
                <a:gd name="T1" fmla="*/ 0 h 619"/>
                <a:gd name="T2" fmla="*/ 1 w 672"/>
                <a:gd name="T3" fmla="*/ 0 h 619"/>
                <a:gd name="T4" fmla="*/ 1 w 672"/>
                <a:gd name="T5" fmla="*/ 0 h 619"/>
                <a:gd name="T6" fmla="*/ 1 w 672"/>
                <a:gd name="T7" fmla="*/ 0 h 619"/>
                <a:gd name="T8" fmla="*/ 1 w 672"/>
                <a:gd name="T9" fmla="*/ 0 h 619"/>
                <a:gd name="T10" fmla="*/ 1 w 672"/>
                <a:gd name="T11" fmla="*/ 0 h 619"/>
                <a:gd name="T12" fmla="*/ 1 w 672"/>
                <a:gd name="T13" fmla="*/ 0 h 619"/>
                <a:gd name="T14" fmla="*/ 1 w 672"/>
                <a:gd name="T15" fmla="*/ 0 h 619"/>
                <a:gd name="T16" fmla="*/ 1 w 672"/>
                <a:gd name="T17" fmla="*/ 0 h 619"/>
                <a:gd name="T18" fmla="*/ 1 w 672"/>
                <a:gd name="T19" fmla="*/ 0 h 619"/>
                <a:gd name="T20" fmla="*/ 1 w 672"/>
                <a:gd name="T21" fmla="*/ 0 h 619"/>
                <a:gd name="T22" fmla="*/ 0 w 672"/>
                <a:gd name="T23" fmla="*/ 0 h 619"/>
                <a:gd name="T24" fmla="*/ 0 w 672"/>
                <a:gd name="T25" fmla="*/ 0 h 619"/>
                <a:gd name="T26" fmla="*/ 1 w 672"/>
                <a:gd name="T27" fmla="*/ 0 h 619"/>
                <a:gd name="T28" fmla="*/ 1 w 672"/>
                <a:gd name="T29" fmla="*/ 0 h 619"/>
                <a:gd name="T30" fmla="*/ 1 w 672"/>
                <a:gd name="T31" fmla="*/ 0 h 619"/>
                <a:gd name="T32" fmla="*/ 1 w 672"/>
                <a:gd name="T33" fmla="*/ 0 h 619"/>
                <a:gd name="T34" fmla="*/ 1 w 672"/>
                <a:gd name="T35" fmla="*/ 0 h 619"/>
                <a:gd name="T36" fmla="*/ 1 w 672"/>
                <a:gd name="T37" fmla="*/ 0 h 619"/>
                <a:gd name="T38" fmla="*/ 1 w 672"/>
                <a:gd name="T39" fmla="*/ 0 h 619"/>
                <a:gd name="T40" fmla="*/ 1 w 672"/>
                <a:gd name="T41" fmla="*/ 0 h 619"/>
                <a:gd name="T42" fmla="*/ 1 w 672"/>
                <a:gd name="T43" fmla="*/ 0 h 619"/>
                <a:gd name="T44" fmla="*/ 1 w 672"/>
                <a:gd name="T45" fmla="*/ 0 h 619"/>
                <a:gd name="T46" fmla="*/ 1 w 672"/>
                <a:gd name="T47" fmla="*/ 0 h 619"/>
                <a:gd name="T48" fmla="*/ 1 w 672"/>
                <a:gd name="T49" fmla="*/ 0 h 619"/>
                <a:gd name="T50" fmla="*/ 1 w 672"/>
                <a:gd name="T51" fmla="*/ 0 h 619"/>
                <a:gd name="T52" fmla="*/ 1 w 672"/>
                <a:gd name="T53" fmla="*/ 0 h 619"/>
                <a:gd name="T54" fmla="*/ 1 w 672"/>
                <a:gd name="T55" fmla="*/ 0 h 619"/>
                <a:gd name="T56" fmla="*/ 1 w 672"/>
                <a:gd name="T57" fmla="*/ 0 h 619"/>
                <a:gd name="T58" fmla="*/ 1 w 672"/>
                <a:gd name="T59" fmla="*/ 0 h 619"/>
                <a:gd name="T60" fmla="*/ 1 w 672"/>
                <a:gd name="T61" fmla="*/ 0 h 619"/>
                <a:gd name="T62" fmla="*/ 1 w 672"/>
                <a:gd name="T63" fmla="*/ 0 h 6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2"/>
                <a:gd name="T97" fmla="*/ 0 h 619"/>
                <a:gd name="T98" fmla="*/ 672 w 672"/>
                <a:gd name="T99" fmla="*/ 619 h 6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2" h="619">
                  <a:moveTo>
                    <a:pt x="458" y="312"/>
                  </a:moveTo>
                  <a:lnTo>
                    <a:pt x="428" y="237"/>
                  </a:lnTo>
                  <a:lnTo>
                    <a:pt x="396" y="164"/>
                  </a:lnTo>
                  <a:lnTo>
                    <a:pt x="353" y="85"/>
                  </a:lnTo>
                  <a:lnTo>
                    <a:pt x="312" y="36"/>
                  </a:lnTo>
                  <a:lnTo>
                    <a:pt x="268" y="10"/>
                  </a:lnTo>
                  <a:lnTo>
                    <a:pt x="213" y="0"/>
                  </a:lnTo>
                  <a:lnTo>
                    <a:pt x="152" y="0"/>
                  </a:lnTo>
                  <a:lnTo>
                    <a:pt x="99" y="14"/>
                  </a:lnTo>
                  <a:lnTo>
                    <a:pt x="53" y="57"/>
                  </a:lnTo>
                  <a:lnTo>
                    <a:pt x="22" y="116"/>
                  </a:lnTo>
                  <a:lnTo>
                    <a:pt x="0" y="181"/>
                  </a:lnTo>
                  <a:lnTo>
                    <a:pt x="0" y="254"/>
                  </a:lnTo>
                  <a:lnTo>
                    <a:pt x="22" y="353"/>
                  </a:lnTo>
                  <a:lnTo>
                    <a:pt x="63" y="446"/>
                  </a:lnTo>
                  <a:lnTo>
                    <a:pt x="107" y="509"/>
                  </a:lnTo>
                  <a:lnTo>
                    <a:pt x="164" y="562"/>
                  </a:lnTo>
                  <a:lnTo>
                    <a:pt x="237" y="609"/>
                  </a:lnTo>
                  <a:lnTo>
                    <a:pt x="308" y="619"/>
                  </a:lnTo>
                  <a:lnTo>
                    <a:pt x="361" y="619"/>
                  </a:lnTo>
                  <a:lnTo>
                    <a:pt x="404" y="605"/>
                  </a:lnTo>
                  <a:lnTo>
                    <a:pt x="428" y="574"/>
                  </a:lnTo>
                  <a:lnTo>
                    <a:pt x="459" y="530"/>
                  </a:lnTo>
                  <a:lnTo>
                    <a:pt x="471" y="455"/>
                  </a:lnTo>
                  <a:lnTo>
                    <a:pt x="477" y="396"/>
                  </a:lnTo>
                  <a:lnTo>
                    <a:pt x="552" y="436"/>
                  </a:lnTo>
                  <a:lnTo>
                    <a:pt x="647" y="455"/>
                  </a:lnTo>
                  <a:lnTo>
                    <a:pt x="672" y="424"/>
                  </a:lnTo>
                  <a:lnTo>
                    <a:pt x="669" y="383"/>
                  </a:lnTo>
                  <a:lnTo>
                    <a:pt x="588" y="353"/>
                  </a:lnTo>
                  <a:lnTo>
                    <a:pt x="503" y="339"/>
                  </a:lnTo>
                  <a:lnTo>
                    <a:pt x="458" y="312"/>
                  </a:lnTo>
                  <a:close/>
                </a:path>
              </a:pathLst>
            </a:custGeom>
            <a:grpFill/>
            <a:ln w="38100">
              <a:solidFill>
                <a:srgbClr val="000000"/>
              </a:solidFill>
              <a:round/>
              <a:headEnd/>
              <a:tailEnd/>
            </a:ln>
          </p:spPr>
          <p:txBody>
            <a:bodyPr/>
            <a:lstStyle/>
            <a:p>
              <a:endParaRPr lang="pt-PT"/>
            </a:p>
          </p:txBody>
        </p:sp>
        <p:sp>
          <p:nvSpPr>
            <p:cNvPr id="22547" name="Freeform 13"/>
            <p:cNvSpPr>
              <a:spLocks/>
            </p:cNvSpPr>
            <p:nvPr/>
          </p:nvSpPr>
          <p:spPr bwMode="auto">
            <a:xfrm>
              <a:off x="380" y="1292"/>
              <a:ext cx="294" cy="520"/>
            </a:xfrm>
            <a:custGeom>
              <a:avLst/>
              <a:gdLst>
                <a:gd name="T0" fmla="*/ 0 w 590"/>
                <a:gd name="T1" fmla="*/ 1 h 1039"/>
                <a:gd name="T2" fmla="*/ 0 w 590"/>
                <a:gd name="T3" fmla="*/ 0 h 1039"/>
                <a:gd name="T4" fmla="*/ 0 w 590"/>
                <a:gd name="T5" fmla="*/ 1 h 1039"/>
                <a:gd name="T6" fmla="*/ 0 w 590"/>
                <a:gd name="T7" fmla="*/ 1 h 1039"/>
                <a:gd name="T8" fmla="*/ 0 w 590"/>
                <a:gd name="T9" fmla="*/ 1 h 1039"/>
                <a:gd name="T10" fmla="*/ 0 w 590"/>
                <a:gd name="T11" fmla="*/ 1 h 1039"/>
                <a:gd name="T12" fmla="*/ 0 w 590"/>
                <a:gd name="T13" fmla="*/ 1 h 1039"/>
                <a:gd name="T14" fmla="*/ 0 w 590"/>
                <a:gd name="T15" fmla="*/ 1 h 1039"/>
                <a:gd name="T16" fmla="*/ 0 w 590"/>
                <a:gd name="T17" fmla="*/ 1 h 1039"/>
                <a:gd name="T18" fmla="*/ 0 w 590"/>
                <a:gd name="T19" fmla="*/ 1 h 1039"/>
                <a:gd name="T20" fmla="*/ 0 w 590"/>
                <a:gd name="T21" fmla="*/ 1 h 1039"/>
                <a:gd name="T22" fmla="*/ 0 w 590"/>
                <a:gd name="T23" fmla="*/ 1 h 1039"/>
                <a:gd name="T24" fmla="*/ 0 w 590"/>
                <a:gd name="T25" fmla="*/ 1 h 1039"/>
                <a:gd name="T26" fmla="*/ 0 w 590"/>
                <a:gd name="T27" fmla="*/ 1 h 1039"/>
                <a:gd name="T28" fmla="*/ 0 w 590"/>
                <a:gd name="T29" fmla="*/ 1 h 1039"/>
                <a:gd name="T30" fmla="*/ 0 w 590"/>
                <a:gd name="T31" fmla="*/ 1 h 1039"/>
                <a:gd name="T32" fmla="*/ 0 w 590"/>
                <a:gd name="T33" fmla="*/ 1 h 1039"/>
                <a:gd name="T34" fmla="*/ 0 w 590"/>
                <a:gd name="T35" fmla="*/ 1 h 1039"/>
                <a:gd name="T36" fmla="*/ 0 w 590"/>
                <a:gd name="T37" fmla="*/ 1 h 1039"/>
                <a:gd name="T38" fmla="*/ 0 w 590"/>
                <a:gd name="T39" fmla="*/ 1 h 1039"/>
                <a:gd name="T40" fmla="*/ 0 w 590"/>
                <a:gd name="T41" fmla="*/ 1 h 1039"/>
                <a:gd name="T42" fmla="*/ 0 w 590"/>
                <a:gd name="T43" fmla="*/ 1 h 1039"/>
                <a:gd name="T44" fmla="*/ 0 w 590"/>
                <a:gd name="T45" fmla="*/ 1 h 1039"/>
                <a:gd name="T46" fmla="*/ 0 w 590"/>
                <a:gd name="T47" fmla="*/ 1 h 1039"/>
                <a:gd name="T48" fmla="*/ 0 w 590"/>
                <a:gd name="T49" fmla="*/ 1 h 1039"/>
                <a:gd name="T50" fmla="*/ 0 w 590"/>
                <a:gd name="T51" fmla="*/ 1 h 1039"/>
                <a:gd name="T52" fmla="*/ 0 w 590"/>
                <a:gd name="T53" fmla="*/ 1 h 1039"/>
                <a:gd name="T54" fmla="*/ 0 w 590"/>
                <a:gd name="T55" fmla="*/ 1 h 1039"/>
                <a:gd name="T56" fmla="*/ 0 w 590"/>
                <a:gd name="T57" fmla="*/ 1 h 1039"/>
                <a:gd name="T58" fmla="*/ 0 w 590"/>
                <a:gd name="T59" fmla="*/ 1 h 1039"/>
                <a:gd name="T60" fmla="*/ 0 w 590"/>
                <a:gd name="T61" fmla="*/ 1 h 1039"/>
                <a:gd name="T62" fmla="*/ 0 w 590"/>
                <a:gd name="T63" fmla="*/ 1 h 1039"/>
                <a:gd name="T64" fmla="*/ 0 w 590"/>
                <a:gd name="T65" fmla="*/ 1 h 1039"/>
                <a:gd name="T66" fmla="*/ 0 w 590"/>
                <a:gd name="T67" fmla="*/ 1 h 1039"/>
                <a:gd name="T68" fmla="*/ 0 w 590"/>
                <a:gd name="T69" fmla="*/ 1 h 1039"/>
                <a:gd name="T70" fmla="*/ 0 w 590"/>
                <a:gd name="T71" fmla="*/ 1 h 103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90"/>
                <a:gd name="T109" fmla="*/ 0 h 1039"/>
                <a:gd name="T110" fmla="*/ 590 w 590"/>
                <a:gd name="T111" fmla="*/ 1039 h 103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90" h="1039">
                  <a:moveTo>
                    <a:pt x="121" y="22"/>
                  </a:moveTo>
                  <a:lnTo>
                    <a:pt x="217" y="0"/>
                  </a:lnTo>
                  <a:lnTo>
                    <a:pt x="292" y="8"/>
                  </a:lnTo>
                  <a:lnTo>
                    <a:pt x="334" y="28"/>
                  </a:lnTo>
                  <a:lnTo>
                    <a:pt x="409" y="91"/>
                  </a:lnTo>
                  <a:lnTo>
                    <a:pt x="458" y="166"/>
                  </a:lnTo>
                  <a:lnTo>
                    <a:pt x="493" y="239"/>
                  </a:lnTo>
                  <a:lnTo>
                    <a:pt x="533" y="337"/>
                  </a:lnTo>
                  <a:lnTo>
                    <a:pt x="568" y="442"/>
                  </a:lnTo>
                  <a:lnTo>
                    <a:pt x="590" y="576"/>
                  </a:lnTo>
                  <a:lnTo>
                    <a:pt x="586" y="670"/>
                  </a:lnTo>
                  <a:lnTo>
                    <a:pt x="576" y="769"/>
                  </a:lnTo>
                  <a:lnTo>
                    <a:pt x="547" y="850"/>
                  </a:lnTo>
                  <a:lnTo>
                    <a:pt x="515" y="913"/>
                  </a:lnTo>
                  <a:lnTo>
                    <a:pt x="458" y="972"/>
                  </a:lnTo>
                  <a:lnTo>
                    <a:pt x="385" y="1015"/>
                  </a:lnTo>
                  <a:lnTo>
                    <a:pt x="302" y="1035"/>
                  </a:lnTo>
                  <a:lnTo>
                    <a:pt x="217" y="1039"/>
                  </a:lnTo>
                  <a:lnTo>
                    <a:pt x="138" y="1017"/>
                  </a:lnTo>
                  <a:lnTo>
                    <a:pt x="97" y="986"/>
                  </a:lnTo>
                  <a:lnTo>
                    <a:pt x="54" y="934"/>
                  </a:lnTo>
                  <a:lnTo>
                    <a:pt x="36" y="871"/>
                  </a:lnTo>
                  <a:lnTo>
                    <a:pt x="32" y="804"/>
                  </a:lnTo>
                  <a:lnTo>
                    <a:pt x="36" y="727"/>
                  </a:lnTo>
                  <a:lnTo>
                    <a:pt x="75" y="662"/>
                  </a:lnTo>
                  <a:lnTo>
                    <a:pt x="117" y="589"/>
                  </a:lnTo>
                  <a:lnTo>
                    <a:pt x="138" y="544"/>
                  </a:lnTo>
                  <a:lnTo>
                    <a:pt x="129" y="473"/>
                  </a:lnTo>
                  <a:lnTo>
                    <a:pt x="99" y="422"/>
                  </a:lnTo>
                  <a:lnTo>
                    <a:pt x="58" y="369"/>
                  </a:lnTo>
                  <a:lnTo>
                    <a:pt x="14" y="296"/>
                  </a:lnTo>
                  <a:lnTo>
                    <a:pt x="0" y="221"/>
                  </a:lnTo>
                  <a:lnTo>
                    <a:pt x="10" y="148"/>
                  </a:lnTo>
                  <a:lnTo>
                    <a:pt x="36" y="91"/>
                  </a:lnTo>
                  <a:lnTo>
                    <a:pt x="75" y="53"/>
                  </a:lnTo>
                  <a:lnTo>
                    <a:pt x="121" y="22"/>
                  </a:lnTo>
                  <a:close/>
                </a:path>
              </a:pathLst>
            </a:custGeom>
            <a:grpFill/>
            <a:ln w="38100">
              <a:solidFill>
                <a:srgbClr val="000000"/>
              </a:solidFill>
              <a:round/>
              <a:headEnd/>
              <a:tailEnd/>
            </a:ln>
          </p:spPr>
          <p:txBody>
            <a:bodyPr/>
            <a:lstStyle/>
            <a:p>
              <a:endParaRPr lang="pt-PT"/>
            </a:p>
          </p:txBody>
        </p:sp>
        <p:sp>
          <p:nvSpPr>
            <p:cNvPr id="22548" name="Freeform 14"/>
            <p:cNvSpPr>
              <a:spLocks/>
            </p:cNvSpPr>
            <p:nvPr/>
          </p:nvSpPr>
          <p:spPr bwMode="auto">
            <a:xfrm>
              <a:off x="443" y="1058"/>
              <a:ext cx="705" cy="366"/>
            </a:xfrm>
            <a:custGeom>
              <a:avLst/>
              <a:gdLst>
                <a:gd name="T0" fmla="*/ 1 w 1409"/>
                <a:gd name="T1" fmla="*/ 1 h 731"/>
                <a:gd name="T2" fmla="*/ 1 w 1409"/>
                <a:gd name="T3" fmla="*/ 1 h 731"/>
                <a:gd name="T4" fmla="*/ 0 w 1409"/>
                <a:gd name="T5" fmla="*/ 1 h 731"/>
                <a:gd name="T6" fmla="*/ 1 w 1409"/>
                <a:gd name="T7" fmla="*/ 1 h 731"/>
                <a:gd name="T8" fmla="*/ 1 w 1409"/>
                <a:gd name="T9" fmla="*/ 1 h 731"/>
                <a:gd name="T10" fmla="*/ 1 w 1409"/>
                <a:gd name="T11" fmla="*/ 1 h 731"/>
                <a:gd name="T12" fmla="*/ 1 w 1409"/>
                <a:gd name="T13" fmla="*/ 1 h 731"/>
                <a:gd name="T14" fmla="*/ 1 w 1409"/>
                <a:gd name="T15" fmla="*/ 1 h 731"/>
                <a:gd name="T16" fmla="*/ 1 w 1409"/>
                <a:gd name="T17" fmla="*/ 1 h 731"/>
                <a:gd name="T18" fmla="*/ 1 w 1409"/>
                <a:gd name="T19" fmla="*/ 1 h 731"/>
                <a:gd name="T20" fmla="*/ 1 w 1409"/>
                <a:gd name="T21" fmla="*/ 1 h 731"/>
                <a:gd name="T22" fmla="*/ 1 w 1409"/>
                <a:gd name="T23" fmla="*/ 1 h 731"/>
                <a:gd name="T24" fmla="*/ 1 w 1409"/>
                <a:gd name="T25" fmla="*/ 1 h 731"/>
                <a:gd name="T26" fmla="*/ 1 w 1409"/>
                <a:gd name="T27" fmla="*/ 1 h 731"/>
                <a:gd name="T28" fmla="*/ 1 w 1409"/>
                <a:gd name="T29" fmla="*/ 1 h 731"/>
                <a:gd name="T30" fmla="*/ 1 w 1409"/>
                <a:gd name="T31" fmla="*/ 1 h 731"/>
                <a:gd name="T32" fmla="*/ 1 w 1409"/>
                <a:gd name="T33" fmla="*/ 1 h 731"/>
                <a:gd name="T34" fmla="*/ 1 w 1409"/>
                <a:gd name="T35" fmla="*/ 1 h 731"/>
                <a:gd name="T36" fmla="*/ 1 w 1409"/>
                <a:gd name="T37" fmla="*/ 1 h 731"/>
                <a:gd name="T38" fmla="*/ 1 w 1409"/>
                <a:gd name="T39" fmla="*/ 1 h 731"/>
                <a:gd name="T40" fmla="*/ 1 w 1409"/>
                <a:gd name="T41" fmla="*/ 1 h 731"/>
                <a:gd name="T42" fmla="*/ 1 w 1409"/>
                <a:gd name="T43" fmla="*/ 1 h 731"/>
                <a:gd name="T44" fmla="*/ 1 w 1409"/>
                <a:gd name="T45" fmla="*/ 1 h 731"/>
                <a:gd name="T46" fmla="*/ 1 w 1409"/>
                <a:gd name="T47" fmla="*/ 1 h 731"/>
                <a:gd name="T48" fmla="*/ 1 w 1409"/>
                <a:gd name="T49" fmla="*/ 0 h 731"/>
                <a:gd name="T50" fmla="*/ 1 w 1409"/>
                <a:gd name="T51" fmla="*/ 1 h 731"/>
                <a:gd name="T52" fmla="*/ 1 w 1409"/>
                <a:gd name="T53" fmla="*/ 1 h 731"/>
                <a:gd name="T54" fmla="*/ 1 w 1409"/>
                <a:gd name="T55" fmla="*/ 1 h 731"/>
                <a:gd name="T56" fmla="*/ 1 w 1409"/>
                <a:gd name="T57" fmla="*/ 1 h 731"/>
                <a:gd name="T58" fmla="*/ 1 w 1409"/>
                <a:gd name="T59" fmla="*/ 1 h 731"/>
                <a:gd name="T60" fmla="*/ 1 w 1409"/>
                <a:gd name="T61" fmla="*/ 1 h 731"/>
                <a:gd name="T62" fmla="*/ 1 w 1409"/>
                <a:gd name="T63" fmla="*/ 1 h 731"/>
                <a:gd name="T64" fmla="*/ 1 w 1409"/>
                <a:gd name="T65" fmla="*/ 1 h 731"/>
                <a:gd name="T66" fmla="*/ 1 w 1409"/>
                <a:gd name="T67" fmla="*/ 1 h 731"/>
                <a:gd name="T68" fmla="*/ 1 w 1409"/>
                <a:gd name="T69" fmla="*/ 1 h 731"/>
                <a:gd name="T70" fmla="*/ 1 w 1409"/>
                <a:gd name="T71" fmla="*/ 1 h 731"/>
                <a:gd name="T72" fmla="*/ 1 w 1409"/>
                <a:gd name="T73" fmla="*/ 1 h 731"/>
                <a:gd name="T74" fmla="*/ 1 w 1409"/>
                <a:gd name="T75" fmla="*/ 1 h 731"/>
                <a:gd name="T76" fmla="*/ 1 w 1409"/>
                <a:gd name="T77" fmla="*/ 1 h 731"/>
                <a:gd name="T78" fmla="*/ 1 w 1409"/>
                <a:gd name="T79" fmla="*/ 1 h 7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09"/>
                <a:gd name="T121" fmla="*/ 0 h 731"/>
                <a:gd name="T122" fmla="*/ 1409 w 1409"/>
                <a:gd name="T123" fmla="*/ 731 h 73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09" h="731">
                  <a:moveTo>
                    <a:pt x="80" y="530"/>
                  </a:moveTo>
                  <a:lnTo>
                    <a:pt x="39" y="544"/>
                  </a:lnTo>
                  <a:lnTo>
                    <a:pt x="0" y="597"/>
                  </a:lnTo>
                  <a:lnTo>
                    <a:pt x="21" y="650"/>
                  </a:lnTo>
                  <a:lnTo>
                    <a:pt x="100" y="692"/>
                  </a:lnTo>
                  <a:lnTo>
                    <a:pt x="248" y="723"/>
                  </a:lnTo>
                  <a:lnTo>
                    <a:pt x="378" y="731"/>
                  </a:lnTo>
                  <a:lnTo>
                    <a:pt x="565" y="713"/>
                  </a:lnTo>
                  <a:lnTo>
                    <a:pt x="723" y="692"/>
                  </a:lnTo>
                  <a:lnTo>
                    <a:pt x="776" y="692"/>
                  </a:lnTo>
                  <a:lnTo>
                    <a:pt x="814" y="672"/>
                  </a:lnTo>
                  <a:lnTo>
                    <a:pt x="849" y="615"/>
                  </a:lnTo>
                  <a:lnTo>
                    <a:pt x="913" y="518"/>
                  </a:lnTo>
                  <a:lnTo>
                    <a:pt x="993" y="449"/>
                  </a:lnTo>
                  <a:lnTo>
                    <a:pt x="1080" y="364"/>
                  </a:lnTo>
                  <a:lnTo>
                    <a:pt x="1151" y="311"/>
                  </a:lnTo>
                  <a:lnTo>
                    <a:pt x="1228" y="268"/>
                  </a:lnTo>
                  <a:lnTo>
                    <a:pt x="1319" y="246"/>
                  </a:lnTo>
                  <a:lnTo>
                    <a:pt x="1368" y="226"/>
                  </a:lnTo>
                  <a:lnTo>
                    <a:pt x="1409" y="191"/>
                  </a:lnTo>
                  <a:lnTo>
                    <a:pt x="1392" y="142"/>
                  </a:lnTo>
                  <a:lnTo>
                    <a:pt x="1329" y="128"/>
                  </a:lnTo>
                  <a:lnTo>
                    <a:pt x="1279" y="106"/>
                  </a:lnTo>
                  <a:lnTo>
                    <a:pt x="1265" y="45"/>
                  </a:lnTo>
                  <a:lnTo>
                    <a:pt x="1228" y="0"/>
                  </a:lnTo>
                  <a:lnTo>
                    <a:pt x="1183" y="21"/>
                  </a:lnTo>
                  <a:lnTo>
                    <a:pt x="1185" y="98"/>
                  </a:lnTo>
                  <a:lnTo>
                    <a:pt x="1228" y="159"/>
                  </a:lnTo>
                  <a:lnTo>
                    <a:pt x="1206" y="195"/>
                  </a:lnTo>
                  <a:lnTo>
                    <a:pt x="1133" y="254"/>
                  </a:lnTo>
                  <a:lnTo>
                    <a:pt x="1017" y="321"/>
                  </a:lnTo>
                  <a:lnTo>
                    <a:pt x="891" y="406"/>
                  </a:lnTo>
                  <a:lnTo>
                    <a:pt x="804" y="487"/>
                  </a:lnTo>
                  <a:lnTo>
                    <a:pt x="745" y="562"/>
                  </a:lnTo>
                  <a:lnTo>
                    <a:pt x="704" y="575"/>
                  </a:lnTo>
                  <a:lnTo>
                    <a:pt x="615" y="583"/>
                  </a:lnTo>
                  <a:lnTo>
                    <a:pt x="451" y="587"/>
                  </a:lnTo>
                  <a:lnTo>
                    <a:pt x="315" y="587"/>
                  </a:lnTo>
                  <a:lnTo>
                    <a:pt x="199" y="566"/>
                  </a:lnTo>
                  <a:lnTo>
                    <a:pt x="80" y="530"/>
                  </a:lnTo>
                  <a:close/>
                </a:path>
              </a:pathLst>
            </a:custGeom>
            <a:grpFill/>
            <a:ln w="38100">
              <a:solidFill>
                <a:srgbClr val="000000"/>
              </a:solidFill>
              <a:round/>
              <a:headEnd/>
              <a:tailEnd/>
            </a:ln>
          </p:spPr>
          <p:txBody>
            <a:bodyPr/>
            <a:lstStyle/>
            <a:p>
              <a:endParaRPr lang="pt-PT"/>
            </a:p>
          </p:txBody>
        </p:sp>
        <p:sp>
          <p:nvSpPr>
            <p:cNvPr id="22549" name="Freeform 15"/>
            <p:cNvSpPr>
              <a:spLocks/>
            </p:cNvSpPr>
            <p:nvPr/>
          </p:nvSpPr>
          <p:spPr bwMode="auto">
            <a:xfrm>
              <a:off x="469" y="987"/>
              <a:ext cx="371" cy="448"/>
            </a:xfrm>
            <a:custGeom>
              <a:avLst/>
              <a:gdLst>
                <a:gd name="T0" fmla="*/ 1 w 741"/>
                <a:gd name="T1" fmla="*/ 0 h 897"/>
                <a:gd name="T2" fmla="*/ 1 w 741"/>
                <a:gd name="T3" fmla="*/ 0 h 897"/>
                <a:gd name="T4" fmla="*/ 0 w 741"/>
                <a:gd name="T5" fmla="*/ 0 h 897"/>
                <a:gd name="T6" fmla="*/ 1 w 741"/>
                <a:gd name="T7" fmla="*/ 0 h 897"/>
                <a:gd name="T8" fmla="*/ 1 w 741"/>
                <a:gd name="T9" fmla="*/ 0 h 897"/>
                <a:gd name="T10" fmla="*/ 1 w 741"/>
                <a:gd name="T11" fmla="*/ 0 h 897"/>
                <a:gd name="T12" fmla="*/ 1 w 741"/>
                <a:gd name="T13" fmla="*/ 0 h 897"/>
                <a:gd name="T14" fmla="*/ 1 w 741"/>
                <a:gd name="T15" fmla="*/ 0 h 897"/>
                <a:gd name="T16" fmla="*/ 1 w 741"/>
                <a:gd name="T17" fmla="*/ 0 h 897"/>
                <a:gd name="T18" fmla="*/ 1 w 741"/>
                <a:gd name="T19" fmla="*/ 0 h 897"/>
                <a:gd name="T20" fmla="*/ 1 w 741"/>
                <a:gd name="T21" fmla="*/ 0 h 897"/>
                <a:gd name="T22" fmla="*/ 1 w 741"/>
                <a:gd name="T23" fmla="*/ 0 h 897"/>
                <a:gd name="T24" fmla="*/ 1 w 741"/>
                <a:gd name="T25" fmla="*/ 0 h 897"/>
                <a:gd name="T26" fmla="*/ 1 w 741"/>
                <a:gd name="T27" fmla="*/ 0 h 897"/>
                <a:gd name="T28" fmla="*/ 1 w 741"/>
                <a:gd name="T29" fmla="*/ 0 h 897"/>
                <a:gd name="T30" fmla="*/ 1 w 741"/>
                <a:gd name="T31" fmla="*/ 0 h 897"/>
                <a:gd name="T32" fmla="*/ 1 w 741"/>
                <a:gd name="T33" fmla="*/ 0 h 897"/>
                <a:gd name="T34" fmla="*/ 1 w 741"/>
                <a:gd name="T35" fmla="*/ 0 h 897"/>
                <a:gd name="T36" fmla="*/ 1 w 741"/>
                <a:gd name="T37" fmla="*/ 0 h 897"/>
                <a:gd name="T38" fmla="*/ 1 w 741"/>
                <a:gd name="T39" fmla="*/ 0 h 897"/>
                <a:gd name="T40" fmla="*/ 1 w 741"/>
                <a:gd name="T41" fmla="*/ 0 h 897"/>
                <a:gd name="T42" fmla="*/ 1 w 741"/>
                <a:gd name="T43" fmla="*/ 0 h 897"/>
                <a:gd name="T44" fmla="*/ 1 w 741"/>
                <a:gd name="T45" fmla="*/ 0 h 897"/>
                <a:gd name="T46" fmla="*/ 1 w 741"/>
                <a:gd name="T47" fmla="*/ 0 h 897"/>
                <a:gd name="T48" fmla="*/ 1 w 741"/>
                <a:gd name="T49" fmla="*/ 0 h 897"/>
                <a:gd name="T50" fmla="*/ 1 w 741"/>
                <a:gd name="T51" fmla="*/ 0 h 897"/>
                <a:gd name="T52" fmla="*/ 1 w 741"/>
                <a:gd name="T53" fmla="*/ 0 h 897"/>
                <a:gd name="T54" fmla="*/ 1 w 741"/>
                <a:gd name="T55" fmla="*/ 0 h 897"/>
                <a:gd name="T56" fmla="*/ 1 w 741"/>
                <a:gd name="T57" fmla="*/ 0 h 897"/>
                <a:gd name="T58" fmla="*/ 1 w 741"/>
                <a:gd name="T59" fmla="*/ 0 h 897"/>
                <a:gd name="T60" fmla="*/ 1 w 741"/>
                <a:gd name="T61" fmla="*/ 0 h 897"/>
                <a:gd name="T62" fmla="*/ 1 w 741"/>
                <a:gd name="T63" fmla="*/ 0 h 897"/>
                <a:gd name="T64" fmla="*/ 1 w 741"/>
                <a:gd name="T65" fmla="*/ 0 h 897"/>
                <a:gd name="T66" fmla="*/ 1 w 741"/>
                <a:gd name="T67" fmla="*/ 0 h 897"/>
                <a:gd name="T68" fmla="*/ 1 w 741"/>
                <a:gd name="T69" fmla="*/ 0 h 897"/>
                <a:gd name="T70" fmla="*/ 1 w 741"/>
                <a:gd name="T71" fmla="*/ 0 h 897"/>
                <a:gd name="T72" fmla="*/ 1 w 741"/>
                <a:gd name="T73" fmla="*/ 0 h 897"/>
                <a:gd name="T74" fmla="*/ 1 w 741"/>
                <a:gd name="T75" fmla="*/ 0 h 897"/>
                <a:gd name="T76" fmla="*/ 1 w 741"/>
                <a:gd name="T77" fmla="*/ 0 h 897"/>
                <a:gd name="T78" fmla="*/ 1 w 741"/>
                <a:gd name="T79" fmla="*/ 0 h 897"/>
                <a:gd name="T80" fmla="*/ 1 w 741"/>
                <a:gd name="T81" fmla="*/ 0 h 897"/>
                <a:gd name="T82" fmla="*/ 1 w 741"/>
                <a:gd name="T83" fmla="*/ 0 h 897"/>
                <a:gd name="T84" fmla="*/ 1 w 741"/>
                <a:gd name="T85" fmla="*/ 0 h 89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41"/>
                <a:gd name="T130" fmla="*/ 0 h 897"/>
                <a:gd name="T131" fmla="*/ 741 w 741"/>
                <a:gd name="T132" fmla="*/ 897 h 89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41" h="897">
                  <a:moveTo>
                    <a:pt x="63" y="641"/>
                  </a:moveTo>
                  <a:lnTo>
                    <a:pt x="8" y="654"/>
                  </a:lnTo>
                  <a:lnTo>
                    <a:pt x="0" y="704"/>
                  </a:lnTo>
                  <a:lnTo>
                    <a:pt x="41" y="771"/>
                  </a:lnTo>
                  <a:lnTo>
                    <a:pt x="126" y="820"/>
                  </a:lnTo>
                  <a:lnTo>
                    <a:pt x="223" y="865"/>
                  </a:lnTo>
                  <a:lnTo>
                    <a:pt x="367" y="897"/>
                  </a:lnTo>
                  <a:lnTo>
                    <a:pt x="540" y="897"/>
                  </a:lnTo>
                  <a:lnTo>
                    <a:pt x="582" y="893"/>
                  </a:lnTo>
                  <a:lnTo>
                    <a:pt x="593" y="798"/>
                  </a:lnTo>
                  <a:lnTo>
                    <a:pt x="611" y="672"/>
                  </a:lnTo>
                  <a:lnTo>
                    <a:pt x="615" y="528"/>
                  </a:lnTo>
                  <a:lnTo>
                    <a:pt x="621" y="449"/>
                  </a:lnTo>
                  <a:lnTo>
                    <a:pt x="635" y="386"/>
                  </a:lnTo>
                  <a:lnTo>
                    <a:pt x="674" y="355"/>
                  </a:lnTo>
                  <a:lnTo>
                    <a:pt x="741" y="337"/>
                  </a:lnTo>
                  <a:lnTo>
                    <a:pt x="737" y="301"/>
                  </a:lnTo>
                  <a:lnTo>
                    <a:pt x="625" y="301"/>
                  </a:lnTo>
                  <a:lnTo>
                    <a:pt x="599" y="232"/>
                  </a:lnTo>
                  <a:lnTo>
                    <a:pt x="568" y="189"/>
                  </a:lnTo>
                  <a:lnTo>
                    <a:pt x="562" y="134"/>
                  </a:lnTo>
                  <a:lnTo>
                    <a:pt x="589" y="85"/>
                  </a:lnTo>
                  <a:lnTo>
                    <a:pt x="635" y="73"/>
                  </a:lnTo>
                  <a:lnTo>
                    <a:pt x="647" y="39"/>
                  </a:lnTo>
                  <a:lnTo>
                    <a:pt x="589" y="8"/>
                  </a:lnTo>
                  <a:lnTo>
                    <a:pt x="514" y="0"/>
                  </a:lnTo>
                  <a:lnTo>
                    <a:pt x="473" y="22"/>
                  </a:lnTo>
                  <a:lnTo>
                    <a:pt x="442" y="85"/>
                  </a:lnTo>
                  <a:lnTo>
                    <a:pt x="420" y="126"/>
                  </a:lnTo>
                  <a:lnTo>
                    <a:pt x="434" y="189"/>
                  </a:lnTo>
                  <a:lnTo>
                    <a:pt x="455" y="252"/>
                  </a:lnTo>
                  <a:lnTo>
                    <a:pt x="509" y="313"/>
                  </a:lnTo>
                  <a:lnTo>
                    <a:pt x="558" y="349"/>
                  </a:lnTo>
                  <a:lnTo>
                    <a:pt x="562" y="422"/>
                  </a:lnTo>
                  <a:lnTo>
                    <a:pt x="550" y="560"/>
                  </a:lnTo>
                  <a:lnTo>
                    <a:pt x="536" y="664"/>
                  </a:lnTo>
                  <a:lnTo>
                    <a:pt x="497" y="767"/>
                  </a:lnTo>
                  <a:lnTo>
                    <a:pt x="477" y="777"/>
                  </a:lnTo>
                  <a:lnTo>
                    <a:pt x="367" y="767"/>
                  </a:lnTo>
                  <a:lnTo>
                    <a:pt x="264" y="739"/>
                  </a:lnTo>
                  <a:lnTo>
                    <a:pt x="201" y="696"/>
                  </a:lnTo>
                  <a:lnTo>
                    <a:pt x="134" y="664"/>
                  </a:lnTo>
                  <a:lnTo>
                    <a:pt x="63" y="641"/>
                  </a:lnTo>
                  <a:close/>
                </a:path>
              </a:pathLst>
            </a:custGeom>
            <a:grpFill/>
            <a:ln w="38100">
              <a:solidFill>
                <a:srgbClr val="000000"/>
              </a:solidFill>
              <a:round/>
              <a:headEnd/>
              <a:tailEnd/>
            </a:ln>
          </p:spPr>
          <p:txBody>
            <a:bodyPr/>
            <a:lstStyle/>
            <a:p>
              <a:endParaRPr lang="pt-PT"/>
            </a:p>
          </p:txBody>
        </p:sp>
        <p:sp>
          <p:nvSpPr>
            <p:cNvPr id="22550" name="Freeform 16"/>
            <p:cNvSpPr>
              <a:spLocks/>
            </p:cNvSpPr>
            <p:nvPr/>
          </p:nvSpPr>
          <p:spPr bwMode="auto">
            <a:xfrm>
              <a:off x="417" y="1685"/>
              <a:ext cx="260" cy="748"/>
            </a:xfrm>
            <a:custGeom>
              <a:avLst/>
              <a:gdLst>
                <a:gd name="T0" fmla="*/ 0 w 521"/>
                <a:gd name="T1" fmla="*/ 1 h 1496"/>
                <a:gd name="T2" fmla="*/ 0 w 521"/>
                <a:gd name="T3" fmla="*/ 1 h 1496"/>
                <a:gd name="T4" fmla="*/ 0 w 521"/>
                <a:gd name="T5" fmla="*/ 1 h 1496"/>
                <a:gd name="T6" fmla="*/ 0 w 521"/>
                <a:gd name="T7" fmla="*/ 0 h 1496"/>
                <a:gd name="T8" fmla="*/ 0 w 521"/>
                <a:gd name="T9" fmla="*/ 1 h 1496"/>
                <a:gd name="T10" fmla="*/ 0 w 521"/>
                <a:gd name="T11" fmla="*/ 1 h 1496"/>
                <a:gd name="T12" fmla="*/ 0 w 521"/>
                <a:gd name="T13" fmla="*/ 1 h 1496"/>
                <a:gd name="T14" fmla="*/ 0 w 521"/>
                <a:gd name="T15" fmla="*/ 1 h 1496"/>
                <a:gd name="T16" fmla="*/ 0 w 521"/>
                <a:gd name="T17" fmla="*/ 1 h 1496"/>
                <a:gd name="T18" fmla="*/ 0 w 521"/>
                <a:gd name="T19" fmla="*/ 1 h 1496"/>
                <a:gd name="T20" fmla="*/ 0 w 521"/>
                <a:gd name="T21" fmla="*/ 1 h 1496"/>
                <a:gd name="T22" fmla="*/ 0 w 521"/>
                <a:gd name="T23" fmla="*/ 1 h 1496"/>
                <a:gd name="T24" fmla="*/ 0 w 521"/>
                <a:gd name="T25" fmla="*/ 1 h 1496"/>
                <a:gd name="T26" fmla="*/ 0 w 521"/>
                <a:gd name="T27" fmla="*/ 1 h 1496"/>
                <a:gd name="T28" fmla="*/ 0 w 521"/>
                <a:gd name="T29" fmla="*/ 1 h 1496"/>
                <a:gd name="T30" fmla="*/ 0 w 521"/>
                <a:gd name="T31" fmla="*/ 1 h 1496"/>
                <a:gd name="T32" fmla="*/ 0 w 521"/>
                <a:gd name="T33" fmla="*/ 1 h 1496"/>
                <a:gd name="T34" fmla="*/ 0 w 521"/>
                <a:gd name="T35" fmla="*/ 1 h 1496"/>
                <a:gd name="T36" fmla="*/ 0 w 521"/>
                <a:gd name="T37" fmla="*/ 1 h 1496"/>
                <a:gd name="T38" fmla="*/ 0 w 521"/>
                <a:gd name="T39" fmla="*/ 1 h 1496"/>
                <a:gd name="T40" fmla="*/ 0 w 521"/>
                <a:gd name="T41" fmla="*/ 1 h 1496"/>
                <a:gd name="T42" fmla="*/ 0 w 521"/>
                <a:gd name="T43" fmla="*/ 1 h 1496"/>
                <a:gd name="T44" fmla="*/ 0 w 521"/>
                <a:gd name="T45" fmla="*/ 1 h 1496"/>
                <a:gd name="T46" fmla="*/ 0 w 521"/>
                <a:gd name="T47" fmla="*/ 1 h 1496"/>
                <a:gd name="T48" fmla="*/ 0 w 521"/>
                <a:gd name="T49" fmla="*/ 1 h 1496"/>
                <a:gd name="T50" fmla="*/ 0 w 521"/>
                <a:gd name="T51" fmla="*/ 1 h 1496"/>
                <a:gd name="T52" fmla="*/ 0 w 521"/>
                <a:gd name="T53" fmla="*/ 1 h 1496"/>
                <a:gd name="T54" fmla="*/ 0 w 521"/>
                <a:gd name="T55" fmla="*/ 1 h 1496"/>
                <a:gd name="T56" fmla="*/ 0 w 521"/>
                <a:gd name="T57" fmla="*/ 1 h 1496"/>
                <a:gd name="T58" fmla="*/ 0 w 521"/>
                <a:gd name="T59" fmla="*/ 1 h 1496"/>
                <a:gd name="T60" fmla="*/ 0 w 521"/>
                <a:gd name="T61" fmla="*/ 1 h 1496"/>
                <a:gd name="T62" fmla="*/ 0 w 521"/>
                <a:gd name="T63" fmla="*/ 1 h 1496"/>
                <a:gd name="T64" fmla="*/ 0 w 521"/>
                <a:gd name="T65" fmla="*/ 1 h 1496"/>
                <a:gd name="T66" fmla="*/ 0 w 521"/>
                <a:gd name="T67" fmla="*/ 1 h 1496"/>
                <a:gd name="T68" fmla="*/ 0 w 521"/>
                <a:gd name="T69" fmla="*/ 1 h 1496"/>
                <a:gd name="T70" fmla="*/ 0 w 521"/>
                <a:gd name="T71" fmla="*/ 1 h 1496"/>
                <a:gd name="T72" fmla="*/ 0 w 521"/>
                <a:gd name="T73" fmla="*/ 1 h 1496"/>
                <a:gd name="T74" fmla="*/ 0 w 521"/>
                <a:gd name="T75" fmla="*/ 1 h 1496"/>
                <a:gd name="T76" fmla="*/ 0 w 521"/>
                <a:gd name="T77" fmla="*/ 1 h 1496"/>
                <a:gd name="T78" fmla="*/ 0 w 521"/>
                <a:gd name="T79" fmla="*/ 1 h 1496"/>
                <a:gd name="T80" fmla="*/ 0 w 521"/>
                <a:gd name="T81" fmla="*/ 1 h 1496"/>
                <a:gd name="T82" fmla="*/ 0 w 521"/>
                <a:gd name="T83" fmla="*/ 1 h 1496"/>
                <a:gd name="T84" fmla="*/ 0 w 521"/>
                <a:gd name="T85" fmla="*/ 1 h 1496"/>
                <a:gd name="T86" fmla="*/ 0 w 521"/>
                <a:gd name="T87" fmla="*/ 1 h 14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21"/>
                <a:gd name="T133" fmla="*/ 0 h 1496"/>
                <a:gd name="T134" fmla="*/ 521 w 521"/>
                <a:gd name="T135" fmla="*/ 1496 h 149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21" h="1496">
                  <a:moveTo>
                    <a:pt x="32" y="199"/>
                  </a:moveTo>
                  <a:lnTo>
                    <a:pt x="18" y="122"/>
                  </a:lnTo>
                  <a:lnTo>
                    <a:pt x="32" y="49"/>
                  </a:lnTo>
                  <a:lnTo>
                    <a:pt x="85" y="0"/>
                  </a:lnTo>
                  <a:lnTo>
                    <a:pt x="146" y="17"/>
                  </a:lnTo>
                  <a:lnTo>
                    <a:pt x="203" y="80"/>
                  </a:lnTo>
                  <a:lnTo>
                    <a:pt x="221" y="185"/>
                  </a:lnTo>
                  <a:lnTo>
                    <a:pt x="235" y="353"/>
                  </a:lnTo>
                  <a:lnTo>
                    <a:pt x="233" y="502"/>
                  </a:lnTo>
                  <a:lnTo>
                    <a:pt x="213" y="648"/>
                  </a:lnTo>
                  <a:lnTo>
                    <a:pt x="194" y="806"/>
                  </a:lnTo>
                  <a:lnTo>
                    <a:pt x="160" y="928"/>
                  </a:lnTo>
                  <a:lnTo>
                    <a:pt x="146" y="1001"/>
                  </a:lnTo>
                  <a:lnTo>
                    <a:pt x="140" y="1129"/>
                  </a:lnTo>
                  <a:lnTo>
                    <a:pt x="158" y="1214"/>
                  </a:lnTo>
                  <a:lnTo>
                    <a:pt x="190" y="1273"/>
                  </a:lnTo>
                  <a:lnTo>
                    <a:pt x="233" y="1305"/>
                  </a:lnTo>
                  <a:lnTo>
                    <a:pt x="318" y="1346"/>
                  </a:lnTo>
                  <a:lnTo>
                    <a:pt x="436" y="1370"/>
                  </a:lnTo>
                  <a:lnTo>
                    <a:pt x="493" y="1382"/>
                  </a:lnTo>
                  <a:lnTo>
                    <a:pt x="521" y="1409"/>
                  </a:lnTo>
                  <a:lnTo>
                    <a:pt x="511" y="1429"/>
                  </a:lnTo>
                  <a:lnTo>
                    <a:pt x="477" y="1451"/>
                  </a:lnTo>
                  <a:lnTo>
                    <a:pt x="403" y="1492"/>
                  </a:lnTo>
                  <a:lnTo>
                    <a:pt x="328" y="1496"/>
                  </a:lnTo>
                  <a:lnTo>
                    <a:pt x="288" y="1482"/>
                  </a:lnTo>
                  <a:lnTo>
                    <a:pt x="253" y="1441"/>
                  </a:lnTo>
                  <a:lnTo>
                    <a:pt x="190" y="1397"/>
                  </a:lnTo>
                  <a:lnTo>
                    <a:pt x="85" y="1360"/>
                  </a:lnTo>
                  <a:lnTo>
                    <a:pt x="50" y="1356"/>
                  </a:lnTo>
                  <a:lnTo>
                    <a:pt x="10" y="1346"/>
                  </a:lnTo>
                  <a:lnTo>
                    <a:pt x="0" y="1315"/>
                  </a:lnTo>
                  <a:lnTo>
                    <a:pt x="0" y="1265"/>
                  </a:lnTo>
                  <a:lnTo>
                    <a:pt x="22" y="1220"/>
                  </a:lnTo>
                  <a:lnTo>
                    <a:pt x="54" y="1171"/>
                  </a:lnTo>
                  <a:lnTo>
                    <a:pt x="65" y="1046"/>
                  </a:lnTo>
                  <a:lnTo>
                    <a:pt x="61" y="899"/>
                  </a:lnTo>
                  <a:lnTo>
                    <a:pt x="71" y="792"/>
                  </a:lnTo>
                  <a:lnTo>
                    <a:pt x="85" y="690"/>
                  </a:lnTo>
                  <a:lnTo>
                    <a:pt x="83" y="597"/>
                  </a:lnTo>
                  <a:lnTo>
                    <a:pt x="65" y="467"/>
                  </a:lnTo>
                  <a:lnTo>
                    <a:pt x="50" y="366"/>
                  </a:lnTo>
                  <a:lnTo>
                    <a:pt x="54" y="262"/>
                  </a:lnTo>
                  <a:lnTo>
                    <a:pt x="32" y="199"/>
                  </a:lnTo>
                  <a:close/>
                </a:path>
              </a:pathLst>
            </a:custGeom>
            <a:grpFill/>
            <a:ln w="38100">
              <a:solidFill>
                <a:srgbClr val="000000"/>
              </a:solidFill>
              <a:round/>
              <a:headEnd/>
              <a:tailEnd/>
            </a:ln>
          </p:spPr>
          <p:txBody>
            <a:bodyPr/>
            <a:lstStyle/>
            <a:p>
              <a:endParaRPr lang="pt-PT"/>
            </a:p>
          </p:txBody>
        </p:sp>
        <p:sp>
          <p:nvSpPr>
            <p:cNvPr id="22551" name="Freeform 17"/>
            <p:cNvSpPr>
              <a:spLocks/>
            </p:cNvSpPr>
            <p:nvPr/>
          </p:nvSpPr>
          <p:spPr bwMode="auto">
            <a:xfrm>
              <a:off x="506" y="1694"/>
              <a:ext cx="296" cy="656"/>
            </a:xfrm>
            <a:custGeom>
              <a:avLst/>
              <a:gdLst>
                <a:gd name="T0" fmla="*/ 1 w 591"/>
                <a:gd name="T1" fmla="*/ 0 h 1313"/>
                <a:gd name="T2" fmla="*/ 1 w 591"/>
                <a:gd name="T3" fmla="*/ 0 h 1313"/>
                <a:gd name="T4" fmla="*/ 1 w 591"/>
                <a:gd name="T5" fmla="*/ 0 h 1313"/>
                <a:gd name="T6" fmla="*/ 1 w 591"/>
                <a:gd name="T7" fmla="*/ 0 h 1313"/>
                <a:gd name="T8" fmla="*/ 1 w 591"/>
                <a:gd name="T9" fmla="*/ 0 h 1313"/>
                <a:gd name="T10" fmla="*/ 1 w 591"/>
                <a:gd name="T11" fmla="*/ 0 h 1313"/>
                <a:gd name="T12" fmla="*/ 1 w 591"/>
                <a:gd name="T13" fmla="*/ 0 h 1313"/>
                <a:gd name="T14" fmla="*/ 1 w 591"/>
                <a:gd name="T15" fmla="*/ 0 h 1313"/>
                <a:gd name="T16" fmla="*/ 1 w 591"/>
                <a:gd name="T17" fmla="*/ 0 h 1313"/>
                <a:gd name="T18" fmla="*/ 1 w 591"/>
                <a:gd name="T19" fmla="*/ 0 h 1313"/>
                <a:gd name="T20" fmla="*/ 1 w 591"/>
                <a:gd name="T21" fmla="*/ 0 h 1313"/>
                <a:gd name="T22" fmla="*/ 1 w 591"/>
                <a:gd name="T23" fmla="*/ 0 h 1313"/>
                <a:gd name="T24" fmla="*/ 1 w 591"/>
                <a:gd name="T25" fmla="*/ 0 h 1313"/>
                <a:gd name="T26" fmla="*/ 1 w 591"/>
                <a:gd name="T27" fmla="*/ 0 h 1313"/>
                <a:gd name="T28" fmla="*/ 1 w 591"/>
                <a:gd name="T29" fmla="*/ 0 h 1313"/>
                <a:gd name="T30" fmla="*/ 1 w 591"/>
                <a:gd name="T31" fmla="*/ 0 h 1313"/>
                <a:gd name="T32" fmla="*/ 1 w 591"/>
                <a:gd name="T33" fmla="*/ 0 h 1313"/>
                <a:gd name="T34" fmla="*/ 1 w 591"/>
                <a:gd name="T35" fmla="*/ 0 h 1313"/>
                <a:gd name="T36" fmla="*/ 1 w 591"/>
                <a:gd name="T37" fmla="*/ 0 h 1313"/>
                <a:gd name="T38" fmla="*/ 1 w 591"/>
                <a:gd name="T39" fmla="*/ 0 h 1313"/>
                <a:gd name="T40" fmla="*/ 1 w 591"/>
                <a:gd name="T41" fmla="*/ 0 h 1313"/>
                <a:gd name="T42" fmla="*/ 1 w 591"/>
                <a:gd name="T43" fmla="*/ 0 h 1313"/>
                <a:gd name="T44" fmla="*/ 1 w 591"/>
                <a:gd name="T45" fmla="*/ 0 h 1313"/>
                <a:gd name="T46" fmla="*/ 1 w 591"/>
                <a:gd name="T47" fmla="*/ 0 h 1313"/>
                <a:gd name="T48" fmla="*/ 1 w 591"/>
                <a:gd name="T49" fmla="*/ 0 h 1313"/>
                <a:gd name="T50" fmla="*/ 1 w 591"/>
                <a:gd name="T51" fmla="*/ 0 h 1313"/>
                <a:gd name="T52" fmla="*/ 1 w 591"/>
                <a:gd name="T53" fmla="*/ 0 h 1313"/>
                <a:gd name="T54" fmla="*/ 1 w 591"/>
                <a:gd name="T55" fmla="*/ 0 h 1313"/>
                <a:gd name="T56" fmla="*/ 1 w 591"/>
                <a:gd name="T57" fmla="*/ 0 h 1313"/>
                <a:gd name="T58" fmla="*/ 1 w 591"/>
                <a:gd name="T59" fmla="*/ 0 h 1313"/>
                <a:gd name="T60" fmla="*/ 1 w 591"/>
                <a:gd name="T61" fmla="*/ 0 h 1313"/>
                <a:gd name="T62" fmla="*/ 1 w 591"/>
                <a:gd name="T63" fmla="*/ 0 h 1313"/>
                <a:gd name="T64" fmla="*/ 1 w 591"/>
                <a:gd name="T65" fmla="*/ 0 h 1313"/>
                <a:gd name="T66" fmla="*/ 1 w 591"/>
                <a:gd name="T67" fmla="*/ 0 h 1313"/>
                <a:gd name="T68" fmla="*/ 1 w 591"/>
                <a:gd name="T69" fmla="*/ 0 h 1313"/>
                <a:gd name="T70" fmla="*/ 1 w 591"/>
                <a:gd name="T71" fmla="*/ 0 h 1313"/>
                <a:gd name="T72" fmla="*/ 1 w 591"/>
                <a:gd name="T73" fmla="*/ 0 h 1313"/>
                <a:gd name="T74" fmla="*/ 0 w 591"/>
                <a:gd name="T75" fmla="*/ 0 h 1313"/>
                <a:gd name="T76" fmla="*/ 1 w 591"/>
                <a:gd name="T77" fmla="*/ 0 h 1313"/>
                <a:gd name="T78" fmla="*/ 1 w 591"/>
                <a:gd name="T79" fmla="*/ 0 h 1313"/>
                <a:gd name="T80" fmla="*/ 1 w 591"/>
                <a:gd name="T81" fmla="*/ 0 h 131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1"/>
                <a:gd name="T124" fmla="*/ 0 h 1313"/>
                <a:gd name="T125" fmla="*/ 591 w 591"/>
                <a:gd name="T126" fmla="*/ 1313 h 131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1" h="1313">
                  <a:moveTo>
                    <a:pt x="128" y="0"/>
                  </a:moveTo>
                  <a:lnTo>
                    <a:pt x="213" y="87"/>
                  </a:lnTo>
                  <a:lnTo>
                    <a:pt x="262" y="178"/>
                  </a:lnTo>
                  <a:lnTo>
                    <a:pt x="303" y="282"/>
                  </a:lnTo>
                  <a:lnTo>
                    <a:pt x="337" y="408"/>
                  </a:lnTo>
                  <a:lnTo>
                    <a:pt x="351" y="539"/>
                  </a:lnTo>
                  <a:lnTo>
                    <a:pt x="339" y="661"/>
                  </a:lnTo>
                  <a:lnTo>
                    <a:pt x="325" y="787"/>
                  </a:lnTo>
                  <a:lnTo>
                    <a:pt x="307" y="911"/>
                  </a:lnTo>
                  <a:lnTo>
                    <a:pt x="276" y="1031"/>
                  </a:lnTo>
                  <a:lnTo>
                    <a:pt x="272" y="1104"/>
                  </a:lnTo>
                  <a:lnTo>
                    <a:pt x="284" y="1142"/>
                  </a:lnTo>
                  <a:lnTo>
                    <a:pt x="347" y="1156"/>
                  </a:lnTo>
                  <a:lnTo>
                    <a:pt x="443" y="1167"/>
                  </a:lnTo>
                  <a:lnTo>
                    <a:pt x="552" y="1199"/>
                  </a:lnTo>
                  <a:lnTo>
                    <a:pt x="570" y="1227"/>
                  </a:lnTo>
                  <a:lnTo>
                    <a:pt x="591" y="1290"/>
                  </a:lnTo>
                  <a:lnTo>
                    <a:pt x="581" y="1309"/>
                  </a:lnTo>
                  <a:lnTo>
                    <a:pt x="538" y="1313"/>
                  </a:lnTo>
                  <a:lnTo>
                    <a:pt x="445" y="1292"/>
                  </a:lnTo>
                  <a:lnTo>
                    <a:pt x="357" y="1250"/>
                  </a:lnTo>
                  <a:lnTo>
                    <a:pt x="266" y="1240"/>
                  </a:lnTo>
                  <a:lnTo>
                    <a:pt x="213" y="1236"/>
                  </a:lnTo>
                  <a:lnTo>
                    <a:pt x="156" y="1215"/>
                  </a:lnTo>
                  <a:lnTo>
                    <a:pt x="146" y="1177"/>
                  </a:lnTo>
                  <a:lnTo>
                    <a:pt x="156" y="1132"/>
                  </a:lnTo>
                  <a:lnTo>
                    <a:pt x="191" y="1069"/>
                  </a:lnTo>
                  <a:lnTo>
                    <a:pt x="223" y="996"/>
                  </a:lnTo>
                  <a:lnTo>
                    <a:pt x="240" y="832"/>
                  </a:lnTo>
                  <a:lnTo>
                    <a:pt x="240" y="716"/>
                  </a:lnTo>
                  <a:lnTo>
                    <a:pt x="240" y="629"/>
                  </a:lnTo>
                  <a:lnTo>
                    <a:pt x="234" y="539"/>
                  </a:lnTo>
                  <a:lnTo>
                    <a:pt x="213" y="462"/>
                  </a:lnTo>
                  <a:lnTo>
                    <a:pt x="187" y="371"/>
                  </a:lnTo>
                  <a:lnTo>
                    <a:pt x="128" y="282"/>
                  </a:lnTo>
                  <a:lnTo>
                    <a:pt x="81" y="213"/>
                  </a:lnTo>
                  <a:lnTo>
                    <a:pt x="21" y="127"/>
                  </a:lnTo>
                  <a:lnTo>
                    <a:pt x="0" y="67"/>
                  </a:lnTo>
                  <a:lnTo>
                    <a:pt x="21" y="10"/>
                  </a:lnTo>
                  <a:lnTo>
                    <a:pt x="63" y="0"/>
                  </a:lnTo>
                  <a:lnTo>
                    <a:pt x="128" y="0"/>
                  </a:lnTo>
                  <a:close/>
                </a:path>
              </a:pathLst>
            </a:custGeom>
            <a:grpFill/>
            <a:ln w="38100">
              <a:solidFill>
                <a:srgbClr val="000000"/>
              </a:solidFill>
              <a:round/>
              <a:headEnd/>
              <a:tailEnd/>
            </a:ln>
          </p:spPr>
          <p:txBody>
            <a:bodyPr/>
            <a:lstStyle/>
            <a:p>
              <a:endParaRPr lang="pt-PT"/>
            </a:p>
          </p:txBody>
        </p:sp>
      </p:grpSp>
      <p:sp>
        <p:nvSpPr>
          <p:cNvPr id="238610" name="Text Box 18"/>
          <p:cNvSpPr txBox="1">
            <a:spLocks noChangeArrowheads="1"/>
          </p:cNvSpPr>
          <p:nvPr/>
        </p:nvSpPr>
        <p:spPr bwMode="auto">
          <a:xfrm>
            <a:off x="3495675" y="1911350"/>
            <a:ext cx="64770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1" rIns="91420" bIns="45711">
            <a:spAutoFit/>
          </a:bodyPr>
          <a:lstStyle>
            <a:lvl1pPr marL="457200" indent="-4572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pt-PT" altLang="pt-PT" sz="1500" b="1">
                <a:latin typeface="Times New Roman" pitchFamily="18" charset="0"/>
              </a:rPr>
              <a:t>                  </a:t>
            </a:r>
          </a:p>
        </p:txBody>
      </p:sp>
      <p:sp>
        <p:nvSpPr>
          <p:cNvPr id="22534" name="Text Box 19"/>
          <p:cNvSpPr txBox="1">
            <a:spLocks noChangeArrowheads="1"/>
          </p:cNvSpPr>
          <p:nvPr/>
        </p:nvSpPr>
        <p:spPr bwMode="auto">
          <a:xfrm>
            <a:off x="1302466" y="1537585"/>
            <a:ext cx="7518203" cy="5176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130000"/>
              </a:lnSpc>
              <a:buFontTx/>
              <a:buAutoNum type="arabicPeriod"/>
            </a:pPr>
            <a:endParaRPr lang="pt-PT" altLang="pt-PT" b="1" dirty="0">
              <a:latin typeface="Comic Sans MS" pitchFamily="66" charset="0"/>
            </a:endParaRPr>
          </a:p>
          <a:p>
            <a:endParaRPr lang="pt-PT" altLang="pt-PT" b="1" dirty="0">
              <a:latin typeface="Comic Sans MS" pitchFamily="66" charset="0"/>
            </a:endParaRPr>
          </a:p>
          <a:p>
            <a:pPr>
              <a:lnSpc>
                <a:spcPct val="125000"/>
              </a:lnSpc>
            </a:pPr>
            <a:r>
              <a:rPr lang="pt-PT" altLang="pt-PT" sz="1500" b="1" dirty="0" smtClean="0">
                <a:latin typeface="Comic Sans MS" pitchFamily="66" charset="0"/>
              </a:rPr>
              <a:t> </a:t>
            </a:r>
            <a:endParaRPr lang="pt-PT" altLang="pt-PT" sz="1500" b="1" dirty="0">
              <a:latin typeface="Comic Sans MS" pitchFamily="66" charset="0"/>
            </a:endParaRPr>
          </a:p>
          <a:p>
            <a:pPr>
              <a:lnSpc>
                <a:spcPct val="125000"/>
              </a:lnSpc>
            </a:pPr>
            <a:r>
              <a:rPr lang="pt-PT" altLang="pt-PT" sz="1500" dirty="0" smtClean="0">
                <a:solidFill>
                  <a:schemeClr val="tx2"/>
                </a:solidFill>
                <a:latin typeface="Comic Sans MS" pitchFamily="66" charset="0"/>
              </a:rPr>
              <a:t>- </a:t>
            </a:r>
            <a:r>
              <a:rPr lang="pt-PT" altLang="pt-PT" sz="1600" dirty="0" smtClean="0">
                <a:solidFill>
                  <a:schemeClr val="tx2"/>
                </a:solidFill>
                <a:latin typeface="Comic Sans MS" pitchFamily="66" charset="0"/>
              </a:rPr>
              <a:t>Escola </a:t>
            </a:r>
            <a:r>
              <a:rPr lang="pt-PT" altLang="pt-PT" sz="1600" dirty="0">
                <a:solidFill>
                  <a:schemeClr val="tx2"/>
                </a:solidFill>
                <a:latin typeface="Comic Sans MS" pitchFamily="66" charset="0"/>
              </a:rPr>
              <a:t>Secundária Madeira </a:t>
            </a:r>
            <a:r>
              <a:rPr lang="pt-PT" altLang="pt-PT" sz="1600" dirty="0" smtClean="0">
                <a:solidFill>
                  <a:schemeClr val="tx2"/>
                </a:solidFill>
                <a:latin typeface="Comic Sans MS" pitchFamily="66" charset="0"/>
              </a:rPr>
              <a:t>Torres:   </a:t>
            </a:r>
            <a:r>
              <a:rPr lang="pt-PT" altLang="pt-PT" sz="1500" b="1" dirty="0">
                <a:solidFill>
                  <a:srgbClr val="0000FF"/>
                </a:solidFill>
                <a:latin typeface="Comic Sans MS" pitchFamily="66" charset="0"/>
                <a:hlinkClick r:id="rId3"/>
              </a:rPr>
              <a:t>www.esesc-madeira-torres.rcts.pt</a:t>
            </a:r>
            <a:endParaRPr lang="pt-PT" altLang="pt-PT" sz="1500" b="1" dirty="0">
              <a:solidFill>
                <a:srgbClr val="0000FF"/>
              </a:solidFill>
              <a:latin typeface="Comic Sans MS" pitchFamily="66" charset="0"/>
            </a:endParaRPr>
          </a:p>
          <a:p>
            <a:pPr marL="0" indent="0">
              <a:lnSpc>
                <a:spcPct val="125000"/>
              </a:lnSpc>
            </a:pPr>
            <a:endParaRPr lang="pt-PT" altLang="pt-PT" sz="1500" dirty="0" smtClean="0">
              <a:solidFill>
                <a:schemeClr val="tx2"/>
              </a:solidFill>
              <a:latin typeface="Comic Sans MS" pitchFamily="66" charset="0"/>
            </a:endParaRPr>
          </a:p>
          <a:p>
            <a:pPr marL="0" indent="0">
              <a:lnSpc>
                <a:spcPct val="125000"/>
              </a:lnSpc>
            </a:pPr>
            <a:r>
              <a:rPr lang="pt-PT" altLang="pt-PT" sz="1600" dirty="0" smtClean="0">
                <a:solidFill>
                  <a:schemeClr val="tx2"/>
                </a:solidFill>
                <a:latin typeface="Comic Sans MS" pitchFamily="66" charset="0"/>
              </a:rPr>
              <a:t>- Escola </a:t>
            </a:r>
            <a:r>
              <a:rPr lang="pt-PT" altLang="pt-PT" sz="1600" dirty="0">
                <a:solidFill>
                  <a:schemeClr val="tx2"/>
                </a:solidFill>
                <a:latin typeface="Comic Sans MS" pitchFamily="66" charset="0"/>
              </a:rPr>
              <a:t>Secundária Henriques </a:t>
            </a:r>
            <a:r>
              <a:rPr lang="pt-PT" altLang="pt-PT" sz="1600" dirty="0" smtClean="0">
                <a:solidFill>
                  <a:schemeClr val="tx2"/>
                </a:solidFill>
                <a:latin typeface="Comic Sans MS" pitchFamily="66" charset="0"/>
              </a:rPr>
              <a:t>Nogueira: </a:t>
            </a:r>
            <a:r>
              <a:rPr lang="pt-PT" altLang="pt-PT" sz="1500" b="1" u="sng" dirty="0" smtClean="0">
                <a:solidFill>
                  <a:srgbClr val="00FF00"/>
                </a:solidFill>
                <a:latin typeface="Comic Sans MS" pitchFamily="66" charset="0"/>
                <a:hlinkClick r:id="rId4"/>
              </a:rPr>
              <a:t>www.esechenriquesnogueira.rcts.pt</a:t>
            </a:r>
            <a:endParaRPr lang="pt-PT" altLang="pt-PT" b="1" dirty="0">
              <a:solidFill>
                <a:srgbClr val="00FF00"/>
              </a:solidFill>
              <a:latin typeface="Comic Sans MS" pitchFamily="66" charset="0"/>
            </a:endParaRPr>
          </a:p>
          <a:p>
            <a:endParaRPr lang="pt-PT" altLang="pt-PT" sz="1600" b="1" dirty="0" smtClean="0">
              <a:solidFill>
                <a:schemeClr val="tx2"/>
              </a:solidFill>
              <a:latin typeface="Comic Sans MS" pitchFamily="66" charset="0"/>
            </a:endParaRPr>
          </a:p>
          <a:p>
            <a:r>
              <a:rPr lang="pt-PT" altLang="pt-PT" sz="1600" b="1" dirty="0" smtClean="0">
                <a:solidFill>
                  <a:schemeClr val="tx2"/>
                </a:solidFill>
                <a:latin typeface="Comic Sans MS" pitchFamily="66" charset="0"/>
              </a:rPr>
              <a:t>- </a:t>
            </a:r>
            <a:r>
              <a:rPr lang="pt-PT" altLang="pt-PT" sz="1600" dirty="0" smtClean="0">
                <a:solidFill>
                  <a:schemeClr val="tx2"/>
                </a:solidFill>
                <a:latin typeface="Comic Sans MS" pitchFamily="66" charset="0"/>
              </a:rPr>
              <a:t>Escola </a:t>
            </a:r>
            <a:r>
              <a:rPr lang="pt-PT" altLang="pt-PT" sz="1600" dirty="0">
                <a:solidFill>
                  <a:schemeClr val="tx2"/>
                </a:solidFill>
                <a:latin typeface="Comic Sans MS" pitchFamily="66" charset="0"/>
              </a:rPr>
              <a:t>de Serviços e Comercio do Oeste – ESCO:  </a:t>
            </a:r>
            <a:r>
              <a:rPr lang="pt-PT" altLang="pt-PT" sz="1600" b="1" dirty="0">
                <a:solidFill>
                  <a:schemeClr val="tx2"/>
                </a:solidFill>
                <a:latin typeface="Comic Sans MS" pitchFamily="66" charset="0"/>
                <a:hlinkClick r:id="rId5"/>
              </a:rPr>
              <a:t>www.sefo.pt</a:t>
            </a:r>
            <a:endParaRPr lang="pt-PT" altLang="pt-PT" sz="1600" b="1" dirty="0">
              <a:solidFill>
                <a:schemeClr val="tx2"/>
              </a:solidFill>
              <a:latin typeface="Comic Sans MS" pitchFamily="66" charset="0"/>
            </a:endParaRPr>
          </a:p>
          <a:p>
            <a:endParaRPr lang="pt-PT" altLang="pt-PT" dirty="0" smtClean="0">
              <a:solidFill>
                <a:schemeClr val="tx2"/>
              </a:solidFill>
              <a:latin typeface="Comic Sans MS" pitchFamily="66" charset="0"/>
            </a:endParaRPr>
          </a:p>
          <a:p>
            <a:r>
              <a:rPr lang="pt-PT" altLang="pt-PT" dirty="0" smtClean="0">
                <a:solidFill>
                  <a:schemeClr val="tx2"/>
                </a:solidFill>
                <a:latin typeface="Comic Sans MS" pitchFamily="66" charset="0"/>
              </a:rPr>
              <a:t>- </a:t>
            </a:r>
            <a:r>
              <a:rPr lang="pt-PT" altLang="pt-PT" sz="1600" dirty="0" smtClean="0">
                <a:solidFill>
                  <a:schemeClr val="tx2"/>
                </a:solidFill>
                <a:latin typeface="Comic Sans MS" pitchFamily="66" charset="0"/>
              </a:rPr>
              <a:t>SEMINFOR </a:t>
            </a:r>
            <a:r>
              <a:rPr lang="pt-PT" altLang="pt-PT" sz="1600" dirty="0">
                <a:solidFill>
                  <a:schemeClr val="tx2"/>
                </a:solidFill>
                <a:latin typeface="Comic Sans MS" pitchFamily="66" charset="0"/>
              </a:rPr>
              <a:t>– Escola Profissional de </a:t>
            </a:r>
            <a:r>
              <a:rPr lang="pt-PT" altLang="pt-PT" sz="1600" dirty="0" err="1">
                <a:solidFill>
                  <a:schemeClr val="tx2"/>
                </a:solidFill>
                <a:latin typeface="Comic Sans MS" pitchFamily="66" charset="0"/>
              </a:rPr>
              <a:t>Penafirme</a:t>
            </a:r>
            <a:r>
              <a:rPr lang="pt-PT" altLang="pt-PT" sz="1600" dirty="0">
                <a:solidFill>
                  <a:schemeClr val="tx2"/>
                </a:solidFill>
                <a:latin typeface="Comic Sans MS" pitchFamily="66" charset="0"/>
              </a:rPr>
              <a:t> e Externato de </a:t>
            </a:r>
            <a:r>
              <a:rPr lang="pt-PT" altLang="pt-PT" sz="1600" dirty="0" err="1" smtClean="0">
                <a:solidFill>
                  <a:schemeClr val="tx2"/>
                </a:solidFill>
                <a:latin typeface="Comic Sans MS" pitchFamily="66" charset="0"/>
              </a:rPr>
              <a:t>Penafirme</a:t>
            </a:r>
            <a:r>
              <a:rPr lang="pt-PT" altLang="pt-PT" sz="1600" dirty="0" smtClean="0">
                <a:solidFill>
                  <a:schemeClr val="tx2"/>
                </a:solidFill>
                <a:latin typeface="Comic Sans MS" pitchFamily="66" charset="0"/>
              </a:rPr>
              <a:t>: </a:t>
            </a:r>
            <a:r>
              <a:rPr lang="pt-PT" altLang="pt-PT" b="1" dirty="0" smtClean="0">
                <a:solidFill>
                  <a:srgbClr val="00FF00"/>
                </a:solidFill>
                <a:latin typeface="Comic Sans MS" pitchFamily="66" charset="0"/>
                <a:hlinkClick r:id="rId6"/>
              </a:rPr>
              <a:t>www.externato-penafirme.edu.pt/profissional.htm</a:t>
            </a:r>
            <a:endParaRPr lang="pt-PT" altLang="pt-PT" dirty="0"/>
          </a:p>
          <a:p>
            <a:endParaRPr lang="pt-PT" altLang="pt-PT" sz="1600" dirty="0" smtClean="0">
              <a:solidFill>
                <a:schemeClr val="tx2"/>
              </a:solidFill>
              <a:latin typeface="Comic Sans MS" pitchFamily="66" charset="0"/>
            </a:endParaRPr>
          </a:p>
          <a:p>
            <a:r>
              <a:rPr lang="pt-PT" altLang="pt-PT" sz="1600" dirty="0" smtClean="0">
                <a:solidFill>
                  <a:schemeClr val="tx2"/>
                </a:solidFill>
                <a:latin typeface="Comic Sans MS" pitchFamily="66" charset="0"/>
              </a:rPr>
              <a:t>- Escola </a:t>
            </a:r>
            <a:r>
              <a:rPr lang="pt-PT" altLang="pt-PT" sz="1600" dirty="0">
                <a:solidFill>
                  <a:schemeClr val="tx2"/>
                </a:solidFill>
                <a:latin typeface="Comic Sans MS" pitchFamily="66" charset="0"/>
              </a:rPr>
              <a:t>Agrícola de </a:t>
            </a:r>
            <a:r>
              <a:rPr lang="pt-PT" altLang="pt-PT" sz="1600" dirty="0" smtClean="0">
                <a:solidFill>
                  <a:schemeClr val="tx2"/>
                </a:solidFill>
                <a:latin typeface="Comic Sans MS" pitchFamily="66" charset="0"/>
              </a:rPr>
              <a:t>Runa: </a:t>
            </a:r>
            <a:r>
              <a:rPr lang="pt-PT" altLang="pt-PT" b="1" dirty="0" smtClean="0">
                <a:latin typeface="Comic Sans MS" pitchFamily="66" charset="0"/>
                <a:hlinkClick r:id="rId7"/>
              </a:rPr>
              <a:t>www.ep-agricola-torres-vedras.rcts.pt</a:t>
            </a:r>
            <a:endParaRPr lang="pt-PT" altLang="pt-PT" b="1" dirty="0">
              <a:latin typeface="Comic Sans MS" pitchFamily="66" charset="0"/>
            </a:endParaRPr>
          </a:p>
          <a:p>
            <a:endParaRPr lang="pt-PT" altLang="pt-PT" dirty="0" smtClean="0">
              <a:solidFill>
                <a:schemeClr val="tx2"/>
              </a:solidFill>
              <a:latin typeface="Comic Sans MS" pitchFamily="66" charset="0"/>
            </a:endParaRPr>
          </a:p>
          <a:p>
            <a:r>
              <a:rPr lang="pt-PT" altLang="pt-PT" dirty="0" smtClean="0">
                <a:solidFill>
                  <a:schemeClr val="tx2"/>
                </a:solidFill>
                <a:latin typeface="Comic Sans MS" pitchFamily="66" charset="0"/>
              </a:rPr>
              <a:t>- CENFIM</a:t>
            </a:r>
            <a:r>
              <a:rPr lang="pt-PT" altLang="pt-PT" dirty="0">
                <a:solidFill>
                  <a:schemeClr val="tx2"/>
                </a:solidFill>
                <a:latin typeface="Comic Sans MS" pitchFamily="66" charset="0"/>
              </a:rPr>
              <a:t>:</a:t>
            </a:r>
            <a:r>
              <a:rPr lang="pt-PT" altLang="pt-PT" b="1" dirty="0">
                <a:solidFill>
                  <a:srgbClr val="0000FF"/>
                </a:solidFill>
                <a:latin typeface="Comic Sans MS" pitchFamily="66" charset="0"/>
              </a:rPr>
              <a:t> </a:t>
            </a:r>
            <a:r>
              <a:rPr lang="pt-PT" altLang="pt-PT" b="1" u="sng" dirty="0">
                <a:solidFill>
                  <a:srgbClr val="0000FF"/>
                </a:solidFill>
                <a:latin typeface="Comic Sans MS" pitchFamily="66" charset="0"/>
              </a:rPr>
              <a:t> </a:t>
            </a:r>
            <a:r>
              <a:rPr lang="pt-PT" altLang="pt-PT" b="1" dirty="0">
                <a:latin typeface="Comic Sans MS" pitchFamily="66" charset="0"/>
                <a:hlinkClick r:id="rId8"/>
              </a:rPr>
              <a:t>www.cenfim.pt</a:t>
            </a:r>
            <a:r>
              <a:rPr lang="pt-PT" altLang="pt-PT" b="1" dirty="0">
                <a:latin typeface="Comic Sans MS" pitchFamily="66" charset="0"/>
              </a:rPr>
              <a:t> </a:t>
            </a:r>
            <a:r>
              <a:rPr lang="pt-PT" altLang="pt-PT" b="1" dirty="0">
                <a:solidFill>
                  <a:srgbClr val="92D050"/>
                </a:solidFill>
                <a:latin typeface="Comic Sans MS" pitchFamily="66" charset="0"/>
              </a:rPr>
              <a:t>(Cursos de Aprendizagem)</a:t>
            </a:r>
          </a:p>
          <a:p>
            <a:endParaRPr lang="pt-PT" altLang="pt-PT" b="1" dirty="0">
              <a:solidFill>
                <a:srgbClr val="00FF00"/>
              </a:solidFill>
              <a:latin typeface="Comic Sans MS" pitchFamily="66" charset="0"/>
            </a:endParaRPr>
          </a:p>
          <a:p>
            <a:endParaRPr lang="pt-PT" altLang="pt-PT" sz="1500" b="1" dirty="0">
              <a:latin typeface="Comic Sans MS" pitchFamily="66" charset="0"/>
            </a:endParaRPr>
          </a:p>
          <a:p>
            <a:pPr>
              <a:lnSpc>
                <a:spcPct val="125000"/>
              </a:lnSpc>
            </a:pPr>
            <a:endParaRPr lang="pt-PT" altLang="pt-PT" b="1" dirty="0">
              <a:latin typeface="Comic Sans MS" pitchFamily="66" charset="0"/>
            </a:endParaRPr>
          </a:p>
        </p:txBody>
      </p:sp>
      <p:sp>
        <p:nvSpPr>
          <p:cNvPr id="22544" name="Rectângulo 38"/>
          <p:cNvSpPr>
            <a:spLocks noChangeArrowheads="1"/>
          </p:cNvSpPr>
          <p:nvPr/>
        </p:nvSpPr>
        <p:spPr bwMode="auto">
          <a:xfrm>
            <a:off x="1782501" y="5073646"/>
            <a:ext cx="61744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b="1" dirty="0">
              <a:solidFill>
                <a:srgbClr val="0000FF"/>
              </a:solidFill>
              <a:latin typeface="Comic Sans MS" pitchFamily="66" charset="0"/>
            </a:endParaRPr>
          </a:p>
          <a:p>
            <a:r>
              <a:rPr lang="pt-PT" altLang="pt-PT" b="1" dirty="0">
                <a:latin typeface="Comic Sans MS" pitchFamily="66" charset="0"/>
              </a:rPr>
              <a:t>                          </a:t>
            </a:r>
          </a:p>
        </p:txBody>
      </p:sp>
    </p:spTree>
    <p:extLst>
      <p:ext uri="{BB962C8B-B14F-4D97-AF65-F5344CB8AC3E}">
        <p14:creationId xmlns:p14="http://schemas.microsoft.com/office/powerpoint/2010/main" val="2467961665"/>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8" fill="hold" grpId="0" nodeType="afterEffect">
                                  <p:stCondLst>
                                    <p:cond delay="0"/>
                                  </p:stCondLst>
                                  <p:childTnLst>
                                    <p:set>
                                      <p:cBhvr>
                                        <p:cTn id="6" dur="1" fill="hold">
                                          <p:stCondLst>
                                            <p:cond delay="0"/>
                                          </p:stCondLst>
                                        </p:cTn>
                                        <p:tgtEl>
                                          <p:spTgt spid="238594"/>
                                        </p:tgtEl>
                                        <p:attrNameLst>
                                          <p:attrName>style.visibility</p:attrName>
                                        </p:attrNameLst>
                                      </p:cBhvr>
                                      <p:to>
                                        <p:strVal val="visible"/>
                                      </p:to>
                                    </p:set>
                                    <p:anim calcmode="lin" valueType="num">
                                      <p:cBhvr additive="base">
                                        <p:cTn id="7" dur="5000" fill="hold"/>
                                        <p:tgtEl>
                                          <p:spTgt spid="238594"/>
                                        </p:tgtEl>
                                        <p:attrNameLst>
                                          <p:attrName>ppt_x</p:attrName>
                                        </p:attrNameLst>
                                      </p:cBhvr>
                                      <p:tavLst>
                                        <p:tav tm="0">
                                          <p:val>
                                            <p:strVal val="0-#ppt_w/2"/>
                                          </p:val>
                                        </p:tav>
                                        <p:tav tm="100000">
                                          <p:val>
                                            <p:strVal val="#ppt_x"/>
                                          </p:val>
                                        </p:tav>
                                      </p:tavLst>
                                    </p:anim>
                                    <p:anim calcmode="lin" valueType="num">
                                      <p:cBhvr additive="base">
                                        <p:cTn id="8" dur="5000" fill="hold"/>
                                        <p:tgtEl>
                                          <p:spTgt spid="23859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0"/>
                            </p:stCondLst>
                            <p:childTnLst>
                              <p:par>
                                <p:cTn id="10" presetID="7"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0" fill="hold"/>
                                        <p:tgtEl>
                                          <p:spTgt spid="3"/>
                                        </p:tgtEl>
                                        <p:attrNameLst>
                                          <p:attrName>ppt_x</p:attrName>
                                        </p:attrNameLst>
                                      </p:cBhvr>
                                      <p:tavLst>
                                        <p:tav tm="0">
                                          <p:val>
                                            <p:strVal val="0-#ppt_w/2"/>
                                          </p:val>
                                        </p:tav>
                                        <p:tav tm="100000">
                                          <p:val>
                                            <p:strVal val="#ppt_x"/>
                                          </p:val>
                                        </p:tav>
                                      </p:tavLst>
                                    </p:anim>
                                    <p:anim calcmode="lin" valueType="num">
                                      <p:cBhvr additive="base">
                                        <p:cTn id="13" dur="5000" fill="hold"/>
                                        <p:tgtEl>
                                          <p:spTgt spid="3"/>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0"/>
                            </p:stCondLst>
                            <p:childTnLst>
                              <p:par>
                                <p:cTn id="15" presetID="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0500"/>
                            </p:stCondLst>
                            <p:childTnLst>
                              <p:par>
                                <p:cTn id="20" presetID="12" presetClass="entr" presetSubtype="1" fill="hold" grpId="0" nodeType="afterEffect">
                                  <p:stCondLst>
                                    <p:cond delay="0"/>
                                  </p:stCondLst>
                                  <p:childTnLst>
                                    <p:set>
                                      <p:cBhvr>
                                        <p:cTn id="21" dur="1" fill="hold">
                                          <p:stCondLst>
                                            <p:cond delay="0"/>
                                          </p:stCondLst>
                                        </p:cTn>
                                        <p:tgtEl>
                                          <p:spTgt spid="238610">
                                            <p:txEl>
                                              <p:pRg st="0" end="0"/>
                                            </p:txEl>
                                          </p:spTgt>
                                        </p:tgtEl>
                                        <p:attrNameLst>
                                          <p:attrName>style.visibility</p:attrName>
                                        </p:attrNameLst>
                                      </p:cBhvr>
                                      <p:to>
                                        <p:strVal val="visible"/>
                                      </p:to>
                                    </p:set>
                                    <p:animEffect transition="in" filter="slide(fromTop)">
                                      <p:cBhvr>
                                        <p:cTn id="22" dur="500"/>
                                        <p:tgtEl>
                                          <p:spTgt spid="2386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4" grpId="0"/>
      <p:bldP spid="238610" grpId="0" build="p" autoUpdateAnimBg="0"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6" name="WordArt 4"/>
          <p:cNvSpPr>
            <a:spLocks noChangeArrowheads="1" noChangeShapeType="1" noTextEdit="1"/>
          </p:cNvSpPr>
          <p:nvPr/>
        </p:nvSpPr>
        <p:spPr bwMode="auto">
          <a:xfrm>
            <a:off x="1031875" y="115888"/>
            <a:ext cx="6696075" cy="788987"/>
          </a:xfrm>
          <a:prstGeom prst="rect">
            <a:avLst/>
          </a:prstGeom>
          <a:noFill/>
          <a:ln>
            <a:solidFill>
              <a:schemeClr val="tx2">
                <a:lumMod val="75000"/>
              </a:schemeClr>
            </a:solidFill>
          </a:ln>
        </p:spPr>
        <p:txBody>
          <a:bodyPr wrap="none" fromWordArt="1">
            <a:prstTxWarp prst="textPlain">
              <a:avLst>
                <a:gd name="adj" fmla="val 50023"/>
              </a:avLst>
            </a:prstTxWarp>
          </a:bodyPr>
          <a:lstStyle/>
          <a:p>
            <a:pPr algn="ctr"/>
            <a:r>
              <a:rPr lang="pt-PT" sz="3200" kern="10" dirty="0">
                <a:ln w="9525">
                  <a:solidFill>
                    <a:schemeClr val="tx1"/>
                  </a:solidFill>
                  <a:round/>
                  <a:headEnd/>
                  <a:tailEnd/>
                </a:ln>
                <a:solidFill>
                  <a:srgbClr val="7030A0"/>
                </a:solidFill>
                <a:latin typeface="Arial Black"/>
              </a:rPr>
              <a:t>TÉCNICO </a:t>
            </a:r>
          </a:p>
          <a:p>
            <a:pPr algn="ctr"/>
            <a:r>
              <a:rPr lang="pt-PT" sz="3200" kern="10" dirty="0">
                <a:ln w="9525">
                  <a:solidFill>
                    <a:schemeClr val="tx1"/>
                  </a:solidFill>
                  <a:round/>
                  <a:headEnd/>
                  <a:tailEnd/>
                </a:ln>
                <a:solidFill>
                  <a:srgbClr val="7030A0"/>
                </a:solidFill>
                <a:latin typeface="Arial Black"/>
              </a:rPr>
              <a:t>DE AÇÃO EDUCATIVA</a:t>
            </a:r>
          </a:p>
        </p:txBody>
      </p:sp>
      <p:sp>
        <p:nvSpPr>
          <p:cNvPr id="23555"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89877" name="Group 85"/>
          <p:cNvGraphicFramePr>
            <a:graphicFrameLocks noGrp="1"/>
          </p:cNvGraphicFramePr>
          <p:nvPr>
            <p:extLst>
              <p:ext uri="{D42A27DB-BD31-4B8C-83A1-F6EECF244321}">
                <p14:modId xmlns:p14="http://schemas.microsoft.com/office/powerpoint/2010/main" val="199170145"/>
              </p:ext>
            </p:extLst>
          </p:nvPr>
        </p:nvGraphicFramePr>
        <p:xfrm>
          <a:off x="179388" y="1052513"/>
          <a:ext cx="5616576" cy="5126784"/>
        </p:xfrm>
        <a:graphic>
          <a:graphicData uri="http://schemas.openxmlformats.org/drawingml/2006/table">
            <a:tbl>
              <a:tblPr/>
              <a:tblGrid>
                <a:gridCol w="1302124"/>
                <a:gridCol w="2658440"/>
                <a:gridCol w="504056"/>
                <a:gridCol w="1151956"/>
              </a:tblGrid>
              <a:tr h="5181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Componente Formação</a:t>
                      </a:r>
                    </a:p>
                  </a:txBody>
                  <a:tcPr marL="91437" marR="91437"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Disciplinas</a:t>
                      </a: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dirty="0" smtClean="0">
                        <a:ln>
                          <a:noFill/>
                        </a:ln>
                        <a:solidFill>
                          <a:schemeClr val="tx2"/>
                        </a:solidFill>
                        <a:effectLst/>
                        <a:latin typeface="Comic Sans MS" pitchFamily="66" charset="0"/>
                      </a:endParaRP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Total de Horas </a:t>
                      </a:r>
                    </a:p>
                  </a:txBody>
                  <a:tcPr marL="91437" marR="91437"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07">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Sócio Cultural</a:t>
                      </a:r>
                    </a:p>
                  </a:txBody>
                  <a:tcPr marL="91437" marR="91437"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Português</a:t>
                      </a: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Cidadania e Desenvolvimento</a:t>
                      </a:r>
                    </a:p>
                  </a:txBody>
                  <a:tcPr marL="91437" marR="91437" marT="45717" marB="45717"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1000</a:t>
                      </a:r>
                    </a:p>
                  </a:txBody>
                  <a:tcPr marL="91437" marR="91437"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9">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Língua Estrangeira  I, II ou III</a:t>
                      </a: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0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Área de Integração</a:t>
                      </a: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378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Tecnologias de Informação e Comunicação (TIC)</a:t>
                      </a: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0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Educação Física</a:t>
                      </a: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119">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Científica</a:t>
                      </a:r>
                    </a:p>
                  </a:txBody>
                  <a:tcPr marL="91437" marR="91437"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Psicologia</a:t>
                      </a: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500</a:t>
                      </a:r>
                    </a:p>
                  </a:txBody>
                  <a:tcPr marL="91437" marR="91437"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0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Sociologia</a:t>
                      </a: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6835">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Matemática</a:t>
                      </a: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866">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Técnica</a:t>
                      </a:r>
                    </a:p>
                  </a:txBody>
                  <a:tcPr marL="91437" marR="91437"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Saúde Infantil</a:t>
                      </a: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1100</a:t>
                      </a:r>
                    </a:p>
                  </a:txBody>
                  <a:tcPr marL="91437" marR="91437"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22">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Expressões Plástica e Dramática</a:t>
                      </a: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7995">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Práticas de Inclusão</a:t>
                      </a: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957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Modelos e Técnicas Pedagógicas</a:t>
                      </a: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07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Formação em Contexto de Trabalho </a:t>
                      </a: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600</a:t>
                      </a:r>
                    </a:p>
                  </a:txBody>
                  <a:tcPr marL="91437" marR="91437"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3602" name="Text Box 55"/>
          <p:cNvSpPr txBox="1">
            <a:spLocks noChangeArrowheads="1"/>
          </p:cNvSpPr>
          <p:nvPr/>
        </p:nvSpPr>
        <p:spPr bwMode="auto">
          <a:xfrm>
            <a:off x="5940152" y="1601445"/>
            <a:ext cx="2880320" cy="498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pt-PT" altLang="pt-PT" sz="1200" dirty="0">
                <a:latin typeface="Comic Sans MS" pitchFamily="66" charset="0"/>
              </a:rPr>
              <a:t>	</a:t>
            </a:r>
          </a:p>
          <a:p>
            <a:pPr algn="just">
              <a:spcBef>
                <a:spcPct val="50000"/>
              </a:spcBef>
            </a:pPr>
            <a:r>
              <a:rPr lang="pt-PT" altLang="pt-PT" sz="1200" dirty="0">
                <a:latin typeface="Comic Sans MS" pitchFamily="66" charset="0"/>
              </a:rPr>
              <a:t>     </a:t>
            </a:r>
            <a:r>
              <a:rPr lang="pt-PT" altLang="pt-PT" sz="1200" dirty="0" smtClean="0">
                <a:latin typeface="Comic Sans MS" pitchFamily="66" charset="0"/>
              </a:rPr>
              <a:t>           </a:t>
            </a:r>
            <a:r>
              <a:rPr lang="pt-PT" altLang="pt-PT" sz="1400" dirty="0" smtClean="0">
                <a:solidFill>
                  <a:schemeClr val="tx2"/>
                </a:solidFill>
                <a:latin typeface="Calibri" panose="020F0502020204030204" pitchFamily="34" charset="0"/>
              </a:rPr>
              <a:t>O </a:t>
            </a:r>
            <a:r>
              <a:rPr lang="pt-PT" altLang="pt-PT" sz="1400" b="1" dirty="0">
                <a:solidFill>
                  <a:schemeClr val="tx2"/>
                </a:solidFill>
                <a:latin typeface="Calibri" panose="020F0502020204030204" pitchFamily="34" charset="0"/>
              </a:rPr>
              <a:t>Técnico de </a:t>
            </a:r>
            <a:r>
              <a:rPr lang="pt-PT" altLang="pt-PT" sz="1400" b="1" dirty="0" smtClean="0">
                <a:solidFill>
                  <a:schemeClr val="tx2"/>
                </a:solidFill>
                <a:latin typeface="Calibri" panose="020F0502020204030204" pitchFamily="34" charset="0"/>
              </a:rPr>
              <a:t>Ação Educativa</a:t>
            </a:r>
            <a:r>
              <a:rPr lang="pt-PT" altLang="pt-PT" sz="1400" dirty="0" smtClean="0">
                <a:solidFill>
                  <a:schemeClr val="tx2"/>
                </a:solidFill>
                <a:latin typeface="Calibri" panose="020F0502020204030204" pitchFamily="34" charset="0"/>
              </a:rPr>
              <a:t>  </a:t>
            </a:r>
            <a:r>
              <a:rPr lang="pt-PT" altLang="pt-PT" sz="1400" dirty="0">
                <a:solidFill>
                  <a:schemeClr val="tx2"/>
                </a:solidFill>
                <a:latin typeface="Calibri" panose="020F0502020204030204" pitchFamily="34" charset="0"/>
              </a:rPr>
              <a:t>é o profissional qualificado para cuidar de crianças, incluindo crianças com necessidades específicas de educação.</a:t>
            </a:r>
            <a:endParaRPr lang="pt-PT" altLang="pt-PT" sz="1400" b="1" dirty="0">
              <a:solidFill>
                <a:schemeClr val="tx2"/>
              </a:solidFill>
              <a:latin typeface="Calibri" panose="020F0502020204030204" pitchFamily="34" charset="0"/>
            </a:endParaRPr>
          </a:p>
          <a:p>
            <a:pPr>
              <a:spcBef>
                <a:spcPct val="50000"/>
              </a:spcBef>
            </a:pPr>
            <a:endParaRPr lang="pt-PT" altLang="pt-PT" sz="1200" b="1" dirty="0">
              <a:latin typeface="Comic Sans MS" pitchFamily="66" charset="0"/>
            </a:endParaRPr>
          </a:p>
          <a:p>
            <a:pPr>
              <a:spcBef>
                <a:spcPct val="50000"/>
              </a:spcBef>
            </a:pPr>
            <a:endParaRPr lang="pt-PT" altLang="pt-PT" sz="1200" b="1" dirty="0">
              <a:latin typeface="Comic Sans MS" pitchFamily="66" charset="0"/>
            </a:endParaRPr>
          </a:p>
          <a:p>
            <a:pPr>
              <a:spcBef>
                <a:spcPct val="50000"/>
              </a:spcBef>
            </a:pPr>
            <a:endParaRPr lang="pt-PT" altLang="pt-PT" sz="1200" b="1" dirty="0">
              <a:solidFill>
                <a:srgbClr val="0000FF"/>
              </a:solidFill>
              <a:latin typeface="Comic Sans MS" pitchFamily="66" charset="0"/>
            </a:endParaRPr>
          </a:p>
          <a:p>
            <a:pPr algn="ctr">
              <a:spcBef>
                <a:spcPct val="50000"/>
              </a:spcBef>
            </a:pPr>
            <a:r>
              <a:rPr lang="pt-PT" altLang="pt-PT" sz="1400" b="1" dirty="0">
                <a:solidFill>
                  <a:srgbClr val="0000FF"/>
                </a:solidFill>
                <a:latin typeface="Comic Sans MS" pitchFamily="66" charset="0"/>
              </a:rPr>
              <a:t>      </a:t>
            </a:r>
            <a:r>
              <a:rPr lang="pt-PT" altLang="pt-PT" sz="1400" b="1" dirty="0">
                <a:solidFill>
                  <a:schemeClr val="tx2"/>
                </a:solidFill>
                <a:latin typeface="Comic Sans MS" pitchFamily="66" charset="0"/>
              </a:rPr>
              <a:t>Escola Secundária Madeira </a:t>
            </a:r>
            <a:r>
              <a:rPr lang="pt-PT" altLang="pt-PT" sz="1400" b="1" dirty="0" smtClean="0">
                <a:solidFill>
                  <a:schemeClr val="tx2"/>
                </a:solidFill>
                <a:latin typeface="Comic Sans MS" pitchFamily="66" charset="0"/>
              </a:rPr>
              <a:t>Torres</a:t>
            </a:r>
          </a:p>
          <a:p>
            <a:pPr algn="ctr">
              <a:spcBef>
                <a:spcPct val="50000"/>
              </a:spcBef>
            </a:pPr>
            <a:endParaRPr lang="pt-PT" altLang="pt-PT" sz="1400" b="1" dirty="0">
              <a:solidFill>
                <a:schemeClr val="tx2"/>
              </a:solidFill>
              <a:latin typeface="Comic Sans MS" pitchFamily="66" charset="0"/>
            </a:endParaRPr>
          </a:p>
          <a:p>
            <a:pPr algn="ctr">
              <a:spcBef>
                <a:spcPct val="50000"/>
              </a:spcBef>
            </a:pPr>
            <a:endParaRPr lang="pt-PT" altLang="pt-PT" sz="1400" b="1" dirty="0" smtClean="0">
              <a:solidFill>
                <a:schemeClr val="tx2"/>
              </a:solidFill>
              <a:latin typeface="Comic Sans MS" pitchFamily="66" charset="0"/>
            </a:endParaRPr>
          </a:p>
          <a:p>
            <a:pPr algn="ctr">
              <a:spcBef>
                <a:spcPct val="50000"/>
              </a:spcBef>
            </a:pPr>
            <a:endParaRPr lang="pt-PT" altLang="pt-PT" sz="1400" b="1" dirty="0">
              <a:solidFill>
                <a:schemeClr val="tx2"/>
              </a:solidFill>
              <a:latin typeface="Comic Sans MS" pitchFamily="66" charset="0"/>
            </a:endParaRPr>
          </a:p>
          <a:p>
            <a:pPr>
              <a:spcBef>
                <a:spcPct val="50000"/>
              </a:spcBef>
            </a:pPr>
            <a:endParaRPr lang="pt-PT" altLang="pt-PT" sz="1000" dirty="0">
              <a:latin typeface="Comic Sans MS" pitchFamily="66" charset="0"/>
            </a:endParaRPr>
          </a:p>
          <a:p>
            <a:pPr>
              <a:spcBef>
                <a:spcPct val="50000"/>
              </a:spcBef>
            </a:pPr>
            <a:endParaRPr lang="pt-PT" altLang="pt-PT" sz="1000" dirty="0">
              <a:latin typeface="Comic Sans MS" pitchFamily="66" charset="0"/>
            </a:endParaRPr>
          </a:p>
          <a:p>
            <a:pPr>
              <a:spcBef>
                <a:spcPct val="50000"/>
              </a:spcBef>
            </a:pPr>
            <a:endParaRPr lang="pt-PT" altLang="pt-PT" sz="1000" dirty="0">
              <a:latin typeface="Comic Sans MS" pitchFamily="66" charset="0"/>
            </a:endParaRPr>
          </a:p>
          <a:p>
            <a:pPr>
              <a:spcBef>
                <a:spcPct val="50000"/>
              </a:spcBef>
            </a:pPr>
            <a:endParaRPr lang="pt-PT" altLang="pt-PT" sz="1200" b="1" dirty="0">
              <a:solidFill>
                <a:srgbClr val="0000FF"/>
              </a:solidFill>
              <a:latin typeface="Comic Sans MS" pitchFamily="66" charset="0"/>
            </a:endParaRPr>
          </a:p>
        </p:txBody>
      </p:sp>
    </p:spTree>
    <p:extLst>
      <p:ext uri="{BB962C8B-B14F-4D97-AF65-F5344CB8AC3E}">
        <p14:creationId xmlns:p14="http://schemas.microsoft.com/office/powerpoint/2010/main" val="1137292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89796"/>
                                        </p:tgtEl>
                                        <p:attrNameLst>
                                          <p:attrName>style.visibility</p:attrName>
                                        </p:attrNameLst>
                                      </p:cBhvr>
                                      <p:to>
                                        <p:strVal val="visible"/>
                                      </p:to>
                                    </p:set>
                                    <p:anim calcmode="lin" valueType="num">
                                      <p:cBhvr additive="base">
                                        <p:cTn id="7" dur="500" fill="hold"/>
                                        <p:tgtEl>
                                          <p:spTgt spid="289796"/>
                                        </p:tgtEl>
                                        <p:attrNameLst>
                                          <p:attrName>ppt_x</p:attrName>
                                        </p:attrNameLst>
                                      </p:cBhvr>
                                      <p:tavLst>
                                        <p:tav tm="0">
                                          <p:val>
                                            <p:strVal val="#ppt_x"/>
                                          </p:val>
                                        </p:tav>
                                        <p:tav tm="100000">
                                          <p:val>
                                            <p:strVal val="#ppt_x"/>
                                          </p:val>
                                        </p:tav>
                                      </p:tavLst>
                                    </p:anim>
                                    <p:anim calcmode="lin" valueType="num">
                                      <p:cBhvr additive="base">
                                        <p:cTn id="8" dur="500" fill="hold"/>
                                        <p:tgtEl>
                                          <p:spTgt spid="28979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2" name="WordArt 4"/>
          <p:cNvSpPr>
            <a:spLocks noChangeArrowheads="1" noChangeShapeType="1" noTextEdit="1"/>
          </p:cNvSpPr>
          <p:nvPr/>
        </p:nvSpPr>
        <p:spPr bwMode="auto">
          <a:xfrm>
            <a:off x="323850" y="115888"/>
            <a:ext cx="8459788" cy="720725"/>
          </a:xfrm>
          <a:prstGeom prst="rect">
            <a:avLst/>
          </a:prstGeom>
          <a:noFill/>
        </p:spPr>
        <p:txBody>
          <a:bodyPr wrap="none" fromWordArt="1">
            <a:prstTxWarp prst="textPlain">
              <a:avLst>
                <a:gd name="adj" fmla="val 50023"/>
              </a:avLst>
            </a:prstTxWarp>
          </a:bodyPr>
          <a:lstStyle/>
          <a:p>
            <a:pPr algn="ctr"/>
            <a:r>
              <a:rPr lang="pt-PT" sz="3200" kern="10" dirty="0" smtClean="0">
                <a:ln w="9525">
                  <a:solidFill>
                    <a:schemeClr val="tx1"/>
                  </a:solidFill>
                  <a:round/>
                  <a:headEnd/>
                  <a:tailEnd/>
                </a:ln>
                <a:solidFill>
                  <a:srgbClr val="7030A0"/>
                </a:solidFill>
                <a:latin typeface="Arial Black"/>
              </a:rPr>
              <a:t>TÉCNICO DE INFORMÁTICA </a:t>
            </a:r>
            <a:r>
              <a:rPr lang="pt-PT" sz="3200" kern="10" dirty="0">
                <a:ln w="9525">
                  <a:solidFill>
                    <a:schemeClr val="tx1"/>
                  </a:solidFill>
                  <a:round/>
                  <a:headEnd/>
                  <a:tailEnd/>
                </a:ln>
                <a:solidFill>
                  <a:srgbClr val="7030A0"/>
                </a:solidFill>
                <a:latin typeface="Arial Black"/>
              </a:rPr>
              <a:t>– </a:t>
            </a:r>
            <a:r>
              <a:rPr lang="pt-PT" sz="3200" kern="10" dirty="0" smtClean="0">
                <a:ln w="9525">
                  <a:solidFill>
                    <a:schemeClr val="tx1"/>
                  </a:solidFill>
                  <a:round/>
                  <a:headEnd/>
                  <a:tailEnd/>
                </a:ln>
                <a:solidFill>
                  <a:srgbClr val="7030A0"/>
                </a:solidFill>
                <a:latin typeface="Arial Black"/>
              </a:rPr>
              <a:t>SISTEMAS</a:t>
            </a:r>
            <a:endParaRPr lang="pt-PT" sz="3200" kern="10" dirty="0">
              <a:ln w="9525">
                <a:solidFill>
                  <a:schemeClr val="tx1"/>
                </a:solidFill>
                <a:round/>
                <a:headEnd/>
                <a:tailEnd/>
              </a:ln>
              <a:solidFill>
                <a:srgbClr val="7030A0"/>
              </a:solidFill>
              <a:latin typeface="Arial Black"/>
            </a:endParaRPr>
          </a:p>
        </p:txBody>
      </p:sp>
      <p:sp>
        <p:nvSpPr>
          <p:cNvPr id="25603"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83716" name="Group 68"/>
          <p:cNvGraphicFramePr>
            <a:graphicFrameLocks noGrp="1"/>
          </p:cNvGraphicFramePr>
          <p:nvPr>
            <p:extLst>
              <p:ext uri="{D42A27DB-BD31-4B8C-83A1-F6EECF244321}">
                <p14:modId xmlns:p14="http://schemas.microsoft.com/office/powerpoint/2010/main" val="3749551755"/>
              </p:ext>
            </p:extLst>
          </p:nvPr>
        </p:nvGraphicFramePr>
        <p:xfrm>
          <a:off x="827088" y="981075"/>
          <a:ext cx="4752975" cy="5698986"/>
        </p:xfrm>
        <a:graphic>
          <a:graphicData uri="http://schemas.openxmlformats.org/drawingml/2006/table">
            <a:tbl>
              <a:tblPr/>
              <a:tblGrid>
                <a:gridCol w="1224632"/>
                <a:gridCol w="2160240"/>
                <a:gridCol w="440771"/>
                <a:gridCol w="927332"/>
              </a:tblGrid>
              <a:tr h="5181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Componente Formação</a:t>
                      </a:r>
                    </a:p>
                  </a:txBody>
                  <a:tcPr marL="91439" marR="91439"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Disciplinas</a:t>
                      </a: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dirty="0" smtClean="0">
                        <a:ln>
                          <a:noFill/>
                        </a:ln>
                        <a:solidFill>
                          <a:schemeClr val="tx2"/>
                        </a:solidFill>
                        <a:effectLst/>
                        <a:latin typeface="Comic Sans MS" pitchFamily="66" charset="0"/>
                      </a:endParaRP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Total de Horas</a:t>
                      </a:r>
                    </a:p>
                  </a:txBody>
                  <a:tcPr marL="91439" marR="91439"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7">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Sócio Cultural</a:t>
                      </a:r>
                    </a:p>
                  </a:txBody>
                  <a:tcPr marL="91439" marR="91439"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Português</a:t>
                      </a: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Cidadania e Desenvolvimento</a:t>
                      </a:r>
                    </a:p>
                  </a:txBody>
                  <a:tcPr marL="91439" marR="91439" marT="45722" marB="45722"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1000</a:t>
                      </a:r>
                    </a:p>
                  </a:txBody>
                  <a:tcPr marL="91439" marR="91439"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28">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Língua Estrangeira I, II ou III</a:t>
                      </a: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39" marR="91439"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Área de Integração</a:t>
                      </a: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39" marR="91439"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6823">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Tecnologias de Informação e Comunicação (TIC)</a:t>
                      </a: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39" marR="91439"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Educação Física</a:t>
                      </a: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39" marR="91439"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169">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Científica</a:t>
                      </a:r>
                    </a:p>
                  </a:txBody>
                  <a:tcPr marL="91439" marR="91439"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Matemática </a:t>
                      </a: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500</a:t>
                      </a:r>
                    </a:p>
                  </a:txBody>
                  <a:tcPr marL="91439" marR="91439"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Físico-Química</a:t>
                      </a: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39" marR="91439"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0093">
                <a:tc rowSpan="6">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Tecnológica</a:t>
                      </a:r>
                    </a:p>
                  </a:txBody>
                  <a:tcPr marL="91439" marR="91439"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Sistemas de Informação</a:t>
                      </a: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1025</a:t>
                      </a:r>
                    </a:p>
                  </a:txBody>
                  <a:tcPr marL="91439" marR="91439"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0093">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Sistemas de Informação Empresa</a:t>
                      </a: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endParaRPr lang="pt-PT"/>
                    </a:p>
                  </a:txBody>
                  <a:tcPr/>
                </a:tc>
              </a:tr>
              <a:tr h="281005">
                <a:tc vMerge="1">
                  <a:txBody>
                    <a:bodyPr/>
                    <a:lstStyle/>
                    <a:p>
                      <a:endParaRPr lang="pt-PT"/>
                    </a:p>
                  </a:txBody>
                  <a:tcPr/>
                </a:tc>
                <a:tc>
                  <a:txBody>
                    <a:bodyPr/>
                    <a:lstStyle/>
                    <a:p>
                      <a:r>
                        <a:rPr kumimoji="0" lang="pt-PT" sz="1200" b="0" i="0" u="none" strike="noStrike" cap="none" normalizeH="0" baseline="0" dirty="0" smtClean="0">
                          <a:ln>
                            <a:noFill/>
                          </a:ln>
                          <a:solidFill>
                            <a:schemeClr val="tx2"/>
                          </a:solidFill>
                          <a:effectLst/>
                          <a:latin typeface="Comic Sans MS" pitchFamily="66" charset="0"/>
                        </a:rPr>
                        <a:t>Sistemas Operativos e Aplicações</a:t>
                      </a:r>
                      <a:endParaRPr lang="pt-PT" sz="1200" dirty="0">
                        <a:solidFill>
                          <a:schemeClr val="tx2"/>
                        </a:solidFill>
                        <a:latin typeface="+mj-lt"/>
                      </a:endParaRP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39" marR="91439"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1895">
                <a:tc vMerge="1">
                  <a:txBody>
                    <a:bodyPr/>
                    <a:lstStyle/>
                    <a:p>
                      <a:endParaRPr lang="pt-PT"/>
                    </a:p>
                  </a:txBody>
                  <a:tcPr/>
                </a:tc>
                <a:tc>
                  <a:txBody>
                    <a:bodyPr/>
                    <a:lstStyle/>
                    <a:p>
                      <a:r>
                        <a:rPr kumimoji="0" lang="pt-PT" sz="1200" b="0" i="0" u="none" strike="noStrike" cap="none" normalizeH="0" baseline="0" dirty="0" smtClean="0">
                          <a:ln>
                            <a:noFill/>
                          </a:ln>
                          <a:solidFill>
                            <a:schemeClr val="tx2"/>
                          </a:solidFill>
                          <a:effectLst/>
                          <a:latin typeface="Comic Sans MS" pitchFamily="66" charset="0"/>
                        </a:rPr>
                        <a:t>Arquitetura de Computadores e  redes</a:t>
                      </a:r>
                      <a:endParaRPr lang="pt-PT" sz="1200" dirty="0">
                        <a:solidFill>
                          <a:schemeClr val="tx2"/>
                        </a:solidFill>
                      </a:endParaRP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39" marR="91439"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7">
                <a:tc vMerge="1">
                  <a:txBody>
                    <a:bodyPr/>
                    <a:lstStyle/>
                    <a:p>
                      <a:endParaRPr lang="pt-PT"/>
                    </a:p>
                  </a:txBody>
                  <a:tcPr/>
                </a:tc>
                <a:tc>
                  <a:txBody>
                    <a:bodyPr/>
                    <a:lstStyle/>
                    <a:p>
                      <a:r>
                        <a:rPr kumimoji="0" lang="pt-PT" sz="1200" b="0" i="0" u="none" strike="noStrike" cap="none" normalizeH="0" baseline="0" dirty="0" smtClean="0">
                          <a:ln>
                            <a:noFill/>
                          </a:ln>
                          <a:solidFill>
                            <a:schemeClr val="tx2"/>
                          </a:solidFill>
                          <a:effectLst/>
                          <a:latin typeface="Comic Sans MS" pitchFamily="66" charset="0"/>
                        </a:rPr>
                        <a:t>Linguagens de Programação</a:t>
                      </a:r>
                      <a:endParaRPr lang="pt-PT" sz="1200" dirty="0">
                        <a:solidFill>
                          <a:schemeClr val="tx2"/>
                        </a:solidFill>
                      </a:endParaRP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39" marR="91439"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0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Formação em Contexto de Trabalho </a:t>
                      </a: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600</a:t>
                      </a:r>
                    </a:p>
                  </a:txBody>
                  <a:tcPr marL="91439" marR="91439"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5648" name="Text Box 55"/>
          <p:cNvSpPr txBox="1">
            <a:spLocks noChangeArrowheads="1"/>
          </p:cNvSpPr>
          <p:nvPr/>
        </p:nvSpPr>
        <p:spPr bwMode="auto">
          <a:xfrm>
            <a:off x="5868144" y="1340768"/>
            <a:ext cx="2808312" cy="533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pt-PT" altLang="pt-PT" sz="1200" dirty="0">
                <a:latin typeface="Comic Sans MS" pitchFamily="66" charset="0"/>
              </a:rPr>
              <a:t>	</a:t>
            </a:r>
            <a:r>
              <a:rPr lang="pt-PT" altLang="pt-PT" sz="1400" dirty="0">
                <a:solidFill>
                  <a:schemeClr val="tx2"/>
                </a:solidFill>
                <a:latin typeface="+mn-lt"/>
              </a:rPr>
              <a:t>O </a:t>
            </a:r>
            <a:r>
              <a:rPr lang="pt-PT" altLang="pt-PT" sz="1400" b="1" dirty="0" smtClean="0">
                <a:solidFill>
                  <a:schemeClr val="tx2"/>
                </a:solidFill>
                <a:latin typeface="+mn-lt"/>
              </a:rPr>
              <a:t>Técnico de Informática - </a:t>
            </a:r>
            <a:r>
              <a:rPr lang="pt-PT" altLang="pt-PT" sz="1400" b="1" dirty="0">
                <a:solidFill>
                  <a:schemeClr val="tx2"/>
                </a:solidFill>
                <a:latin typeface="+mn-lt"/>
              </a:rPr>
              <a:t>Sistemas </a:t>
            </a:r>
            <a:r>
              <a:rPr lang="pt-PT" altLang="pt-PT" sz="1400" dirty="0">
                <a:solidFill>
                  <a:schemeClr val="tx2"/>
                </a:solidFill>
                <a:latin typeface="+mn-lt"/>
              </a:rPr>
              <a:t>é um profissional qualificado </a:t>
            </a:r>
            <a:r>
              <a:rPr lang="pt-PT" altLang="pt-PT" sz="1400" dirty="0" smtClean="0">
                <a:solidFill>
                  <a:schemeClr val="tx2"/>
                </a:solidFill>
                <a:latin typeface="+mn-lt"/>
              </a:rPr>
              <a:t>apto a efetuar a instalação, configuração e a manutenção de ferramentas, equipamentos e sistemas informáticos, suportados em diferentes plataformas e sistemas operativos, e proceder à gestão e administração de base de dados e ao desenvolvimento de software, assegurando a otimização do seu funcionamento e respeitando as normas de segurança, higiene e saúde no trabalho e de proteção do ambiente.</a:t>
            </a:r>
          </a:p>
          <a:p>
            <a:pPr algn="just">
              <a:spcBef>
                <a:spcPct val="50000"/>
              </a:spcBef>
            </a:pPr>
            <a:endParaRPr lang="pt-PT" altLang="pt-PT" sz="1400" b="1" dirty="0">
              <a:solidFill>
                <a:srgbClr val="0000FF"/>
              </a:solidFill>
              <a:latin typeface="+mn-lt"/>
            </a:endParaRPr>
          </a:p>
          <a:p>
            <a:pPr algn="ctr">
              <a:spcBef>
                <a:spcPct val="50000"/>
              </a:spcBef>
            </a:pPr>
            <a:r>
              <a:rPr lang="pt-PT" altLang="pt-PT" sz="1400" b="1" dirty="0">
                <a:solidFill>
                  <a:schemeClr val="tx2"/>
                </a:solidFill>
                <a:latin typeface="Comic Sans MS" pitchFamily="66" charset="0"/>
              </a:rPr>
              <a:t>       Escola Secundária Madeira Torres</a:t>
            </a:r>
            <a:endParaRPr lang="pt-PT" altLang="pt-PT" sz="1400" dirty="0">
              <a:solidFill>
                <a:schemeClr val="tx2"/>
              </a:solidFill>
              <a:latin typeface="Comic Sans MS" pitchFamily="66" charset="0"/>
            </a:endParaRPr>
          </a:p>
          <a:p>
            <a:pPr>
              <a:spcBef>
                <a:spcPct val="50000"/>
              </a:spcBef>
            </a:pPr>
            <a:endParaRPr lang="pt-PT" altLang="pt-PT" sz="1000" dirty="0">
              <a:latin typeface="Comic Sans MS" pitchFamily="66" charset="0"/>
            </a:endParaRPr>
          </a:p>
          <a:p>
            <a:pPr>
              <a:spcBef>
                <a:spcPct val="50000"/>
              </a:spcBef>
            </a:pPr>
            <a:endParaRPr lang="pt-PT" altLang="pt-PT" sz="1200" b="1" dirty="0">
              <a:solidFill>
                <a:srgbClr val="0000FF"/>
              </a:solidFill>
              <a:latin typeface="Comic Sans MS" pitchFamily="66" charset="0"/>
            </a:endParaRPr>
          </a:p>
        </p:txBody>
      </p:sp>
    </p:spTree>
    <p:extLst>
      <p:ext uri="{BB962C8B-B14F-4D97-AF65-F5344CB8AC3E}">
        <p14:creationId xmlns:p14="http://schemas.microsoft.com/office/powerpoint/2010/main" val="3070676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83652"/>
                                        </p:tgtEl>
                                        <p:attrNameLst>
                                          <p:attrName>style.visibility</p:attrName>
                                        </p:attrNameLst>
                                      </p:cBhvr>
                                      <p:to>
                                        <p:strVal val="visible"/>
                                      </p:to>
                                    </p:set>
                                    <p:anim calcmode="lin" valueType="num">
                                      <p:cBhvr additive="base">
                                        <p:cTn id="7" dur="500" fill="hold"/>
                                        <p:tgtEl>
                                          <p:spTgt spid="283652"/>
                                        </p:tgtEl>
                                        <p:attrNameLst>
                                          <p:attrName>ppt_x</p:attrName>
                                        </p:attrNameLst>
                                      </p:cBhvr>
                                      <p:tavLst>
                                        <p:tav tm="0">
                                          <p:val>
                                            <p:strVal val="#ppt_x"/>
                                          </p:val>
                                        </p:tav>
                                        <p:tav tm="100000">
                                          <p:val>
                                            <p:strVal val="#ppt_x"/>
                                          </p:val>
                                        </p:tav>
                                      </p:tavLst>
                                    </p:anim>
                                    <p:anim calcmode="lin" valueType="num">
                                      <p:cBhvr additive="base">
                                        <p:cTn id="8" dur="500" fill="hold"/>
                                        <p:tgtEl>
                                          <p:spTgt spid="28365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40" name="WordArt 4"/>
          <p:cNvSpPr>
            <a:spLocks noChangeArrowheads="1" noChangeShapeType="1" noTextEdit="1"/>
          </p:cNvSpPr>
          <p:nvPr/>
        </p:nvSpPr>
        <p:spPr bwMode="auto">
          <a:xfrm>
            <a:off x="539750" y="115888"/>
            <a:ext cx="8247063" cy="865187"/>
          </a:xfrm>
          <a:prstGeom prst="rect">
            <a:avLst/>
          </a:prstGeom>
          <a:noFill/>
        </p:spPr>
        <p:txBody>
          <a:bodyPr wrap="none" fromWordArt="1">
            <a:prstTxWarp prst="textPlain">
              <a:avLst>
                <a:gd name="adj" fmla="val 50023"/>
              </a:avLst>
            </a:prstTxWarp>
          </a:bodyPr>
          <a:lstStyle/>
          <a:p>
            <a:pPr algn="ctr"/>
            <a:r>
              <a:rPr lang="pt-PT" sz="3200" kern="10" dirty="0">
                <a:ln w="9525">
                  <a:solidFill>
                    <a:srgbClr val="000000"/>
                  </a:solidFill>
                  <a:round/>
                  <a:headEnd/>
                  <a:tailEnd/>
                </a:ln>
                <a:solidFill>
                  <a:schemeClr val="accent1"/>
                </a:solidFill>
                <a:latin typeface="Arial Black"/>
              </a:rPr>
              <a:t> </a:t>
            </a:r>
            <a:r>
              <a:rPr lang="pt-PT" sz="3200" kern="10" dirty="0">
                <a:ln w="9525">
                  <a:solidFill>
                    <a:srgbClr val="000000"/>
                  </a:solidFill>
                  <a:round/>
                  <a:headEnd/>
                  <a:tailEnd/>
                </a:ln>
                <a:solidFill>
                  <a:srgbClr val="7030A0"/>
                </a:solidFill>
                <a:latin typeface="Arial Black"/>
              </a:rPr>
              <a:t>TÉCNICO DE INFORMAÇÃO E ANIMAÇÃO TURÍSTICA</a:t>
            </a:r>
          </a:p>
        </p:txBody>
      </p:sp>
      <p:sp>
        <p:nvSpPr>
          <p:cNvPr id="26627"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70418" name="Group 82"/>
          <p:cNvGraphicFramePr>
            <a:graphicFrameLocks noGrp="1"/>
          </p:cNvGraphicFramePr>
          <p:nvPr>
            <p:extLst>
              <p:ext uri="{D42A27DB-BD31-4B8C-83A1-F6EECF244321}">
                <p14:modId xmlns:p14="http://schemas.microsoft.com/office/powerpoint/2010/main" val="1428889381"/>
              </p:ext>
            </p:extLst>
          </p:nvPr>
        </p:nvGraphicFramePr>
        <p:xfrm>
          <a:off x="395288" y="1009650"/>
          <a:ext cx="5256212" cy="5444205"/>
        </p:xfrm>
        <a:graphic>
          <a:graphicData uri="http://schemas.openxmlformats.org/drawingml/2006/table">
            <a:tbl>
              <a:tblPr/>
              <a:tblGrid>
                <a:gridCol w="1199168"/>
                <a:gridCol w="2905536"/>
                <a:gridCol w="432048"/>
                <a:gridCol w="719460"/>
              </a:tblGrid>
              <a:tr h="51813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Componente Formação</a:t>
                      </a:r>
                    </a:p>
                  </a:txBody>
                  <a:tcPr marL="91429" marR="91429"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Disciplinas</a:t>
                      </a: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dirty="0" smtClean="0">
                        <a:ln>
                          <a:noFill/>
                        </a:ln>
                        <a:solidFill>
                          <a:schemeClr val="tx2"/>
                        </a:solidFill>
                        <a:effectLst/>
                        <a:latin typeface="Comic Sans MS" pitchFamily="66" charset="0"/>
                      </a:endParaRP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Total de Horas</a:t>
                      </a:r>
                    </a:p>
                  </a:txBody>
                  <a:tcPr marL="91429" marR="91429"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50">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Sócio Cultural</a:t>
                      </a:r>
                    </a:p>
                  </a:txBody>
                  <a:tcPr marL="91429" marR="91429"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Português</a:t>
                      </a: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Cidadania e Desenvolvimento</a:t>
                      </a:r>
                    </a:p>
                  </a:txBody>
                  <a:tcPr marL="91429" marR="91429" marT="45707" marB="45707"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1000</a:t>
                      </a:r>
                    </a:p>
                  </a:txBody>
                  <a:tcPr marL="91429" marR="91429"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5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Língua Estrangeira I, II </a:t>
                      </a:r>
                      <a:r>
                        <a:rPr kumimoji="0" lang="pt-PT" sz="1000" b="0" i="0" u="none" strike="noStrike" cap="none" normalizeH="0" baseline="0" dirty="0" smtClean="0">
                          <a:ln>
                            <a:noFill/>
                          </a:ln>
                          <a:solidFill>
                            <a:schemeClr val="tx2"/>
                          </a:solidFill>
                          <a:effectLst/>
                          <a:latin typeface="Comic Sans MS" pitchFamily="66" charset="0"/>
                        </a:rPr>
                        <a:t>ou III</a:t>
                      </a:r>
                      <a:endParaRPr kumimoji="0" lang="pt-PT" sz="1200" b="0" i="0" u="none" strike="noStrike" cap="none" normalizeH="0" baseline="0" dirty="0" smtClean="0">
                        <a:ln>
                          <a:noFill/>
                        </a:ln>
                        <a:solidFill>
                          <a:schemeClr val="tx2"/>
                        </a:solidFill>
                        <a:effectLst/>
                        <a:latin typeface="Comic Sans MS" pitchFamily="66" charset="0"/>
                      </a:endParaRP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5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Área de Integração</a:t>
                      </a: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5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TIC</a:t>
                      </a: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5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Educação Física</a:t>
                      </a: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063">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Científica</a:t>
                      </a:r>
                    </a:p>
                  </a:txBody>
                  <a:tcPr marL="91429" marR="91429"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Geografia</a:t>
                      </a:r>
                      <a:endParaRPr kumimoji="0" lang="pt-PT" sz="1000" b="0" i="0" u="none" strike="noStrike" cap="none" normalizeH="0" baseline="0" dirty="0" smtClean="0">
                        <a:ln>
                          <a:noFill/>
                        </a:ln>
                        <a:solidFill>
                          <a:schemeClr val="tx2"/>
                        </a:solidFill>
                        <a:effectLst/>
                        <a:latin typeface="Comic Sans MS" pitchFamily="66" charset="0"/>
                      </a:endParaRP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500</a:t>
                      </a:r>
                    </a:p>
                  </a:txBody>
                  <a:tcPr marL="91429" marR="91429"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55">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História da Cultura e das Artes</a:t>
                      </a: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5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Matemática</a:t>
                      </a: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7050">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Técnica</a:t>
                      </a:r>
                    </a:p>
                  </a:txBody>
                  <a:tcPr marL="91429" marR="91429"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Comunicar em Língua Estrangeira</a:t>
                      </a: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1275</a:t>
                      </a:r>
                    </a:p>
                  </a:txBody>
                  <a:tcPr marL="91429" marR="91429"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021">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Turismo e  Informação Turística</a:t>
                      </a: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7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Técnicas de Comunicação em Acolhimento Turístico</a:t>
                      </a: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7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Operações Técnicas em Informação e Animação Turística</a:t>
                      </a: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7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Formação em Contexto de Trabalho Empresarial</a:t>
                      </a: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600</a:t>
                      </a:r>
                    </a:p>
                  </a:txBody>
                  <a:tcPr marL="91429" marR="91429"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6674" name="Text Box 55"/>
          <p:cNvSpPr txBox="1">
            <a:spLocks noChangeArrowheads="1"/>
          </p:cNvSpPr>
          <p:nvPr/>
        </p:nvSpPr>
        <p:spPr bwMode="auto">
          <a:xfrm>
            <a:off x="5806398" y="1849546"/>
            <a:ext cx="2808287" cy="4124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pt-PT" altLang="pt-PT" sz="1400" dirty="0">
                <a:solidFill>
                  <a:schemeClr val="tx2"/>
                </a:solidFill>
                <a:latin typeface="Calibri" panose="020F0502020204030204" pitchFamily="34" charset="0"/>
              </a:rPr>
              <a:t>O </a:t>
            </a:r>
            <a:r>
              <a:rPr lang="pt-PT" altLang="pt-PT" sz="1400" b="1" dirty="0">
                <a:solidFill>
                  <a:schemeClr val="tx2"/>
                </a:solidFill>
                <a:latin typeface="Calibri" panose="020F0502020204030204" pitchFamily="34" charset="0"/>
              </a:rPr>
              <a:t>Técnico de Informação e Animação Turística </a:t>
            </a:r>
            <a:r>
              <a:rPr lang="pt-PT" altLang="pt-PT" sz="1400" dirty="0">
                <a:solidFill>
                  <a:schemeClr val="tx2"/>
                </a:solidFill>
                <a:latin typeface="Calibri" panose="020F0502020204030204" pitchFamily="34" charset="0"/>
              </a:rPr>
              <a:t>é o profissional   qualificado que presta informações, promove e comercializa produtos e serviços turísticos, assim como, efetua o atendimento e a receção de clientes.</a:t>
            </a:r>
          </a:p>
          <a:p>
            <a:pPr>
              <a:spcBef>
                <a:spcPct val="50000"/>
              </a:spcBef>
            </a:pPr>
            <a:endParaRPr lang="pt-PT" altLang="pt-PT" sz="1200" dirty="0">
              <a:latin typeface="Comic Sans MS" pitchFamily="66" charset="0"/>
            </a:endParaRPr>
          </a:p>
          <a:p>
            <a:pPr>
              <a:spcBef>
                <a:spcPct val="50000"/>
              </a:spcBef>
            </a:pPr>
            <a:endParaRPr lang="pt-PT" altLang="pt-PT" sz="1200" b="1" dirty="0">
              <a:solidFill>
                <a:srgbClr val="0000FF"/>
              </a:solidFill>
              <a:latin typeface="Comic Sans MS" pitchFamily="66" charset="0"/>
            </a:endParaRPr>
          </a:p>
          <a:p>
            <a:pPr algn="ctr">
              <a:spcBef>
                <a:spcPct val="50000"/>
              </a:spcBef>
            </a:pPr>
            <a:r>
              <a:rPr lang="pt-PT" altLang="pt-PT" sz="1400" b="1" dirty="0">
                <a:solidFill>
                  <a:schemeClr val="tx2"/>
                </a:solidFill>
                <a:latin typeface="Comic Sans MS" pitchFamily="66" charset="0"/>
              </a:rPr>
              <a:t>Escola Secundária Madeira Torres</a:t>
            </a:r>
          </a:p>
          <a:p>
            <a:pPr algn="ctr">
              <a:spcBef>
                <a:spcPct val="50000"/>
              </a:spcBef>
            </a:pPr>
            <a:endParaRPr lang="pt-PT" altLang="pt-PT" sz="1400" b="1" dirty="0">
              <a:solidFill>
                <a:srgbClr val="0000FF"/>
              </a:solidFill>
              <a:latin typeface="Comic Sans MS" pitchFamily="66" charset="0"/>
            </a:endParaRPr>
          </a:p>
          <a:p>
            <a:pPr algn="ctr">
              <a:spcBef>
                <a:spcPct val="50000"/>
              </a:spcBef>
            </a:pPr>
            <a:endParaRPr lang="pt-PT" altLang="pt-PT" sz="1400" b="1" dirty="0">
              <a:solidFill>
                <a:srgbClr val="0000FF"/>
              </a:solidFill>
              <a:latin typeface="Comic Sans MS" pitchFamily="66" charset="0"/>
            </a:endParaRPr>
          </a:p>
          <a:p>
            <a:pPr>
              <a:spcBef>
                <a:spcPct val="50000"/>
              </a:spcBef>
            </a:pPr>
            <a:endParaRPr lang="pt-PT" altLang="pt-PT" sz="1400" b="1" dirty="0">
              <a:solidFill>
                <a:srgbClr val="0000FF"/>
              </a:solidFill>
              <a:latin typeface="Comic Sans MS" pitchFamily="66" charset="0"/>
            </a:endParaRPr>
          </a:p>
          <a:p>
            <a:endParaRPr lang="pt-PT" altLang="pt-PT" sz="1200" b="1" dirty="0">
              <a:solidFill>
                <a:srgbClr val="0000FF"/>
              </a:solidFill>
              <a:latin typeface="Comic Sans MS" pitchFamily="66" charset="0"/>
            </a:endParaRPr>
          </a:p>
          <a:p>
            <a:pPr>
              <a:spcBef>
                <a:spcPct val="50000"/>
              </a:spcBef>
            </a:pPr>
            <a:endParaRPr lang="pt-PT" altLang="pt-PT" sz="1200" b="1" dirty="0">
              <a:solidFill>
                <a:srgbClr val="0000FF"/>
              </a:solidFill>
              <a:latin typeface="Comic Sans MS" pitchFamily="66" charset="0"/>
            </a:endParaRPr>
          </a:p>
        </p:txBody>
      </p:sp>
    </p:spTree>
    <p:extLst>
      <p:ext uri="{BB962C8B-B14F-4D97-AF65-F5344CB8AC3E}">
        <p14:creationId xmlns:p14="http://schemas.microsoft.com/office/powerpoint/2010/main" val="3478478400"/>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70340"/>
                                        </p:tgtEl>
                                        <p:attrNameLst>
                                          <p:attrName>style.visibility</p:attrName>
                                        </p:attrNameLst>
                                      </p:cBhvr>
                                      <p:to>
                                        <p:strVal val="visible"/>
                                      </p:to>
                                    </p:set>
                                    <p:anim calcmode="lin" valueType="num">
                                      <p:cBhvr additive="base">
                                        <p:cTn id="7" dur="500" fill="hold"/>
                                        <p:tgtEl>
                                          <p:spTgt spid="270340"/>
                                        </p:tgtEl>
                                        <p:attrNameLst>
                                          <p:attrName>ppt_x</p:attrName>
                                        </p:attrNameLst>
                                      </p:cBhvr>
                                      <p:tavLst>
                                        <p:tav tm="0">
                                          <p:val>
                                            <p:strVal val="#ppt_x"/>
                                          </p:val>
                                        </p:tav>
                                        <p:tav tm="100000">
                                          <p:val>
                                            <p:strVal val="#ppt_x"/>
                                          </p:val>
                                        </p:tav>
                                      </p:tavLst>
                                    </p:anim>
                                    <p:anim calcmode="lin" valueType="num">
                                      <p:cBhvr additive="base">
                                        <p:cTn id="8" dur="500" fill="hold"/>
                                        <p:tgtEl>
                                          <p:spTgt spid="27034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4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40" name="WordArt 4"/>
          <p:cNvSpPr>
            <a:spLocks noChangeArrowheads="1" noChangeShapeType="1" noTextEdit="1"/>
          </p:cNvSpPr>
          <p:nvPr/>
        </p:nvSpPr>
        <p:spPr bwMode="auto">
          <a:xfrm>
            <a:off x="539750" y="115888"/>
            <a:ext cx="8247063" cy="865187"/>
          </a:xfrm>
          <a:prstGeom prst="rect">
            <a:avLst/>
          </a:prstGeom>
          <a:noFill/>
        </p:spPr>
        <p:txBody>
          <a:bodyPr wrap="none" fromWordArt="1">
            <a:prstTxWarp prst="textPlain">
              <a:avLst>
                <a:gd name="adj" fmla="val 50023"/>
              </a:avLst>
            </a:prstTxWarp>
          </a:bodyPr>
          <a:lstStyle/>
          <a:p>
            <a:pPr algn="ctr"/>
            <a:r>
              <a:rPr lang="pt-PT" sz="3200" kern="10" dirty="0">
                <a:ln w="9525">
                  <a:solidFill>
                    <a:srgbClr val="000000"/>
                  </a:solidFill>
                  <a:round/>
                  <a:headEnd/>
                  <a:tailEnd/>
                </a:ln>
                <a:solidFill>
                  <a:schemeClr val="accent1"/>
                </a:solidFill>
                <a:latin typeface="Arial Black"/>
              </a:rPr>
              <a:t> </a:t>
            </a:r>
            <a:r>
              <a:rPr lang="pt-PT" sz="3200" kern="10" dirty="0">
                <a:ln w="9525">
                  <a:solidFill>
                    <a:srgbClr val="000000"/>
                  </a:solidFill>
                  <a:round/>
                  <a:headEnd/>
                  <a:tailEnd/>
                </a:ln>
                <a:solidFill>
                  <a:srgbClr val="7030A0"/>
                </a:solidFill>
                <a:latin typeface="Arial Black"/>
              </a:rPr>
              <a:t>TÉCNICO DE </a:t>
            </a:r>
            <a:r>
              <a:rPr lang="pt-PT" sz="3200" kern="10" dirty="0" smtClean="0">
                <a:ln w="9525">
                  <a:solidFill>
                    <a:srgbClr val="000000"/>
                  </a:solidFill>
                  <a:round/>
                  <a:headEnd/>
                  <a:tailEnd/>
                </a:ln>
                <a:solidFill>
                  <a:srgbClr val="7030A0"/>
                </a:solidFill>
                <a:latin typeface="Arial Black"/>
              </a:rPr>
              <a:t>TURISMO</a:t>
            </a:r>
            <a:endParaRPr lang="pt-PT" sz="3200" kern="10" dirty="0">
              <a:ln w="9525">
                <a:solidFill>
                  <a:srgbClr val="000000"/>
                </a:solidFill>
                <a:round/>
                <a:headEnd/>
                <a:tailEnd/>
              </a:ln>
              <a:solidFill>
                <a:srgbClr val="7030A0"/>
              </a:solidFill>
              <a:latin typeface="Arial Black"/>
            </a:endParaRPr>
          </a:p>
        </p:txBody>
      </p:sp>
      <p:sp>
        <p:nvSpPr>
          <p:cNvPr id="26627"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70418" name="Group 82"/>
          <p:cNvGraphicFramePr>
            <a:graphicFrameLocks noGrp="1"/>
          </p:cNvGraphicFramePr>
          <p:nvPr>
            <p:extLst>
              <p:ext uri="{D42A27DB-BD31-4B8C-83A1-F6EECF244321}">
                <p14:modId xmlns:p14="http://schemas.microsoft.com/office/powerpoint/2010/main" val="2933947389"/>
              </p:ext>
            </p:extLst>
          </p:nvPr>
        </p:nvGraphicFramePr>
        <p:xfrm>
          <a:off x="395288" y="1009650"/>
          <a:ext cx="5256212" cy="5541358"/>
        </p:xfrm>
        <a:graphic>
          <a:graphicData uri="http://schemas.openxmlformats.org/drawingml/2006/table">
            <a:tbl>
              <a:tblPr/>
              <a:tblGrid>
                <a:gridCol w="1199168"/>
                <a:gridCol w="2905536"/>
                <a:gridCol w="432048"/>
                <a:gridCol w="719460"/>
              </a:tblGrid>
              <a:tr h="51813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Componente Formação</a:t>
                      </a:r>
                    </a:p>
                  </a:txBody>
                  <a:tcPr marL="91429" marR="91429"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Disciplinas</a:t>
                      </a: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dirty="0" smtClean="0">
                        <a:ln>
                          <a:noFill/>
                        </a:ln>
                        <a:solidFill>
                          <a:schemeClr val="tx2"/>
                        </a:solidFill>
                        <a:effectLst/>
                        <a:latin typeface="Comic Sans MS" pitchFamily="66" charset="0"/>
                      </a:endParaRP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Total de Horas</a:t>
                      </a:r>
                    </a:p>
                  </a:txBody>
                  <a:tcPr marL="91429" marR="91429"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50">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Sócio Cultural</a:t>
                      </a:r>
                    </a:p>
                  </a:txBody>
                  <a:tcPr marL="91429" marR="91429"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Português</a:t>
                      </a: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Cidadania e Desenvolvimento</a:t>
                      </a:r>
                    </a:p>
                  </a:txBody>
                  <a:tcPr marL="91429" marR="91429" marT="45707" marB="45707"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1000</a:t>
                      </a:r>
                    </a:p>
                  </a:txBody>
                  <a:tcPr marL="91429" marR="91429"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5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Língua Estrangeira I, II </a:t>
                      </a:r>
                      <a:r>
                        <a:rPr kumimoji="0" lang="pt-PT" sz="1000" b="0" i="0" u="none" strike="noStrike" cap="none" normalizeH="0" baseline="0" dirty="0" smtClean="0">
                          <a:ln>
                            <a:noFill/>
                          </a:ln>
                          <a:solidFill>
                            <a:schemeClr val="tx2"/>
                          </a:solidFill>
                          <a:effectLst/>
                          <a:latin typeface="Comic Sans MS" pitchFamily="66" charset="0"/>
                        </a:rPr>
                        <a:t>ou III</a:t>
                      </a:r>
                      <a:endParaRPr kumimoji="0" lang="pt-PT" sz="1200" b="0" i="0" u="none" strike="noStrike" cap="none" normalizeH="0" baseline="0" dirty="0" smtClean="0">
                        <a:ln>
                          <a:noFill/>
                        </a:ln>
                        <a:solidFill>
                          <a:schemeClr val="tx2"/>
                        </a:solidFill>
                        <a:effectLst/>
                        <a:latin typeface="Comic Sans MS" pitchFamily="66" charset="0"/>
                      </a:endParaRP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5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Área de Integração</a:t>
                      </a: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5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TIC</a:t>
                      </a: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5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Educação Física</a:t>
                      </a: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063">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Científica</a:t>
                      </a:r>
                    </a:p>
                  </a:txBody>
                  <a:tcPr marL="91429" marR="91429"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Geografia</a:t>
                      </a:r>
                      <a:endParaRPr kumimoji="0" lang="pt-PT" sz="1000" b="0" i="0" u="none" strike="noStrike" cap="none" normalizeH="0" baseline="0" dirty="0" smtClean="0">
                        <a:ln>
                          <a:noFill/>
                        </a:ln>
                        <a:solidFill>
                          <a:schemeClr val="tx2"/>
                        </a:solidFill>
                        <a:effectLst/>
                        <a:latin typeface="Comic Sans MS" pitchFamily="66" charset="0"/>
                      </a:endParaRP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500</a:t>
                      </a:r>
                    </a:p>
                  </a:txBody>
                  <a:tcPr marL="91429" marR="91429"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55">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História da Cultura e das Artes</a:t>
                      </a: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5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Matemática</a:t>
                      </a: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7050">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Técnica</a:t>
                      </a:r>
                    </a:p>
                  </a:txBody>
                  <a:tcPr marL="91429" marR="91429"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Comunicar em Francês</a:t>
                      </a: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1145</a:t>
                      </a:r>
                    </a:p>
                  </a:txBody>
                  <a:tcPr marL="91429" marR="91429"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021">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Turismo , Informação e animação turística  TIAT</a:t>
                      </a: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7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Técnicas de Comunicação em Acolhimento Turístico TCAT</a:t>
                      </a: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7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Operações Técnicas em empresas turísticas OTET</a:t>
                      </a: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7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Formação em Contexto de Trabalho Empresarial</a:t>
                      </a: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600</a:t>
                      </a:r>
                    </a:p>
                  </a:txBody>
                  <a:tcPr marL="91429" marR="91429"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6674" name="Text Box 55"/>
          <p:cNvSpPr txBox="1">
            <a:spLocks noChangeArrowheads="1"/>
          </p:cNvSpPr>
          <p:nvPr/>
        </p:nvSpPr>
        <p:spPr bwMode="auto">
          <a:xfrm>
            <a:off x="5806398" y="1849546"/>
            <a:ext cx="2808287" cy="5524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pt-PT" altLang="pt-PT" sz="1400" dirty="0">
                <a:solidFill>
                  <a:schemeClr val="tx2"/>
                </a:solidFill>
                <a:latin typeface="Calibri" panose="020F0502020204030204" pitchFamily="34" charset="0"/>
              </a:rPr>
              <a:t>O </a:t>
            </a:r>
            <a:r>
              <a:rPr lang="pt-PT" altLang="pt-PT" sz="1400" b="1" dirty="0" smtClean="0">
                <a:solidFill>
                  <a:schemeClr val="tx2"/>
                </a:solidFill>
                <a:latin typeface="Calibri" panose="020F0502020204030204" pitchFamily="34" charset="0"/>
              </a:rPr>
              <a:t>Técnico de Turismo </a:t>
            </a:r>
            <a:r>
              <a:rPr lang="pt-PT" altLang="pt-PT" sz="1400" dirty="0">
                <a:solidFill>
                  <a:schemeClr val="tx2"/>
                </a:solidFill>
                <a:latin typeface="Calibri" panose="020F0502020204030204" pitchFamily="34" charset="0"/>
              </a:rPr>
              <a:t>é o </a:t>
            </a:r>
            <a:r>
              <a:rPr lang="pt-PT" altLang="pt-PT" sz="1400" dirty="0" smtClean="0">
                <a:solidFill>
                  <a:schemeClr val="tx2"/>
                </a:solidFill>
                <a:latin typeface="Calibri" panose="020F0502020204030204" pitchFamily="34" charset="0"/>
              </a:rPr>
              <a:t>profissional</a:t>
            </a:r>
            <a:r>
              <a:rPr lang="pt-PT" altLang="pt-PT" sz="1400" dirty="0">
                <a:solidFill>
                  <a:schemeClr val="tx2"/>
                </a:solidFill>
                <a:latin typeface="Calibri" panose="020F0502020204030204" pitchFamily="34" charset="0"/>
              </a:rPr>
              <a:t> </a:t>
            </a:r>
            <a:r>
              <a:rPr lang="pt-PT" altLang="pt-PT" sz="1400" dirty="0" smtClean="0">
                <a:solidFill>
                  <a:schemeClr val="tx2"/>
                </a:solidFill>
                <a:latin typeface="Calibri" panose="020F0502020204030204" pitchFamily="34" charset="0"/>
              </a:rPr>
              <a:t>que executa </a:t>
            </a:r>
            <a:r>
              <a:rPr lang="pt-PT" altLang="pt-PT" sz="1400" dirty="0">
                <a:solidFill>
                  <a:schemeClr val="tx2"/>
                </a:solidFill>
                <a:latin typeface="Calibri" panose="020F0502020204030204" pitchFamily="34" charset="0"/>
              </a:rPr>
              <a:t>serviços de informação, animação e organização de eventos em empresas de turismo, de reservas em agências de viagens e de receção e acolhimento em unidades turísticas</a:t>
            </a:r>
            <a:r>
              <a:rPr lang="pt-PT" altLang="pt-PT" sz="1400" dirty="0" smtClean="0">
                <a:solidFill>
                  <a:schemeClr val="tx2"/>
                </a:solidFill>
                <a:latin typeface="Calibri" panose="020F0502020204030204" pitchFamily="34" charset="0"/>
              </a:rPr>
              <a:t>.</a:t>
            </a:r>
          </a:p>
          <a:p>
            <a:pPr algn="just">
              <a:spcBef>
                <a:spcPct val="50000"/>
              </a:spcBef>
            </a:pPr>
            <a:r>
              <a:rPr lang="pt-PT" altLang="pt-PT" sz="1400" dirty="0">
                <a:solidFill>
                  <a:schemeClr val="tx2"/>
                </a:solidFill>
                <a:latin typeface="Calibri" panose="020F0502020204030204" pitchFamily="34" charset="0"/>
              </a:rPr>
              <a:t>Saídas Profissionais: Receção em Unidades de Alojamento; Operadores e Agências de Viagens; Animação Turística; Informação Turística; Visitas Guiadas e Apoio Museológico.</a:t>
            </a:r>
          </a:p>
          <a:p>
            <a:pPr>
              <a:spcBef>
                <a:spcPct val="50000"/>
              </a:spcBef>
            </a:pPr>
            <a:endParaRPr lang="pt-PT" altLang="pt-PT" sz="1200" dirty="0">
              <a:latin typeface="Comic Sans MS" pitchFamily="66" charset="0"/>
            </a:endParaRPr>
          </a:p>
          <a:p>
            <a:pPr>
              <a:spcBef>
                <a:spcPct val="50000"/>
              </a:spcBef>
            </a:pPr>
            <a:endParaRPr lang="pt-PT" altLang="pt-PT" sz="1200" b="1" dirty="0">
              <a:solidFill>
                <a:srgbClr val="0000FF"/>
              </a:solidFill>
              <a:latin typeface="Comic Sans MS" pitchFamily="66" charset="0"/>
            </a:endParaRPr>
          </a:p>
          <a:p>
            <a:pPr algn="ctr">
              <a:spcBef>
                <a:spcPct val="50000"/>
              </a:spcBef>
            </a:pPr>
            <a:r>
              <a:rPr lang="pt-PT" altLang="pt-PT" sz="1400" b="1" dirty="0" smtClean="0">
                <a:solidFill>
                  <a:schemeClr val="tx2"/>
                </a:solidFill>
                <a:latin typeface="Comic Sans MS" pitchFamily="66" charset="0"/>
              </a:rPr>
              <a:t>ESCO</a:t>
            </a:r>
            <a:endParaRPr lang="pt-PT" altLang="pt-PT" sz="1400" b="1" dirty="0">
              <a:solidFill>
                <a:schemeClr val="tx2"/>
              </a:solidFill>
              <a:latin typeface="Comic Sans MS" pitchFamily="66" charset="0"/>
            </a:endParaRPr>
          </a:p>
          <a:p>
            <a:pPr algn="ctr">
              <a:spcBef>
                <a:spcPct val="50000"/>
              </a:spcBef>
            </a:pPr>
            <a:endParaRPr lang="pt-PT" altLang="pt-PT" sz="1400" b="1" dirty="0">
              <a:solidFill>
                <a:srgbClr val="0000FF"/>
              </a:solidFill>
              <a:latin typeface="Comic Sans MS" pitchFamily="66" charset="0"/>
            </a:endParaRPr>
          </a:p>
          <a:p>
            <a:pPr algn="ctr">
              <a:spcBef>
                <a:spcPct val="50000"/>
              </a:spcBef>
            </a:pPr>
            <a:endParaRPr lang="pt-PT" altLang="pt-PT" sz="1400" b="1" dirty="0">
              <a:solidFill>
                <a:srgbClr val="0000FF"/>
              </a:solidFill>
              <a:latin typeface="Comic Sans MS" pitchFamily="66" charset="0"/>
            </a:endParaRPr>
          </a:p>
          <a:p>
            <a:pPr>
              <a:spcBef>
                <a:spcPct val="50000"/>
              </a:spcBef>
            </a:pPr>
            <a:endParaRPr lang="pt-PT" altLang="pt-PT" sz="1400" b="1" dirty="0">
              <a:solidFill>
                <a:srgbClr val="0000FF"/>
              </a:solidFill>
              <a:latin typeface="Comic Sans MS" pitchFamily="66" charset="0"/>
            </a:endParaRPr>
          </a:p>
          <a:p>
            <a:endParaRPr lang="pt-PT" altLang="pt-PT" sz="1200" b="1" dirty="0">
              <a:solidFill>
                <a:srgbClr val="0000FF"/>
              </a:solidFill>
              <a:latin typeface="Comic Sans MS" pitchFamily="66" charset="0"/>
            </a:endParaRPr>
          </a:p>
          <a:p>
            <a:pPr>
              <a:spcBef>
                <a:spcPct val="50000"/>
              </a:spcBef>
            </a:pPr>
            <a:endParaRPr lang="pt-PT" altLang="pt-PT" sz="1200" b="1" dirty="0">
              <a:solidFill>
                <a:srgbClr val="0000FF"/>
              </a:solidFill>
              <a:latin typeface="Comic Sans MS" pitchFamily="66" charset="0"/>
            </a:endParaRPr>
          </a:p>
        </p:txBody>
      </p:sp>
    </p:spTree>
    <p:extLst>
      <p:ext uri="{BB962C8B-B14F-4D97-AF65-F5344CB8AC3E}">
        <p14:creationId xmlns:p14="http://schemas.microsoft.com/office/powerpoint/2010/main" val="2490542256"/>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70340"/>
                                        </p:tgtEl>
                                        <p:attrNameLst>
                                          <p:attrName>style.visibility</p:attrName>
                                        </p:attrNameLst>
                                      </p:cBhvr>
                                      <p:to>
                                        <p:strVal val="visible"/>
                                      </p:to>
                                    </p:set>
                                    <p:anim calcmode="lin" valueType="num">
                                      <p:cBhvr additive="base">
                                        <p:cTn id="7" dur="500" fill="hold"/>
                                        <p:tgtEl>
                                          <p:spTgt spid="270340"/>
                                        </p:tgtEl>
                                        <p:attrNameLst>
                                          <p:attrName>ppt_x</p:attrName>
                                        </p:attrNameLst>
                                      </p:cBhvr>
                                      <p:tavLst>
                                        <p:tav tm="0">
                                          <p:val>
                                            <p:strVal val="#ppt_x"/>
                                          </p:val>
                                        </p:tav>
                                        <p:tav tm="100000">
                                          <p:val>
                                            <p:strVal val="#ppt_x"/>
                                          </p:val>
                                        </p:tav>
                                      </p:tavLst>
                                    </p:anim>
                                    <p:anim calcmode="lin" valueType="num">
                                      <p:cBhvr additive="base">
                                        <p:cTn id="8" dur="500" fill="hold"/>
                                        <p:tgtEl>
                                          <p:spTgt spid="27034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4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6" name="WordArt 4"/>
          <p:cNvSpPr>
            <a:spLocks noChangeArrowheads="1" noChangeShapeType="1" noTextEdit="1"/>
          </p:cNvSpPr>
          <p:nvPr/>
        </p:nvSpPr>
        <p:spPr bwMode="auto">
          <a:xfrm>
            <a:off x="1331913" y="188913"/>
            <a:ext cx="7162800" cy="719137"/>
          </a:xfrm>
          <a:prstGeom prst="rect">
            <a:avLst/>
          </a:prstGeom>
          <a:noFill/>
        </p:spPr>
        <p:txBody>
          <a:bodyPr wrap="none" fromWordArt="1">
            <a:prstTxWarp prst="textPlain">
              <a:avLst>
                <a:gd name="adj" fmla="val 50023"/>
              </a:avLst>
            </a:prstTxWarp>
          </a:bodyPr>
          <a:lstStyle/>
          <a:p>
            <a:pPr algn="ctr"/>
            <a:r>
              <a:rPr lang="pt-PT" sz="3200" kern="10" dirty="0">
                <a:ln w="9525">
                  <a:solidFill>
                    <a:schemeClr val="tx1"/>
                  </a:solidFill>
                  <a:round/>
                  <a:headEnd/>
                  <a:tailEnd/>
                </a:ln>
                <a:solidFill>
                  <a:srgbClr val="7030A0"/>
                </a:solidFill>
                <a:latin typeface="Arial Black"/>
              </a:rPr>
              <a:t>TÉCNICO DE  DESPORTO</a:t>
            </a:r>
          </a:p>
        </p:txBody>
      </p:sp>
      <p:sp>
        <p:nvSpPr>
          <p:cNvPr id="27651"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89877" name="Group 85"/>
          <p:cNvGraphicFramePr>
            <a:graphicFrameLocks noGrp="1"/>
          </p:cNvGraphicFramePr>
          <p:nvPr>
            <p:extLst>
              <p:ext uri="{D42A27DB-BD31-4B8C-83A1-F6EECF244321}">
                <p14:modId xmlns:p14="http://schemas.microsoft.com/office/powerpoint/2010/main" val="2562476018"/>
              </p:ext>
            </p:extLst>
          </p:nvPr>
        </p:nvGraphicFramePr>
        <p:xfrm>
          <a:off x="179388" y="1041400"/>
          <a:ext cx="5256212" cy="5365715"/>
        </p:xfrm>
        <a:graphic>
          <a:graphicData uri="http://schemas.openxmlformats.org/drawingml/2006/table">
            <a:tbl>
              <a:tblPr/>
              <a:tblGrid>
                <a:gridCol w="1349138"/>
                <a:gridCol w="2755442"/>
                <a:gridCol w="400760"/>
                <a:gridCol w="750872"/>
              </a:tblGrid>
              <a:tr h="73158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Componente Formação</a:t>
                      </a:r>
                    </a:p>
                  </a:txBody>
                  <a:tcPr marL="91432" marR="91432"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Disciplinas</a:t>
                      </a: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dirty="0" smtClean="0">
                        <a:ln>
                          <a:noFill/>
                        </a:ln>
                        <a:solidFill>
                          <a:schemeClr val="tx2"/>
                        </a:solidFill>
                        <a:effectLst/>
                        <a:latin typeface="Comic Sans MS" pitchFamily="66" charset="0"/>
                      </a:endParaRP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Total de Horas</a:t>
                      </a:r>
                    </a:p>
                  </a:txBody>
                  <a:tcPr marL="91432" marR="91432"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97">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Sócio Cultural</a:t>
                      </a:r>
                    </a:p>
                  </a:txBody>
                  <a:tcPr marL="91432" marR="91432"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Português</a:t>
                      </a: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Cidadania e Desenvolvimento</a:t>
                      </a:r>
                    </a:p>
                  </a:txBody>
                  <a:tcPr marL="91432" marR="91432" marT="45716" marB="45716"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1000</a:t>
                      </a:r>
                    </a:p>
                  </a:txBody>
                  <a:tcPr marL="91432" marR="91432"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37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Língua Estrangeira  I, II ou III</a:t>
                      </a: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9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Área de Integração</a:t>
                      </a: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3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Tecnologias de Informação e Comunicação (TIC)</a:t>
                      </a: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9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Educação Física</a:t>
                      </a: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109">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Científica</a:t>
                      </a:r>
                    </a:p>
                  </a:txBody>
                  <a:tcPr marL="91432" marR="91432"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Psicologia</a:t>
                      </a: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500</a:t>
                      </a:r>
                    </a:p>
                  </a:txBody>
                  <a:tcPr marL="91432" marR="91432"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9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Estudo do Movimento</a:t>
                      </a: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6823">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Matemática</a:t>
                      </a: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3295">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Técnica</a:t>
                      </a:r>
                    </a:p>
                  </a:txBody>
                  <a:tcPr marL="91432" marR="91432"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200" kern="1200" dirty="0" smtClean="0">
                          <a:solidFill>
                            <a:schemeClr val="tx2"/>
                          </a:solidFill>
                          <a:latin typeface="Comic Sans MS" pitchFamily="66" charset="0"/>
                          <a:ea typeface="+mn-ea"/>
                          <a:cs typeface="+mn-cs"/>
                        </a:rPr>
                        <a:t>Metodologia e Didática do Desporto</a:t>
                      </a: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1200</a:t>
                      </a:r>
                    </a:p>
                  </a:txBody>
                  <a:tcPr marL="91432" marR="91432"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0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kern="1200" dirty="0" smtClean="0">
                          <a:solidFill>
                            <a:schemeClr val="tx2"/>
                          </a:solidFill>
                          <a:latin typeface="Comic Sans MS" pitchFamily="66" charset="0"/>
                          <a:ea typeface="+mn-ea"/>
                          <a:cs typeface="+mn-cs"/>
                        </a:rPr>
                        <a:t>Desportos Coletivos e Individuais</a:t>
                      </a:r>
                      <a:endParaRPr kumimoji="0" lang="pt-PT" sz="1200" b="0" i="0" u="none" strike="noStrike" cap="none" normalizeH="0" baseline="0" dirty="0" smtClean="0">
                        <a:ln>
                          <a:noFill/>
                        </a:ln>
                        <a:solidFill>
                          <a:schemeClr val="tx2"/>
                        </a:solidFill>
                        <a:effectLst/>
                        <a:latin typeface="Comic Sans MS" pitchFamily="66" charset="0"/>
                      </a:endParaRP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3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kern="1200" dirty="0" smtClean="0">
                          <a:solidFill>
                            <a:schemeClr val="tx2"/>
                          </a:solidFill>
                          <a:latin typeface="Comic Sans MS" pitchFamily="66" charset="0"/>
                          <a:ea typeface="+mn-ea"/>
                          <a:cs typeface="+mn-cs"/>
                        </a:rPr>
                        <a:t>Atividades de Ginásio, Saúde e Bem Estar</a:t>
                      </a:r>
                      <a:endParaRPr kumimoji="0" lang="pt-PT" sz="1200" b="0" i="0" u="none" strike="noStrike" cap="none" normalizeH="0" baseline="0" dirty="0" smtClean="0">
                        <a:ln>
                          <a:noFill/>
                        </a:ln>
                        <a:solidFill>
                          <a:schemeClr val="tx2"/>
                        </a:solidFill>
                        <a:effectLst/>
                        <a:latin typeface="Comic Sans MS" pitchFamily="66" charset="0"/>
                      </a:endParaRP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949">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kern="1200" dirty="0" smtClean="0">
                          <a:solidFill>
                            <a:schemeClr val="tx2"/>
                          </a:solidFill>
                          <a:latin typeface="Comic Sans MS" pitchFamily="66" charset="0"/>
                          <a:ea typeface="+mn-ea"/>
                          <a:cs typeface="+mn-cs"/>
                        </a:rPr>
                        <a:t>Exploração da Natureza</a:t>
                      </a:r>
                      <a:endParaRPr kumimoji="0" lang="pt-PT" sz="1200" b="0" i="0" u="none" strike="noStrike" cap="none" normalizeH="0" baseline="0" dirty="0" smtClean="0">
                        <a:ln>
                          <a:noFill/>
                        </a:ln>
                        <a:solidFill>
                          <a:schemeClr val="tx2"/>
                        </a:solidFill>
                        <a:effectLst/>
                        <a:latin typeface="Comic Sans MS" pitchFamily="66" charset="0"/>
                      </a:endParaRP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3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Formação em Contexto de Trabalho Empresarial</a:t>
                      </a: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600</a:t>
                      </a:r>
                    </a:p>
                  </a:txBody>
                  <a:tcPr marL="91432" marR="91432"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7698" name="Text Box 55"/>
          <p:cNvSpPr txBox="1">
            <a:spLocks noChangeArrowheads="1"/>
          </p:cNvSpPr>
          <p:nvPr/>
        </p:nvSpPr>
        <p:spPr bwMode="auto">
          <a:xfrm>
            <a:off x="5508104" y="1593562"/>
            <a:ext cx="3240360" cy="606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pt-PT" altLang="pt-PT" sz="1200" dirty="0">
                <a:latin typeface="Comic Sans MS" pitchFamily="66" charset="0"/>
              </a:rPr>
              <a:t>	</a:t>
            </a:r>
            <a:r>
              <a:rPr lang="pt-PT" altLang="pt-PT" sz="1400" dirty="0">
                <a:solidFill>
                  <a:schemeClr val="tx2"/>
                </a:solidFill>
                <a:latin typeface="+mn-lt"/>
              </a:rPr>
              <a:t>O </a:t>
            </a:r>
            <a:r>
              <a:rPr lang="pt-PT" altLang="pt-PT" sz="1400" b="1" dirty="0">
                <a:solidFill>
                  <a:schemeClr val="tx2"/>
                </a:solidFill>
                <a:latin typeface="+mn-lt"/>
              </a:rPr>
              <a:t>Técnico de Desporto</a:t>
            </a:r>
            <a:r>
              <a:rPr lang="pt-PT" altLang="pt-PT" sz="1400" dirty="0">
                <a:solidFill>
                  <a:schemeClr val="tx2"/>
                </a:solidFill>
                <a:latin typeface="+mn-lt"/>
              </a:rPr>
              <a:t>  participa no planeamento, na organização e no desenvolvimento do treino de modalidades desportivas, individuais e coletivas. Organiza e dinamiza atividades físicas e desportivas em contexto de ocupação de tempos livres, animação e lazer.</a:t>
            </a:r>
          </a:p>
          <a:p>
            <a:pPr algn="just">
              <a:spcBef>
                <a:spcPct val="50000"/>
              </a:spcBef>
            </a:pPr>
            <a:endParaRPr lang="pt-PT" altLang="pt-PT" sz="1200" b="1" dirty="0">
              <a:latin typeface="Comic Sans MS" pitchFamily="66" charset="0"/>
            </a:endParaRPr>
          </a:p>
          <a:p>
            <a:pPr>
              <a:spcBef>
                <a:spcPct val="50000"/>
              </a:spcBef>
            </a:pPr>
            <a:endParaRPr lang="pt-PT" altLang="pt-PT" sz="1200" b="1" dirty="0">
              <a:latin typeface="Comic Sans MS" pitchFamily="66" charset="0"/>
            </a:endParaRPr>
          </a:p>
          <a:p>
            <a:pPr>
              <a:spcBef>
                <a:spcPct val="50000"/>
              </a:spcBef>
            </a:pPr>
            <a:endParaRPr lang="pt-PT" altLang="pt-PT" sz="1200" b="1" dirty="0">
              <a:latin typeface="Comic Sans MS" pitchFamily="66" charset="0"/>
            </a:endParaRPr>
          </a:p>
          <a:p>
            <a:pPr>
              <a:spcBef>
                <a:spcPct val="50000"/>
              </a:spcBef>
            </a:pPr>
            <a:endParaRPr lang="pt-PT" altLang="pt-PT" sz="1200" b="1" dirty="0">
              <a:solidFill>
                <a:srgbClr val="0000FF"/>
              </a:solidFill>
              <a:latin typeface="Comic Sans MS" pitchFamily="66" charset="0"/>
            </a:endParaRPr>
          </a:p>
          <a:p>
            <a:pPr algn="ctr">
              <a:spcBef>
                <a:spcPct val="50000"/>
              </a:spcBef>
            </a:pPr>
            <a:r>
              <a:rPr lang="pt-PT" altLang="pt-PT" sz="1400" b="1" dirty="0">
                <a:solidFill>
                  <a:srgbClr val="0000FF"/>
                </a:solidFill>
                <a:latin typeface="Comic Sans MS" pitchFamily="66" charset="0"/>
              </a:rPr>
              <a:t>        </a:t>
            </a:r>
            <a:r>
              <a:rPr lang="pt-PT" altLang="pt-PT" sz="1400" b="1" dirty="0">
                <a:solidFill>
                  <a:schemeClr val="tx2"/>
                </a:solidFill>
                <a:latin typeface="Comic Sans MS" pitchFamily="66" charset="0"/>
              </a:rPr>
              <a:t>Escola Secundária Madeira </a:t>
            </a:r>
            <a:r>
              <a:rPr lang="pt-PT" altLang="pt-PT" sz="1400" b="1" dirty="0" smtClean="0">
                <a:solidFill>
                  <a:schemeClr val="tx2"/>
                </a:solidFill>
                <a:latin typeface="Comic Sans MS" pitchFamily="66" charset="0"/>
              </a:rPr>
              <a:t>Torres</a:t>
            </a:r>
          </a:p>
          <a:p>
            <a:pPr algn="ctr">
              <a:spcBef>
                <a:spcPct val="50000"/>
              </a:spcBef>
            </a:pPr>
            <a:r>
              <a:rPr lang="pt-PT" altLang="pt-PT" sz="1400" b="1" dirty="0" smtClean="0">
                <a:solidFill>
                  <a:schemeClr val="tx2"/>
                </a:solidFill>
                <a:latin typeface="Comic Sans MS" pitchFamily="66" charset="0"/>
              </a:rPr>
              <a:t>        Escola Secundária Henriques Nogueira</a:t>
            </a:r>
          </a:p>
          <a:p>
            <a:pPr algn="ctr">
              <a:spcBef>
                <a:spcPct val="50000"/>
              </a:spcBef>
            </a:pPr>
            <a:r>
              <a:rPr lang="pt-PT" altLang="pt-PT" sz="1400" b="1" dirty="0" smtClean="0">
                <a:solidFill>
                  <a:schemeClr val="tx2"/>
                </a:solidFill>
                <a:latin typeface="Comic Sans MS" pitchFamily="66" charset="0"/>
              </a:rPr>
              <a:t>     ESCO</a:t>
            </a:r>
            <a:endParaRPr lang="pt-PT" altLang="pt-PT" sz="1400" b="1" dirty="0">
              <a:solidFill>
                <a:schemeClr val="tx2"/>
              </a:solidFill>
              <a:latin typeface="Comic Sans MS" pitchFamily="66" charset="0"/>
            </a:endParaRPr>
          </a:p>
          <a:p>
            <a:pPr algn="ctr">
              <a:spcBef>
                <a:spcPct val="50000"/>
              </a:spcBef>
            </a:pPr>
            <a:endParaRPr lang="pt-PT" altLang="pt-PT" sz="1400" b="1" dirty="0">
              <a:solidFill>
                <a:schemeClr val="tx2"/>
              </a:solidFill>
              <a:latin typeface="Comic Sans MS" pitchFamily="66" charset="0"/>
            </a:endParaRPr>
          </a:p>
          <a:p>
            <a:pPr>
              <a:spcBef>
                <a:spcPct val="50000"/>
              </a:spcBef>
            </a:pPr>
            <a:endParaRPr lang="pt-PT" altLang="pt-PT" sz="1000" dirty="0">
              <a:solidFill>
                <a:srgbClr val="00FF00"/>
              </a:solidFill>
              <a:latin typeface="Comic Sans MS" pitchFamily="66" charset="0"/>
            </a:endParaRPr>
          </a:p>
          <a:p>
            <a:pPr>
              <a:spcBef>
                <a:spcPct val="50000"/>
              </a:spcBef>
            </a:pPr>
            <a:endParaRPr lang="pt-PT" altLang="pt-PT" sz="1000" dirty="0">
              <a:latin typeface="Comic Sans MS" pitchFamily="66" charset="0"/>
            </a:endParaRPr>
          </a:p>
          <a:p>
            <a:pPr>
              <a:spcBef>
                <a:spcPct val="50000"/>
              </a:spcBef>
            </a:pPr>
            <a:endParaRPr lang="pt-PT" altLang="pt-PT" sz="1000" dirty="0">
              <a:latin typeface="Comic Sans MS" pitchFamily="66" charset="0"/>
            </a:endParaRPr>
          </a:p>
          <a:p>
            <a:pPr>
              <a:spcBef>
                <a:spcPct val="50000"/>
              </a:spcBef>
            </a:pPr>
            <a:endParaRPr lang="pt-PT" altLang="pt-PT" sz="1000" dirty="0">
              <a:latin typeface="Comic Sans MS" pitchFamily="66" charset="0"/>
            </a:endParaRPr>
          </a:p>
          <a:p>
            <a:pPr>
              <a:spcBef>
                <a:spcPct val="50000"/>
              </a:spcBef>
            </a:pPr>
            <a:endParaRPr lang="pt-PT" altLang="pt-PT" sz="1200" b="1" dirty="0">
              <a:solidFill>
                <a:srgbClr val="0000FF"/>
              </a:solidFill>
              <a:latin typeface="Comic Sans MS" pitchFamily="66" charset="0"/>
            </a:endParaRPr>
          </a:p>
        </p:txBody>
      </p:sp>
    </p:spTree>
    <p:extLst>
      <p:ext uri="{BB962C8B-B14F-4D97-AF65-F5344CB8AC3E}">
        <p14:creationId xmlns:p14="http://schemas.microsoft.com/office/powerpoint/2010/main" val="2694867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89796"/>
                                        </p:tgtEl>
                                        <p:attrNameLst>
                                          <p:attrName>style.visibility</p:attrName>
                                        </p:attrNameLst>
                                      </p:cBhvr>
                                      <p:to>
                                        <p:strVal val="visible"/>
                                      </p:to>
                                    </p:set>
                                    <p:anim calcmode="lin" valueType="num">
                                      <p:cBhvr additive="base">
                                        <p:cTn id="7" dur="500" fill="hold"/>
                                        <p:tgtEl>
                                          <p:spTgt spid="289796"/>
                                        </p:tgtEl>
                                        <p:attrNameLst>
                                          <p:attrName>ppt_x</p:attrName>
                                        </p:attrNameLst>
                                      </p:cBhvr>
                                      <p:tavLst>
                                        <p:tav tm="0">
                                          <p:val>
                                            <p:strVal val="#ppt_x"/>
                                          </p:val>
                                        </p:tav>
                                        <p:tav tm="100000">
                                          <p:val>
                                            <p:strVal val="#ppt_x"/>
                                          </p:val>
                                        </p:tav>
                                      </p:tavLst>
                                    </p:anim>
                                    <p:anim calcmode="lin" valueType="num">
                                      <p:cBhvr additive="base">
                                        <p:cTn id="8" dur="500" fill="hold"/>
                                        <p:tgtEl>
                                          <p:spTgt spid="28979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4" name="WordArt 4"/>
          <p:cNvSpPr>
            <a:spLocks noChangeArrowheads="1" noChangeShapeType="1" noTextEdit="1"/>
          </p:cNvSpPr>
          <p:nvPr/>
        </p:nvSpPr>
        <p:spPr bwMode="auto">
          <a:xfrm>
            <a:off x="323850" y="333375"/>
            <a:ext cx="8459788" cy="503238"/>
          </a:xfrm>
          <a:prstGeom prst="rect">
            <a:avLst/>
          </a:prstGeom>
          <a:noFill/>
        </p:spPr>
        <p:txBody>
          <a:bodyPr wrap="none" fromWordArt="1">
            <a:prstTxWarp prst="textPlain">
              <a:avLst>
                <a:gd name="adj" fmla="val 50023"/>
              </a:avLst>
            </a:prstTxWarp>
          </a:bodyPr>
          <a:lstStyle/>
          <a:p>
            <a:pPr algn="ctr"/>
            <a:r>
              <a:rPr lang="pt-PT" sz="3200" kern="10" dirty="0">
                <a:ln w="9525">
                  <a:solidFill>
                    <a:srgbClr val="000000"/>
                  </a:solidFill>
                  <a:round/>
                  <a:headEnd/>
                  <a:tailEnd/>
                </a:ln>
                <a:solidFill>
                  <a:schemeClr val="accent1"/>
                </a:solidFill>
                <a:latin typeface="Arial Black"/>
              </a:rPr>
              <a:t> </a:t>
            </a:r>
            <a:r>
              <a:rPr lang="pt-PT" sz="3200" kern="10" dirty="0">
                <a:ln w="9525">
                  <a:solidFill>
                    <a:srgbClr val="000000"/>
                  </a:solidFill>
                  <a:round/>
                  <a:headEnd/>
                  <a:tailEnd/>
                </a:ln>
                <a:solidFill>
                  <a:srgbClr val="7030A0"/>
                </a:solidFill>
                <a:latin typeface="Arial Black"/>
              </a:rPr>
              <a:t>TÉCNICO DE DESIGN </a:t>
            </a:r>
            <a:r>
              <a:rPr lang="pt-PT" sz="3200" kern="10" dirty="0" smtClean="0">
                <a:ln w="9525">
                  <a:solidFill>
                    <a:srgbClr val="000000"/>
                  </a:solidFill>
                  <a:round/>
                  <a:headEnd/>
                  <a:tailEnd/>
                </a:ln>
                <a:solidFill>
                  <a:srgbClr val="7030A0"/>
                </a:solidFill>
                <a:latin typeface="Arial Black"/>
              </a:rPr>
              <a:t>DE COMUNICAÇÃO GRÁFICA</a:t>
            </a:r>
            <a:endParaRPr lang="pt-PT" sz="3200" kern="10" dirty="0">
              <a:ln w="9525">
                <a:solidFill>
                  <a:srgbClr val="000000"/>
                </a:solidFill>
                <a:round/>
                <a:headEnd/>
                <a:tailEnd/>
              </a:ln>
              <a:solidFill>
                <a:srgbClr val="7030A0"/>
              </a:solidFill>
              <a:latin typeface="Arial Black"/>
            </a:endParaRPr>
          </a:p>
        </p:txBody>
      </p:sp>
      <p:sp>
        <p:nvSpPr>
          <p:cNvPr id="29699"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50974" name="Group 94"/>
          <p:cNvGraphicFramePr>
            <a:graphicFrameLocks noGrp="1"/>
          </p:cNvGraphicFramePr>
          <p:nvPr>
            <p:extLst>
              <p:ext uri="{D42A27DB-BD31-4B8C-83A1-F6EECF244321}">
                <p14:modId xmlns:p14="http://schemas.microsoft.com/office/powerpoint/2010/main" val="2152803959"/>
              </p:ext>
            </p:extLst>
          </p:nvPr>
        </p:nvGraphicFramePr>
        <p:xfrm>
          <a:off x="827088" y="1125538"/>
          <a:ext cx="4535487" cy="4846642"/>
        </p:xfrm>
        <a:graphic>
          <a:graphicData uri="http://schemas.openxmlformats.org/drawingml/2006/table">
            <a:tbl>
              <a:tblPr/>
              <a:tblGrid>
                <a:gridCol w="1224632"/>
                <a:gridCol w="1800200"/>
                <a:gridCol w="495376"/>
                <a:gridCol w="1015279"/>
              </a:tblGrid>
              <a:tr h="51814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Componente Formação</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Disciplinas</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dirty="0" smtClean="0">
                        <a:ln>
                          <a:noFill/>
                        </a:ln>
                        <a:solidFill>
                          <a:schemeClr val="tx2"/>
                        </a:solidFill>
                        <a:effectLst/>
                        <a:latin typeface="Comic Sans MS" pitchFamily="66"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Total de Horas</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70">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Sócio Cultural</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Português</a:t>
                      </a:r>
                      <a:endParaRPr kumimoji="0" lang="pt-PT" sz="1000" b="0" i="0" u="none" strike="noStrike" cap="none" normalizeH="0" baseline="0" dirty="0" smtClean="0">
                        <a:ln>
                          <a:noFill/>
                        </a:ln>
                        <a:solidFill>
                          <a:schemeClr val="tx2"/>
                        </a:solidFill>
                        <a:effectLst/>
                        <a:latin typeface="Comic Sans MS" pitchFamily="66"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Cidadania e Desenvolvimento</a:t>
                      </a:r>
                    </a:p>
                  </a:txBody>
                  <a:tcPr marT="45711" marB="45711"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1000</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82">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Língua Estrangeira I , II </a:t>
                      </a:r>
                      <a:r>
                        <a:rPr kumimoji="0" lang="pt-PT" sz="1000" b="0" i="0" u="none" strike="noStrike" cap="none" normalizeH="0" baseline="0" dirty="0" smtClean="0">
                          <a:ln>
                            <a:noFill/>
                          </a:ln>
                          <a:solidFill>
                            <a:schemeClr val="tx2"/>
                          </a:solidFill>
                          <a:effectLst/>
                          <a:latin typeface="Comic Sans MS" pitchFamily="66" charset="0"/>
                        </a:rPr>
                        <a:t> ou </a:t>
                      </a:r>
                      <a:r>
                        <a:rPr kumimoji="0" lang="pt-PT" sz="1000" b="1" i="0" u="none" strike="noStrike" cap="none" normalizeH="0" baseline="0" dirty="0" smtClean="0">
                          <a:ln>
                            <a:noFill/>
                          </a:ln>
                          <a:solidFill>
                            <a:schemeClr val="tx2"/>
                          </a:solidFill>
                          <a:effectLst/>
                          <a:latin typeface="Comic Sans MS" pitchFamily="66" charset="0"/>
                        </a:rPr>
                        <a:t>III</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7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Área de Integração</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7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TIC</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7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Educação Física</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082">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Científica</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Matemática</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500</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7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Geometria Descritiva</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82">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História da Cultura e das Artes</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82">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Técnica</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smtClean="0">
                          <a:ln>
                            <a:noFill/>
                          </a:ln>
                          <a:solidFill>
                            <a:schemeClr val="tx2"/>
                          </a:solidFill>
                          <a:effectLst/>
                          <a:latin typeface="Comic Sans MS" pitchFamily="66" charset="0"/>
                        </a:rPr>
                        <a:t>Desenho e Comunicação Visual</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1100</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7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Design Gráfico</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7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Oficina Gráfica</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82">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smtClean="0">
                          <a:ln>
                            <a:noFill/>
                          </a:ln>
                          <a:solidFill>
                            <a:schemeClr val="tx2"/>
                          </a:solidFill>
                          <a:effectLst/>
                          <a:latin typeface="Comic Sans MS" pitchFamily="66" charset="0"/>
                        </a:rPr>
                        <a:t>Formação em Contexto de Trabalho</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600</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9741" name="Text Box 55"/>
          <p:cNvSpPr txBox="1">
            <a:spLocks noChangeArrowheads="1"/>
          </p:cNvSpPr>
          <p:nvPr/>
        </p:nvSpPr>
        <p:spPr bwMode="auto">
          <a:xfrm>
            <a:off x="5868143" y="1268413"/>
            <a:ext cx="3025031" cy="521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pt-PT" altLang="pt-PT" sz="1200" dirty="0">
              <a:latin typeface="Comic Sans MS" pitchFamily="66" charset="0"/>
            </a:endParaRPr>
          </a:p>
          <a:p>
            <a:pPr>
              <a:spcBef>
                <a:spcPct val="50000"/>
              </a:spcBef>
            </a:pPr>
            <a:endParaRPr lang="pt-PT" altLang="pt-PT" sz="1200" dirty="0">
              <a:latin typeface="Comic Sans MS" pitchFamily="66" charset="0"/>
            </a:endParaRPr>
          </a:p>
          <a:p>
            <a:pPr algn="just"/>
            <a:r>
              <a:rPr lang="pt-PT" altLang="pt-PT" sz="1400" dirty="0">
                <a:solidFill>
                  <a:schemeClr val="tx2"/>
                </a:solidFill>
                <a:latin typeface="+mj-lt"/>
              </a:rPr>
              <a:t>O </a:t>
            </a:r>
            <a:r>
              <a:rPr lang="pt-PT" altLang="pt-PT" sz="1400" b="1" dirty="0">
                <a:solidFill>
                  <a:schemeClr val="tx2"/>
                </a:solidFill>
                <a:latin typeface="+mj-lt"/>
              </a:rPr>
              <a:t>Técnico de </a:t>
            </a:r>
            <a:r>
              <a:rPr lang="pt-PT" altLang="pt-PT" sz="1400" b="1" dirty="0" smtClean="0">
                <a:solidFill>
                  <a:schemeClr val="tx2"/>
                </a:solidFill>
                <a:latin typeface="+mj-lt"/>
              </a:rPr>
              <a:t>Design de Comunicação Gráfica </a:t>
            </a:r>
            <a:r>
              <a:rPr lang="pt-PT" altLang="pt-PT" sz="1400" dirty="0">
                <a:solidFill>
                  <a:schemeClr val="tx2"/>
                </a:solidFill>
                <a:latin typeface="+mj-lt"/>
              </a:rPr>
              <a:t>é o  profissional qualificado apto a conceber e </a:t>
            </a:r>
            <a:r>
              <a:rPr lang="pt-PT" altLang="pt-PT" sz="1400" dirty="0" err="1">
                <a:solidFill>
                  <a:schemeClr val="tx2"/>
                </a:solidFill>
                <a:latin typeface="+mj-lt"/>
              </a:rPr>
              <a:t>maquetizar</a:t>
            </a:r>
            <a:r>
              <a:rPr lang="pt-PT" altLang="pt-PT" sz="1400" dirty="0">
                <a:solidFill>
                  <a:schemeClr val="tx2"/>
                </a:solidFill>
                <a:latin typeface="+mj-lt"/>
              </a:rPr>
              <a:t> objetos gráficos </a:t>
            </a:r>
            <a:r>
              <a:rPr lang="pt-PT" altLang="pt-PT" sz="1400" dirty="0" err="1">
                <a:solidFill>
                  <a:schemeClr val="tx2"/>
                </a:solidFill>
                <a:latin typeface="+mj-lt"/>
              </a:rPr>
              <a:t>bi</a:t>
            </a:r>
            <a:r>
              <a:rPr lang="pt-PT" altLang="pt-PT" sz="1400" dirty="0">
                <a:solidFill>
                  <a:schemeClr val="tx2"/>
                </a:solidFill>
                <a:latin typeface="+mj-lt"/>
              </a:rPr>
              <a:t> e tridimensionais utilizando meios </a:t>
            </a:r>
            <a:r>
              <a:rPr lang="pt-PT" altLang="pt-PT" sz="1400" dirty="0" smtClean="0">
                <a:solidFill>
                  <a:schemeClr val="tx2"/>
                </a:solidFill>
                <a:latin typeface="+mj-lt"/>
              </a:rPr>
              <a:t>eletrónicos </a:t>
            </a:r>
            <a:r>
              <a:rPr lang="pt-PT" altLang="pt-PT" sz="1400" dirty="0">
                <a:solidFill>
                  <a:schemeClr val="tx2"/>
                </a:solidFill>
                <a:latin typeface="+mj-lt"/>
              </a:rPr>
              <a:t>e manuais, bem como preparar a arte final para a impressão e acompanhar os processos de pré-impressão e impressão.</a:t>
            </a:r>
          </a:p>
          <a:p>
            <a:endParaRPr lang="pt-PT" altLang="pt-PT" sz="1200" dirty="0">
              <a:latin typeface="Comic Sans MS" pitchFamily="66" charset="0"/>
            </a:endParaRPr>
          </a:p>
          <a:p>
            <a:pPr>
              <a:spcBef>
                <a:spcPct val="50000"/>
              </a:spcBef>
            </a:pPr>
            <a:endParaRPr lang="pt-PT" altLang="pt-PT" sz="1400" dirty="0">
              <a:latin typeface="Comic Sans MS" pitchFamily="66" charset="0"/>
            </a:endParaRPr>
          </a:p>
          <a:p>
            <a:pPr>
              <a:spcBef>
                <a:spcPct val="50000"/>
              </a:spcBef>
            </a:pPr>
            <a:endParaRPr lang="pt-PT" altLang="pt-PT" sz="1200" dirty="0">
              <a:latin typeface="Comic Sans MS" pitchFamily="66" charset="0"/>
            </a:endParaRPr>
          </a:p>
          <a:p>
            <a:pPr algn="ctr">
              <a:spcBef>
                <a:spcPct val="50000"/>
              </a:spcBef>
            </a:pPr>
            <a:r>
              <a:rPr lang="pt-PT" altLang="pt-PT" sz="1400" b="1" dirty="0">
                <a:solidFill>
                  <a:schemeClr val="tx2"/>
                </a:solidFill>
                <a:latin typeface="Comic Sans MS" pitchFamily="66" charset="0"/>
              </a:rPr>
              <a:t>Escola Secundária Henriques Nogueira</a:t>
            </a:r>
            <a:endParaRPr lang="pt-PT" altLang="pt-PT" sz="1200" b="1" dirty="0">
              <a:solidFill>
                <a:schemeClr val="tx2"/>
              </a:solidFill>
              <a:latin typeface="Comic Sans MS" pitchFamily="66" charset="0"/>
            </a:endParaRPr>
          </a:p>
          <a:p>
            <a:pPr>
              <a:spcBef>
                <a:spcPct val="50000"/>
              </a:spcBef>
            </a:pPr>
            <a:endParaRPr lang="pt-PT" altLang="pt-PT" sz="1200" b="1" dirty="0">
              <a:solidFill>
                <a:srgbClr val="0000FF"/>
              </a:solidFill>
              <a:latin typeface="Comic Sans MS" pitchFamily="66" charset="0"/>
            </a:endParaRPr>
          </a:p>
          <a:p>
            <a:pPr>
              <a:spcBef>
                <a:spcPct val="50000"/>
              </a:spcBef>
            </a:pPr>
            <a:endParaRPr lang="pt-PT" altLang="pt-PT" sz="1200" b="1" dirty="0">
              <a:solidFill>
                <a:srgbClr val="0000FF"/>
              </a:solidFill>
              <a:latin typeface="Comic Sans MS" pitchFamily="66" charset="0"/>
            </a:endParaRPr>
          </a:p>
          <a:p>
            <a:pPr>
              <a:spcBef>
                <a:spcPct val="50000"/>
              </a:spcBef>
            </a:pPr>
            <a:endParaRPr lang="pt-PT" altLang="pt-PT" sz="1200" b="1" dirty="0">
              <a:solidFill>
                <a:srgbClr val="0000FF"/>
              </a:solidFill>
              <a:latin typeface="Comic Sans MS" pitchFamily="66" charset="0"/>
            </a:endParaRPr>
          </a:p>
          <a:p>
            <a:pPr>
              <a:spcBef>
                <a:spcPct val="50000"/>
              </a:spcBef>
            </a:pPr>
            <a:endParaRPr lang="pt-PT" altLang="pt-PT" sz="1000" b="1" dirty="0">
              <a:solidFill>
                <a:srgbClr val="0000FF"/>
              </a:solidFill>
              <a:latin typeface="Comic Sans MS" pitchFamily="66" charset="0"/>
            </a:endParaRPr>
          </a:p>
          <a:p>
            <a:pPr>
              <a:spcBef>
                <a:spcPct val="50000"/>
              </a:spcBef>
            </a:pPr>
            <a:endParaRPr lang="pt-PT" altLang="pt-PT" sz="1200" b="1" dirty="0">
              <a:solidFill>
                <a:srgbClr val="0000FF"/>
              </a:solidFill>
              <a:latin typeface="Comic Sans MS" pitchFamily="66" charset="0"/>
            </a:endParaRPr>
          </a:p>
          <a:p>
            <a:pPr>
              <a:spcBef>
                <a:spcPct val="50000"/>
              </a:spcBef>
            </a:pPr>
            <a:endParaRPr lang="pt-PT" altLang="pt-PT" sz="1200" b="1" dirty="0">
              <a:solidFill>
                <a:srgbClr val="0000FF"/>
              </a:solidFill>
              <a:latin typeface="Comic Sans MS" pitchFamily="66" charset="0"/>
            </a:endParaRPr>
          </a:p>
        </p:txBody>
      </p:sp>
    </p:spTree>
    <p:extLst>
      <p:ext uri="{BB962C8B-B14F-4D97-AF65-F5344CB8AC3E}">
        <p14:creationId xmlns:p14="http://schemas.microsoft.com/office/powerpoint/2010/main" val="3205826527"/>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50884"/>
                                        </p:tgtEl>
                                        <p:attrNameLst>
                                          <p:attrName>style.visibility</p:attrName>
                                        </p:attrNameLst>
                                      </p:cBhvr>
                                      <p:to>
                                        <p:strVal val="visible"/>
                                      </p:to>
                                    </p:set>
                                    <p:anim calcmode="lin" valueType="num">
                                      <p:cBhvr additive="base">
                                        <p:cTn id="7" dur="500" fill="hold"/>
                                        <p:tgtEl>
                                          <p:spTgt spid="250884"/>
                                        </p:tgtEl>
                                        <p:attrNameLst>
                                          <p:attrName>ppt_x</p:attrName>
                                        </p:attrNameLst>
                                      </p:cBhvr>
                                      <p:tavLst>
                                        <p:tav tm="0">
                                          <p:val>
                                            <p:strVal val="#ppt_x"/>
                                          </p:val>
                                        </p:tav>
                                        <p:tav tm="100000">
                                          <p:val>
                                            <p:strVal val="#ppt_x"/>
                                          </p:val>
                                        </p:tav>
                                      </p:tavLst>
                                    </p:anim>
                                    <p:anim calcmode="lin" valueType="num">
                                      <p:cBhvr additive="base">
                                        <p:cTn id="8" dur="500" fill="hold"/>
                                        <p:tgtEl>
                                          <p:spTgt spid="25088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2" name="WordArt 4"/>
          <p:cNvSpPr>
            <a:spLocks noChangeArrowheads="1" noChangeShapeType="1" noTextEdit="1"/>
          </p:cNvSpPr>
          <p:nvPr/>
        </p:nvSpPr>
        <p:spPr bwMode="auto">
          <a:xfrm>
            <a:off x="785813" y="333375"/>
            <a:ext cx="8107362" cy="503238"/>
          </a:xfrm>
          <a:prstGeom prst="rect">
            <a:avLst/>
          </a:prstGeom>
          <a:noFill/>
        </p:spPr>
        <p:txBody>
          <a:bodyPr wrap="none" fromWordArt="1">
            <a:prstTxWarp prst="textPlain">
              <a:avLst>
                <a:gd name="adj" fmla="val 50023"/>
              </a:avLst>
            </a:prstTxWarp>
          </a:bodyPr>
          <a:lstStyle/>
          <a:p>
            <a:pPr algn="ctr"/>
            <a:r>
              <a:rPr lang="pt-PT" sz="3200" kern="10" dirty="0">
                <a:ln w="9525">
                  <a:solidFill>
                    <a:srgbClr val="000000"/>
                  </a:solidFill>
                  <a:round/>
                  <a:headEnd/>
                  <a:tailEnd/>
                </a:ln>
                <a:solidFill>
                  <a:srgbClr val="7030A0"/>
                </a:solidFill>
                <a:latin typeface="Arial Black"/>
              </a:rPr>
              <a:t>TÉCNICO  COMERCIAL</a:t>
            </a:r>
          </a:p>
        </p:txBody>
      </p:sp>
      <p:sp>
        <p:nvSpPr>
          <p:cNvPr id="31747"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78596" name="Group 68"/>
          <p:cNvGraphicFramePr>
            <a:graphicFrameLocks noGrp="1"/>
          </p:cNvGraphicFramePr>
          <p:nvPr>
            <p:extLst>
              <p:ext uri="{D42A27DB-BD31-4B8C-83A1-F6EECF244321}">
                <p14:modId xmlns:p14="http://schemas.microsoft.com/office/powerpoint/2010/main" val="169210717"/>
              </p:ext>
            </p:extLst>
          </p:nvPr>
        </p:nvGraphicFramePr>
        <p:xfrm>
          <a:off x="827088" y="969963"/>
          <a:ext cx="4625976" cy="5256208"/>
        </p:xfrm>
        <a:graphic>
          <a:graphicData uri="http://schemas.openxmlformats.org/drawingml/2006/table">
            <a:tbl>
              <a:tblPr/>
              <a:tblGrid>
                <a:gridCol w="1224632"/>
                <a:gridCol w="1944216"/>
                <a:gridCol w="521295"/>
                <a:gridCol w="935833"/>
              </a:tblGrid>
              <a:tr h="51817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Componente Formação</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Disciplinas</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Total de Horas</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0">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Sócio Cultural</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Português</a:t>
                      </a:r>
                      <a:endParaRPr kumimoji="0" lang="pt-PT" sz="1000" b="0"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200" b="0" i="0" u="none" strike="noStrike" cap="none" normalizeH="0" baseline="0" dirty="0" smtClean="0">
                          <a:ln>
                            <a:noFill/>
                          </a:ln>
                          <a:solidFill>
                            <a:schemeClr val="tx2"/>
                          </a:solidFill>
                          <a:effectLst/>
                          <a:latin typeface="Comic Sans MS" pitchFamily="66" charset="0"/>
                        </a:rPr>
                        <a:t>Cidadania e Desenvolvimento</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txBody>
                  <a:tcPr marT="45722" marB="45722"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1000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1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Língua Estrangeira I, II, III</a:t>
                      </a:r>
                      <a:endParaRPr kumimoji="0" lang="pt-PT" sz="1000" b="0"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Área de Integração</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10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Tecnologias da Informação e Comunicação (TIC)</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Educação Física</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3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Científica</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Economia</a:t>
                      </a:r>
                      <a:endParaRPr kumimoji="0" lang="pt-PT" sz="1000" b="0"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500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6523">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Matemática</a:t>
                      </a:r>
                      <a:endParaRPr kumimoji="0" lang="pt-PT" sz="1000" b="0"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0">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Tecnológica</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Comercializar e Vender</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1100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1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Organizar e Gerir a Empresa</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Comunicar no ponto de venda</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1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 Comunicar em Espanhol ou Francês</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1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Formação em Contexto Trabalho</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600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1789" name="Text Box 58"/>
          <p:cNvSpPr txBox="1">
            <a:spLocks noChangeArrowheads="1"/>
          </p:cNvSpPr>
          <p:nvPr/>
        </p:nvSpPr>
        <p:spPr bwMode="auto">
          <a:xfrm>
            <a:off x="5453063" y="2695575"/>
            <a:ext cx="3440112"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pt-PT" altLang="pt-PT" sz="1400" dirty="0">
                <a:solidFill>
                  <a:schemeClr val="tx2"/>
                </a:solidFill>
                <a:latin typeface="+mn-lt"/>
              </a:rPr>
              <a:t>O </a:t>
            </a:r>
            <a:r>
              <a:rPr lang="pt-PT" altLang="pt-PT" sz="1400" b="1" dirty="0">
                <a:solidFill>
                  <a:schemeClr val="tx2"/>
                </a:solidFill>
                <a:latin typeface="+mn-lt"/>
              </a:rPr>
              <a:t>Técnico Comercial </a:t>
            </a:r>
            <a:r>
              <a:rPr lang="pt-PT" altLang="pt-PT" sz="1400" dirty="0">
                <a:solidFill>
                  <a:schemeClr val="tx2"/>
                </a:solidFill>
                <a:latin typeface="+mn-lt"/>
              </a:rPr>
              <a:t>é o profissional qualificado apto a organizar e planear a venda de produtos e/ou serviços em estabelecimentos comerciais, garantindo a satisfação dos clientes, tendo como </a:t>
            </a:r>
            <a:r>
              <a:rPr lang="pt-PT" altLang="pt-PT" sz="1400" dirty="0" smtClean="0">
                <a:solidFill>
                  <a:schemeClr val="tx2"/>
                </a:solidFill>
                <a:latin typeface="+mn-lt"/>
              </a:rPr>
              <a:t>objetivo </a:t>
            </a:r>
            <a:r>
              <a:rPr lang="pt-PT" altLang="pt-PT" sz="1400" dirty="0">
                <a:solidFill>
                  <a:schemeClr val="tx2"/>
                </a:solidFill>
                <a:latin typeface="+mn-lt"/>
              </a:rPr>
              <a:t>a sua fidelização.</a:t>
            </a:r>
          </a:p>
          <a:p>
            <a:pPr>
              <a:spcBef>
                <a:spcPct val="50000"/>
              </a:spcBef>
            </a:pPr>
            <a:endParaRPr lang="pt-PT" altLang="pt-PT" sz="1200" dirty="0">
              <a:latin typeface="Comic Sans MS" pitchFamily="66" charset="0"/>
            </a:endParaRPr>
          </a:p>
          <a:p>
            <a:pPr>
              <a:spcBef>
                <a:spcPct val="50000"/>
              </a:spcBef>
            </a:pPr>
            <a:r>
              <a:rPr lang="pt-PT" altLang="pt-PT" sz="1200" b="1" dirty="0">
                <a:solidFill>
                  <a:srgbClr val="0000FF"/>
                </a:solidFill>
                <a:latin typeface="Comic Sans MS" pitchFamily="66" charset="0"/>
              </a:rPr>
              <a:t>   </a:t>
            </a:r>
          </a:p>
          <a:p>
            <a:pPr algn="ctr">
              <a:spcBef>
                <a:spcPct val="50000"/>
              </a:spcBef>
            </a:pPr>
            <a:r>
              <a:rPr lang="pt-PT" altLang="pt-PT" sz="1200" b="1" dirty="0">
                <a:solidFill>
                  <a:schemeClr val="tx2"/>
                </a:solidFill>
                <a:latin typeface="Comic Sans MS" pitchFamily="66" charset="0"/>
              </a:rPr>
              <a:t>Escola Secundária Henriques Nogueira</a:t>
            </a:r>
          </a:p>
          <a:p>
            <a:pPr>
              <a:spcBef>
                <a:spcPct val="50000"/>
              </a:spcBef>
            </a:pPr>
            <a:endParaRPr lang="pt-PT" altLang="pt-PT" sz="1200" dirty="0">
              <a:latin typeface="Comic Sans MS" pitchFamily="66" charset="0"/>
            </a:endParaRPr>
          </a:p>
        </p:txBody>
      </p:sp>
      <p:sp>
        <p:nvSpPr>
          <p:cNvPr id="31790" name="Text Box 59"/>
          <p:cNvSpPr txBox="1">
            <a:spLocks noChangeArrowheads="1"/>
          </p:cNvSpPr>
          <p:nvPr/>
        </p:nvSpPr>
        <p:spPr bwMode="auto">
          <a:xfrm>
            <a:off x="5453063" y="48831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spTree>
    <p:extLst>
      <p:ext uri="{BB962C8B-B14F-4D97-AF65-F5344CB8AC3E}">
        <p14:creationId xmlns:p14="http://schemas.microsoft.com/office/powerpoint/2010/main" val="3306099686"/>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78532"/>
                                        </p:tgtEl>
                                        <p:attrNameLst>
                                          <p:attrName>style.visibility</p:attrName>
                                        </p:attrNameLst>
                                      </p:cBhvr>
                                      <p:to>
                                        <p:strVal val="visible"/>
                                      </p:to>
                                    </p:set>
                                    <p:anim calcmode="lin" valueType="num">
                                      <p:cBhvr additive="base">
                                        <p:cTn id="7" dur="500" fill="hold"/>
                                        <p:tgtEl>
                                          <p:spTgt spid="278532"/>
                                        </p:tgtEl>
                                        <p:attrNameLst>
                                          <p:attrName>ppt_x</p:attrName>
                                        </p:attrNameLst>
                                      </p:cBhvr>
                                      <p:tavLst>
                                        <p:tav tm="0">
                                          <p:val>
                                            <p:strVal val="#ppt_x"/>
                                          </p:val>
                                        </p:tav>
                                        <p:tav tm="100000">
                                          <p:val>
                                            <p:strVal val="#ppt_x"/>
                                          </p:val>
                                        </p:tav>
                                      </p:tavLst>
                                    </p:anim>
                                    <p:anim calcmode="lin" valueType="num">
                                      <p:cBhvr additive="base">
                                        <p:cTn id="8" dur="500" fill="hold"/>
                                        <p:tgtEl>
                                          <p:spTgt spid="2785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2" name="WordArt 4"/>
          <p:cNvSpPr>
            <a:spLocks noChangeArrowheads="1" noChangeShapeType="1" noTextEdit="1"/>
          </p:cNvSpPr>
          <p:nvPr/>
        </p:nvSpPr>
        <p:spPr bwMode="auto">
          <a:xfrm>
            <a:off x="785813" y="333375"/>
            <a:ext cx="8107362" cy="503238"/>
          </a:xfrm>
          <a:prstGeom prst="rect">
            <a:avLst/>
          </a:prstGeom>
          <a:noFill/>
        </p:spPr>
        <p:txBody>
          <a:bodyPr wrap="none" fromWordArt="1">
            <a:prstTxWarp prst="textPlain">
              <a:avLst>
                <a:gd name="adj" fmla="val 50023"/>
              </a:avLst>
            </a:prstTxWarp>
          </a:bodyPr>
          <a:lstStyle/>
          <a:p>
            <a:pPr algn="ctr"/>
            <a:r>
              <a:rPr lang="pt-PT" sz="3200" kern="10" dirty="0" smtClean="0">
                <a:ln w="9525">
                  <a:solidFill>
                    <a:srgbClr val="000000"/>
                  </a:solidFill>
                  <a:round/>
                  <a:headEnd/>
                  <a:tailEnd/>
                </a:ln>
                <a:solidFill>
                  <a:srgbClr val="7030A0"/>
                </a:solidFill>
                <a:latin typeface="Arial Black"/>
              </a:rPr>
              <a:t>TÉCNICO DE ANÁLISE LABORATORIAL</a:t>
            </a:r>
            <a:endParaRPr lang="pt-PT" sz="3200" kern="10" dirty="0">
              <a:ln w="9525">
                <a:solidFill>
                  <a:srgbClr val="000000"/>
                </a:solidFill>
                <a:round/>
                <a:headEnd/>
                <a:tailEnd/>
              </a:ln>
              <a:solidFill>
                <a:srgbClr val="7030A0"/>
              </a:solidFill>
              <a:latin typeface="Arial Black"/>
            </a:endParaRPr>
          </a:p>
        </p:txBody>
      </p:sp>
      <p:sp>
        <p:nvSpPr>
          <p:cNvPr id="31747"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78596" name="Group 68"/>
          <p:cNvGraphicFramePr>
            <a:graphicFrameLocks noGrp="1"/>
          </p:cNvGraphicFramePr>
          <p:nvPr>
            <p:extLst>
              <p:ext uri="{D42A27DB-BD31-4B8C-83A1-F6EECF244321}">
                <p14:modId xmlns:p14="http://schemas.microsoft.com/office/powerpoint/2010/main" val="285124076"/>
              </p:ext>
            </p:extLst>
          </p:nvPr>
        </p:nvGraphicFramePr>
        <p:xfrm>
          <a:off x="827088" y="969963"/>
          <a:ext cx="4625976" cy="5329334"/>
        </p:xfrm>
        <a:graphic>
          <a:graphicData uri="http://schemas.openxmlformats.org/drawingml/2006/table">
            <a:tbl>
              <a:tblPr/>
              <a:tblGrid>
                <a:gridCol w="1224632"/>
                <a:gridCol w="1944216"/>
                <a:gridCol w="521295"/>
                <a:gridCol w="935833"/>
              </a:tblGrid>
              <a:tr h="51817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Componente Formação</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Disciplinas</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Total de Horas</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0">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Sócio Cultural</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Português</a:t>
                      </a:r>
                      <a:endParaRPr kumimoji="0" lang="pt-PT" sz="1000" b="0"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200" b="0" i="0" u="none" strike="noStrike" cap="none" normalizeH="0" baseline="0" dirty="0" smtClean="0">
                          <a:ln>
                            <a:noFill/>
                          </a:ln>
                          <a:solidFill>
                            <a:schemeClr val="tx2"/>
                          </a:solidFill>
                          <a:effectLst/>
                          <a:latin typeface="Comic Sans MS" pitchFamily="66" charset="0"/>
                        </a:rPr>
                        <a:t>Cidadania e Desenvolvimento</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txBody>
                  <a:tcPr marT="45722" marB="45722"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1000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1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Língua Estrangeira I, II, III</a:t>
                      </a:r>
                      <a:endParaRPr kumimoji="0" lang="pt-PT" sz="1000" b="0"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Área de Integração</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10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Tecnologias da Informação e Comunicação (TIC)</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Educação Física</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3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Científica</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Física e Química</a:t>
                      </a:r>
                      <a:endParaRPr kumimoji="0" lang="pt-PT" sz="1000" b="0"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500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6523">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Matemática</a:t>
                      </a:r>
                      <a:endParaRPr kumimoji="0" lang="pt-PT" sz="1000" b="0"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0">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Tecnológica</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Química Aplicada</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1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Tecnologia Química</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Qualidade, Segurança e Ambiente</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1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Análises Químicas</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1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Formação em Contexto Trabalho</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600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1789" name="Text Box 58"/>
          <p:cNvSpPr txBox="1">
            <a:spLocks noChangeArrowheads="1"/>
          </p:cNvSpPr>
          <p:nvPr/>
        </p:nvSpPr>
        <p:spPr bwMode="auto">
          <a:xfrm>
            <a:off x="5453063" y="2695575"/>
            <a:ext cx="3440112"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pt-PT" altLang="pt-PT" sz="1400" dirty="0">
                <a:solidFill>
                  <a:schemeClr val="tx2"/>
                </a:solidFill>
                <a:latin typeface="+mn-lt"/>
              </a:rPr>
              <a:t>O </a:t>
            </a:r>
            <a:r>
              <a:rPr lang="pt-PT" altLang="pt-PT" sz="1400" b="1" dirty="0" smtClean="0">
                <a:solidFill>
                  <a:schemeClr val="tx2"/>
                </a:solidFill>
                <a:latin typeface="+mn-lt"/>
              </a:rPr>
              <a:t>Técnico de Análise Laboratorial </a:t>
            </a:r>
            <a:r>
              <a:rPr lang="pt-PT" altLang="pt-PT" sz="1400" dirty="0" smtClean="0">
                <a:solidFill>
                  <a:schemeClr val="tx2"/>
                </a:solidFill>
                <a:latin typeface="+mn-lt"/>
              </a:rPr>
              <a:t>é o profissional que realiza análises e/ou ensaios químicos, físicos e microbiológicos de acordo com o (s) método(s) analíticos(s) mais adequado(s), garantindo a fiabilidade dos resultados. </a:t>
            </a:r>
            <a:endParaRPr lang="pt-PT" altLang="pt-PT" sz="1200" dirty="0">
              <a:latin typeface="Comic Sans MS" pitchFamily="66" charset="0"/>
            </a:endParaRPr>
          </a:p>
          <a:p>
            <a:pPr>
              <a:spcBef>
                <a:spcPct val="50000"/>
              </a:spcBef>
            </a:pPr>
            <a:r>
              <a:rPr lang="pt-PT" altLang="pt-PT" sz="1200" b="1" dirty="0">
                <a:solidFill>
                  <a:srgbClr val="0000FF"/>
                </a:solidFill>
                <a:latin typeface="Comic Sans MS" pitchFamily="66" charset="0"/>
              </a:rPr>
              <a:t>   </a:t>
            </a:r>
          </a:p>
          <a:p>
            <a:pPr algn="ctr">
              <a:spcBef>
                <a:spcPct val="50000"/>
              </a:spcBef>
            </a:pPr>
            <a:r>
              <a:rPr lang="pt-PT" altLang="pt-PT" sz="1200" b="1" dirty="0">
                <a:solidFill>
                  <a:schemeClr val="tx2"/>
                </a:solidFill>
                <a:latin typeface="Comic Sans MS" pitchFamily="66" charset="0"/>
              </a:rPr>
              <a:t>Escola Secundária Henriques Nogueira</a:t>
            </a:r>
          </a:p>
          <a:p>
            <a:pPr>
              <a:spcBef>
                <a:spcPct val="50000"/>
              </a:spcBef>
            </a:pPr>
            <a:endParaRPr lang="pt-PT" altLang="pt-PT" sz="1200" dirty="0">
              <a:latin typeface="Comic Sans MS" pitchFamily="66" charset="0"/>
            </a:endParaRPr>
          </a:p>
        </p:txBody>
      </p:sp>
      <p:sp>
        <p:nvSpPr>
          <p:cNvPr id="31790" name="Text Box 59"/>
          <p:cNvSpPr txBox="1">
            <a:spLocks noChangeArrowheads="1"/>
          </p:cNvSpPr>
          <p:nvPr/>
        </p:nvSpPr>
        <p:spPr bwMode="auto">
          <a:xfrm>
            <a:off x="5453063" y="48831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spTree>
    <p:extLst>
      <p:ext uri="{BB962C8B-B14F-4D97-AF65-F5344CB8AC3E}">
        <p14:creationId xmlns:p14="http://schemas.microsoft.com/office/powerpoint/2010/main" val="2270689046"/>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78532"/>
                                        </p:tgtEl>
                                        <p:attrNameLst>
                                          <p:attrName>style.visibility</p:attrName>
                                        </p:attrNameLst>
                                      </p:cBhvr>
                                      <p:to>
                                        <p:strVal val="visible"/>
                                      </p:to>
                                    </p:set>
                                    <p:anim calcmode="lin" valueType="num">
                                      <p:cBhvr additive="base">
                                        <p:cTn id="7" dur="500" fill="hold"/>
                                        <p:tgtEl>
                                          <p:spTgt spid="278532"/>
                                        </p:tgtEl>
                                        <p:attrNameLst>
                                          <p:attrName>ppt_x</p:attrName>
                                        </p:attrNameLst>
                                      </p:cBhvr>
                                      <p:tavLst>
                                        <p:tav tm="0">
                                          <p:val>
                                            <p:strVal val="#ppt_x"/>
                                          </p:val>
                                        </p:tav>
                                        <p:tav tm="100000">
                                          <p:val>
                                            <p:strVal val="#ppt_x"/>
                                          </p:val>
                                        </p:tav>
                                      </p:tavLst>
                                    </p:anim>
                                    <p:anim calcmode="lin" valueType="num">
                                      <p:cBhvr additive="base">
                                        <p:cTn id="8" dur="500" fill="hold"/>
                                        <p:tgtEl>
                                          <p:spTgt spid="2785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40" name="WordArt 4"/>
          <p:cNvSpPr>
            <a:spLocks noChangeArrowheads="1" noChangeShapeType="1" noTextEdit="1"/>
          </p:cNvSpPr>
          <p:nvPr/>
        </p:nvSpPr>
        <p:spPr bwMode="auto">
          <a:xfrm>
            <a:off x="684213" y="188640"/>
            <a:ext cx="8102600" cy="720725"/>
          </a:xfrm>
          <a:prstGeom prst="rect">
            <a:avLst/>
          </a:prstGeom>
          <a:noFill/>
        </p:spPr>
        <p:txBody>
          <a:bodyPr wrap="none" fromWordArt="1">
            <a:prstTxWarp prst="textPlain">
              <a:avLst>
                <a:gd name="adj" fmla="val 50023"/>
              </a:avLst>
            </a:prstTxWarp>
          </a:bodyPr>
          <a:lstStyle/>
          <a:p>
            <a:pPr algn="ctr"/>
            <a:r>
              <a:rPr lang="pt-PT" sz="3200" kern="10" dirty="0">
                <a:ln w="9525">
                  <a:solidFill>
                    <a:srgbClr val="000000"/>
                  </a:solidFill>
                  <a:round/>
                  <a:headEnd/>
                  <a:tailEnd/>
                </a:ln>
                <a:solidFill>
                  <a:schemeClr val="accent1"/>
                </a:solidFill>
                <a:latin typeface="Arial Black"/>
              </a:rPr>
              <a:t> </a:t>
            </a:r>
            <a:r>
              <a:rPr lang="pt-PT" sz="3200" kern="10" dirty="0">
                <a:ln w="9525">
                  <a:solidFill>
                    <a:srgbClr val="000000"/>
                  </a:solidFill>
                  <a:round/>
                  <a:headEnd/>
                  <a:tailEnd/>
                </a:ln>
                <a:solidFill>
                  <a:srgbClr val="7030A0"/>
                </a:solidFill>
                <a:latin typeface="Arial Black"/>
              </a:rPr>
              <a:t>TÉCNICO AUXILIAR DE SAÚDE</a:t>
            </a:r>
          </a:p>
        </p:txBody>
      </p:sp>
      <p:sp>
        <p:nvSpPr>
          <p:cNvPr id="28675"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70418" name="Group 82"/>
          <p:cNvGraphicFramePr>
            <a:graphicFrameLocks noGrp="1"/>
          </p:cNvGraphicFramePr>
          <p:nvPr>
            <p:extLst>
              <p:ext uri="{D42A27DB-BD31-4B8C-83A1-F6EECF244321}">
                <p14:modId xmlns:p14="http://schemas.microsoft.com/office/powerpoint/2010/main" val="1348957831"/>
              </p:ext>
            </p:extLst>
          </p:nvPr>
        </p:nvGraphicFramePr>
        <p:xfrm>
          <a:off x="395288" y="1009650"/>
          <a:ext cx="4824412" cy="5660076"/>
        </p:xfrm>
        <a:graphic>
          <a:graphicData uri="http://schemas.openxmlformats.org/drawingml/2006/table">
            <a:tbl>
              <a:tblPr/>
              <a:tblGrid>
                <a:gridCol w="1224384"/>
                <a:gridCol w="2304256"/>
                <a:gridCol w="413653"/>
                <a:gridCol w="882119"/>
              </a:tblGrid>
              <a:tr h="5181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Componente Formação</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Disciplinas</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dirty="0" smtClean="0">
                        <a:ln>
                          <a:noFill/>
                        </a:ln>
                        <a:solidFill>
                          <a:schemeClr val="tx2"/>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Total de Horas</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74">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Sócio Cultural</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Português</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Cidadania e Desenvolvimento</a:t>
                      </a:r>
                    </a:p>
                  </a:txBody>
                  <a:tcPr marT="45712" marB="45712"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1000</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Língua Estrangeira I ou II ou III </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7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Área de Integração</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7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TIC</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7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Educação Física</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087">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Científica</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Matemática</a:t>
                      </a:r>
                      <a:endParaRPr kumimoji="0" lang="pt-PT" sz="1000" b="0" i="0" u="none" strike="noStrike" cap="none" normalizeH="0" baseline="0" dirty="0" smtClean="0">
                        <a:ln>
                          <a:noFill/>
                        </a:ln>
                        <a:solidFill>
                          <a:schemeClr val="tx2"/>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500</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521">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Física e Química</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7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Biologia</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74">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Técnica</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Saúde</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1175</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Gestão e Organização dos Serviços e Cuidados de Saúde</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Comunicação e Relações Interpessoais</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Higiene, Segurança e Cuidados Gerais</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smtClean="0">
                          <a:ln>
                            <a:noFill/>
                          </a:ln>
                          <a:solidFill>
                            <a:schemeClr val="tx2"/>
                          </a:solidFill>
                          <a:effectLst/>
                          <a:latin typeface="Comic Sans MS" pitchFamily="66" charset="0"/>
                        </a:rPr>
                        <a:t>Formação em Contexto de Trabalho</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600</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8719" name="Text Box 55"/>
          <p:cNvSpPr txBox="1">
            <a:spLocks noChangeArrowheads="1"/>
          </p:cNvSpPr>
          <p:nvPr/>
        </p:nvSpPr>
        <p:spPr bwMode="auto">
          <a:xfrm>
            <a:off x="5219700" y="1903413"/>
            <a:ext cx="3567113" cy="6309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pt-PT" altLang="pt-PT" sz="1400" dirty="0">
                <a:solidFill>
                  <a:schemeClr val="tx2"/>
                </a:solidFill>
                <a:latin typeface="+mj-lt"/>
              </a:rPr>
              <a:t>O </a:t>
            </a:r>
            <a:r>
              <a:rPr lang="pt-PT" altLang="pt-PT" sz="1400" b="1" dirty="0">
                <a:solidFill>
                  <a:schemeClr val="tx2"/>
                </a:solidFill>
                <a:latin typeface="+mj-lt"/>
              </a:rPr>
              <a:t>Técnico Auxiliar de Saúde </a:t>
            </a:r>
            <a:r>
              <a:rPr lang="pt-PT" altLang="pt-PT" sz="1400" dirty="0">
                <a:solidFill>
                  <a:schemeClr val="tx2"/>
                </a:solidFill>
                <a:latin typeface="+mj-lt"/>
              </a:rPr>
              <a:t>é o profissional   qualificado que, sob  orientação de profissionais de saúde com formação superior, auxilia na prestação de cuidados de saúde aos utentes, na recolha e transporte de amostras biológicas, na limpeza e higienização e transporte de roupas, materiais e equipamentos, na limpeza e higienização dos espaços e no apoio logístico e administrativo das diferentes unidades e serviços de saúde</a:t>
            </a:r>
            <a:r>
              <a:rPr lang="pt-PT" altLang="pt-PT" sz="1400" dirty="0" smtClean="0">
                <a:solidFill>
                  <a:schemeClr val="tx2"/>
                </a:solidFill>
                <a:latin typeface="+mj-lt"/>
              </a:rPr>
              <a:t>.</a:t>
            </a:r>
          </a:p>
          <a:p>
            <a:pPr algn="just">
              <a:spcBef>
                <a:spcPct val="50000"/>
              </a:spcBef>
            </a:pPr>
            <a:r>
              <a:rPr lang="pt-PT" altLang="pt-PT" sz="1400" dirty="0">
                <a:solidFill>
                  <a:schemeClr val="tx2"/>
                </a:solidFill>
                <a:latin typeface="+mj-lt"/>
              </a:rPr>
              <a:t>Saídas profissionais: Hospitais Públicos e Privados, Centros de Saúde, Clínicas Privadas e Consultórios, Lares de Terceira Idade, Centros de Dia, Unidades de Cuidados Continuados, </a:t>
            </a:r>
            <a:r>
              <a:rPr lang="pt-PT" altLang="pt-PT" sz="1400" dirty="0" err="1">
                <a:solidFill>
                  <a:schemeClr val="tx2"/>
                </a:solidFill>
                <a:latin typeface="+mj-lt"/>
              </a:rPr>
              <a:t>IPS´s</a:t>
            </a:r>
            <a:r>
              <a:rPr lang="pt-PT" altLang="pt-PT" sz="1400" dirty="0">
                <a:solidFill>
                  <a:schemeClr val="tx2"/>
                </a:solidFill>
                <a:latin typeface="+mj-lt"/>
              </a:rPr>
              <a:t>/Centros de Acolhimento e Residência de Crianças, Instituições Pediátricas e Clínicas Materno-Infantis, Apoio Domiciliário.</a:t>
            </a:r>
          </a:p>
          <a:p>
            <a:pPr>
              <a:spcBef>
                <a:spcPct val="50000"/>
              </a:spcBef>
            </a:pPr>
            <a:endParaRPr lang="pt-PT" altLang="pt-PT" sz="1200" b="1" dirty="0">
              <a:solidFill>
                <a:srgbClr val="0000FF"/>
              </a:solidFill>
              <a:latin typeface="Comic Sans MS" pitchFamily="66" charset="0"/>
            </a:endParaRPr>
          </a:p>
          <a:p>
            <a:pPr algn="ctr">
              <a:spcBef>
                <a:spcPct val="50000"/>
              </a:spcBef>
            </a:pPr>
            <a:r>
              <a:rPr lang="pt-PT" altLang="pt-PT" sz="1400" b="1" dirty="0">
                <a:solidFill>
                  <a:schemeClr val="tx2"/>
                </a:solidFill>
                <a:latin typeface="Comic Sans MS" pitchFamily="66" charset="0"/>
              </a:rPr>
              <a:t>Escola Secundária Henriques Nogueira</a:t>
            </a:r>
          </a:p>
          <a:p>
            <a:pPr algn="ctr">
              <a:spcBef>
                <a:spcPct val="50000"/>
              </a:spcBef>
            </a:pPr>
            <a:r>
              <a:rPr lang="pt-PT" altLang="pt-PT" sz="1400" b="1" dirty="0">
                <a:solidFill>
                  <a:schemeClr val="tx2"/>
                </a:solidFill>
                <a:latin typeface="Comic Sans MS" pitchFamily="66" charset="0"/>
              </a:rPr>
              <a:t>SEMINFOR – </a:t>
            </a:r>
            <a:r>
              <a:rPr lang="pt-PT" altLang="pt-PT" sz="1400" b="1" dirty="0" err="1" smtClean="0">
                <a:solidFill>
                  <a:schemeClr val="tx2"/>
                </a:solidFill>
                <a:latin typeface="Comic Sans MS" pitchFamily="66" charset="0"/>
              </a:rPr>
              <a:t>Penafirme</a:t>
            </a:r>
            <a:endParaRPr lang="pt-PT" altLang="pt-PT" sz="1400" b="1" dirty="0" smtClean="0">
              <a:solidFill>
                <a:schemeClr val="tx2"/>
              </a:solidFill>
              <a:latin typeface="Comic Sans MS" pitchFamily="66" charset="0"/>
            </a:endParaRPr>
          </a:p>
          <a:p>
            <a:pPr algn="ctr">
              <a:spcBef>
                <a:spcPct val="50000"/>
              </a:spcBef>
            </a:pPr>
            <a:r>
              <a:rPr lang="pt-PT" altLang="pt-PT" sz="1400" b="1" dirty="0" smtClean="0">
                <a:solidFill>
                  <a:schemeClr val="tx2"/>
                </a:solidFill>
                <a:latin typeface="Comic Sans MS" pitchFamily="66" charset="0"/>
              </a:rPr>
              <a:t>ESCO</a:t>
            </a:r>
          </a:p>
          <a:p>
            <a:pPr algn="ctr">
              <a:spcBef>
                <a:spcPct val="50000"/>
              </a:spcBef>
            </a:pPr>
            <a:endParaRPr lang="pt-PT" altLang="pt-PT" sz="1400" b="1" dirty="0">
              <a:solidFill>
                <a:schemeClr val="tx2"/>
              </a:solidFill>
              <a:latin typeface="Comic Sans MS" pitchFamily="66" charset="0"/>
            </a:endParaRPr>
          </a:p>
          <a:p>
            <a:pPr>
              <a:spcBef>
                <a:spcPct val="50000"/>
              </a:spcBef>
            </a:pPr>
            <a:endParaRPr lang="pt-PT" altLang="pt-PT" sz="1400" b="1" dirty="0">
              <a:solidFill>
                <a:srgbClr val="0000FF"/>
              </a:solidFill>
              <a:latin typeface="Comic Sans MS" pitchFamily="66" charset="0"/>
            </a:endParaRPr>
          </a:p>
          <a:p>
            <a:pPr>
              <a:spcBef>
                <a:spcPct val="50000"/>
              </a:spcBef>
            </a:pPr>
            <a:endParaRPr lang="pt-PT" altLang="pt-PT" sz="1200" b="1" dirty="0">
              <a:solidFill>
                <a:srgbClr val="0000FF"/>
              </a:solidFill>
              <a:latin typeface="Comic Sans MS" pitchFamily="66" charset="0"/>
            </a:endParaRPr>
          </a:p>
          <a:p>
            <a:pPr>
              <a:spcBef>
                <a:spcPct val="50000"/>
              </a:spcBef>
            </a:pPr>
            <a:endParaRPr lang="pt-PT" altLang="pt-PT" sz="1200" b="1" dirty="0">
              <a:solidFill>
                <a:srgbClr val="0000FF"/>
              </a:solidFill>
              <a:latin typeface="Comic Sans MS" pitchFamily="66" charset="0"/>
            </a:endParaRPr>
          </a:p>
        </p:txBody>
      </p:sp>
    </p:spTree>
    <p:extLst>
      <p:ext uri="{BB962C8B-B14F-4D97-AF65-F5344CB8AC3E}">
        <p14:creationId xmlns:p14="http://schemas.microsoft.com/office/powerpoint/2010/main" val="3175871465"/>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70340"/>
                                        </p:tgtEl>
                                        <p:attrNameLst>
                                          <p:attrName>style.visibility</p:attrName>
                                        </p:attrNameLst>
                                      </p:cBhvr>
                                      <p:to>
                                        <p:strVal val="visible"/>
                                      </p:to>
                                    </p:set>
                                    <p:anim calcmode="lin" valueType="num">
                                      <p:cBhvr additive="base">
                                        <p:cTn id="7" dur="500" fill="hold"/>
                                        <p:tgtEl>
                                          <p:spTgt spid="270340"/>
                                        </p:tgtEl>
                                        <p:attrNameLst>
                                          <p:attrName>ppt_x</p:attrName>
                                        </p:attrNameLst>
                                      </p:cBhvr>
                                      <p:tavLst>
                                        <p:tav tm="0">
                                          <p:val>
                                            <p:strVal val="#ppt_x"/>
                                          </p:val>
                                        </p:tav>
                                        <p:tav tm="100000">
                                          <p:val>
                                            <p:strVal val="#ppt_x"/>
                                          </p:val>
                                        </p:tav>
                                      </p:tavLst>
                                    </p:anim>
                                    <p:anim calcmode="lin" valueType="num">
                                      <p:cBhvr additive="base">
                                        <p:cTn id="8" dur="500" fill="hold"/>
                                        <p:tgtEl>
                                          <p:spTgt spid="27034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4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Posição de Conteúdo 6"/>
          <p:cNvSpPr>
            <a:spLocks noGrp="1"/>
          </p:cNvSpPr>
          <p:nvPr>
            <p:ph idx="1"/>
          </p:nvPr>
        </p:nvSpPr>
        <p:spPr>
          <a:xfrm>
            <a:off x="899592" y="1052736"/>
            <a:ext cx="7488832" cy="5688632"/>
          </a:xfrm>
        </p:spPr>
        <p:txBody>
          <a:bodyPr>
            <a:normAutofit fontScale="62500" lnSpcReduction="20000"/>
          </a:bodyPr>
          <a:lstStyle/>
          <a:p>
            <a:pPr lvl="0">
              <a:buClr>
                <a:srgbClr val="AA2B1E"/>
              </a:buClr>
            </a:pPr>
            <a:endParaRPr lang="pt-PT" sz="1400" dirty="0" smtClean="0">
              <a:solidFill>
                <a:prstClr val="black"/>
              </a:solidFill>
            </a:endParaRPr>
          </a:p>
          <a:p>
            <a:pPr lvl="0">
              <a:buClr>
                <a:srgbClr val="AA2B1E"/>
              </a:buClr>
            </a:pPr>
            <a:endParaRPr lang="pt-PT" sz="1400" dirty="0">
              <a:solidFill>
                <a:prstClr val="black"/>
              </a:solidFill>
            </a:endParaRPr>
          </a:p>
          <a:p>
            <a:pPr marL="0" lvl="0" indent="0">
              <a:buClr>
                <a:srgbClr val="AA2B1E"/>
              </a:buClr>
              <a:buNone/>
            </a:pPr>
            <a:r>
              <a:rPr lang="pt-PT" sz="1800" dirty="0">
                <a:solidFill>
                  <a:prstClr val="black"/>
                </a:solidFill>
              </a:rPr>
              <a:t> </a:t>
            </a:r>
            <a:r>
              <a:rPr lang="pt-PT" sz="1800" dirty="0" smtClean="0">
                <a:solidFill>
                  <a:prstClr val="black"/>
                </a:solidFill>
              </a:rPr>
              <a:t>                                                                    </a:t>
            </a:r>
            <a:r>
              <a:rPr lang="pt-PT" sz="1800" dirty="0" smtClean="0">
                <a:solidFill>
                  <a:schemeClr val="tx2"/>
                </a:solidFill>
                <a:latin typeface="Arial" panose="020B0604020202020204" pitchFamily="34" charset="0"/>
                <a:cs typeface="Arial" panose="020B0604020202020204" pitchFamily="34" charset="0"/>
              </a:rPr>
              <a:t>Visam </a:t>
            </a:r>
            <a:r>
              <a:rPr lang="pt-PT" sz="1800" dirty="0">
                <a:solidFill>
                  <a:schemeClr val="tx2"/>
                </a:solidFill>
                <a:latin typeface="Arial" panose="020B0604020202020204" pitchFamily="34" charset="0"/>
                <a:cs typeface="Arial" panose="020B0604020202020204" pitchFamily="34" charset="0"/>
              </a:rPr>
              <a:t>proporcionar </a:t>
            </a:r>
            <a:endParaRPr lang="pt-PT" sz="1800" dirty="0" smtClean="0">
              <a:solidFill>
                <a:schemeClr val="tx2"/>
              </a:solidFill>
              <a:latin typeface="Arial" panose="020B0604020202020204" pitchFamily="34" charset="0"/>
              <a:cs typeface="Arial" panose="020B0604020202020204" pitchFamily="34" charset="0"/>
            </a:endParaRPr>
          </a:p>
          <a:p>
            <a:pPr marL="0" lvl="0" indent="0">
              <a:buClr>
                <a:srgbClr val="AA2B1E"/>
              </a:buClr>
              <a:buNone/>
            </a:pPr>
            <a:r>
              <a:rPr lang="pt-PT" sz="1800" dirty="0">
                <a:solidFill>
                  <a:schemeClr val="tx2"/>
                </a:solidFill>
                <a:latin typeface="Arial" panose="020B0604020202020204" pitchFamily="34" charset="0"/>
                <a:cs typeface="Arial" panose="020B0604020202020204" pitchFamily="34" charset="0"/>
              </a:rPr>
              <a:t> </a:t>
            </a:r>
            <a:r>
              <a:rPr lang="pt-PT" sz="1800" dirty="0" smtClean="0">
                <a:solidFill>
                  <a:schemeClr val="tx2"/>
                </a:solidFill>
                <a:latin typeface="Arial" panose="020B0604020202020204" pitchFamily="34" charset="0"/>
                <a:cs typeface="Arial" panose="020B0604020202020204" pitchFamily="34" charset="0"/>
              </a:rPr>
              <a:t>                                                      aos </a:t>
            </a:r>
            <a:r>
              <a:rPr lang="pt-PT" sz="1800" dirty="0">
                <a:solidFill>
                  <a:schemeClr val="tx2"/>
                </a:solidFill>
                <a:latin typeface="Arial" panose="020B0604020202020204" pitchFamily="34" charset="0"/>
                <a:cs typeface="Arial" panose="020B0604020202020204" pitchFamily="34" charset="0"/>
              </a:rPr>
              <a:t>alunos uma formação geral </a:t>
            </a:r>
            <a:endParaRPr lang="pt-PT" sz="1800" dirty="0" smtClean="0">
              <a:solidFill>
                <a:schemeClr val="tx2"/>
              </a:solidFill>
              <a:latin typeface="Arial" panose="020B0604020202020204" pitchFamily="34" charset="0"/>
              <a:cs typeface="Arial" panose="020B0604020202020204" pitchFamily="34" charset="0"/>
            </a:endParaRPr>
          </a:p>
          <a:p>
            <a:pPr marL="0" lvl="0" indent="0">
              <a:buClr>
                <a:srgbClr val="AA2B1E"/>
              </a:buClr>
              <a:buNone/>
            </a:pPr>
            <a:r>
              <a:rPr lang="pt-PT" sz="1800" dirty="0" smtClean="0">
                <a:solidFill>
                  <a:schemeClr val="tx2"/>
                </a:solidFill>
                <a:latin typeface="Arial" panose="020B0604020202020204" pitchFamily="34" charset="0"/>
                <a:cs typeface="Arial" panose="020B0604020202020204" pitchFamily="34" charset="0"/>
              </a:rPr>
              <a:t>                                                    e </a:t>
            </a:r>
            <a:r>
              <a:rPr lang="pt-PT" sz="1800" dirty="0">
                <a:solidFill>
                  <a:schemeClr val="tx2"/>
                </a:solidFill>
                <a:latin typeface="Arial" panose="020B0604020202020204" pitchFamily="34" charset="0"/>
                <a:cs typeface="Arial" panose="020B0604020202020204" pitchFamily="34" charset="0"/>
              </a:rPr>
              <a:t>uma formação específica</a:t>
            </a:r>
            <a:r>
              <a:rPr lang="pt-PT" sz="1800" dirty="0" smtClean="0">
                <a:solidFill>
                  <a:schemeClr val="tx2"/>
                </a:solidFill>
                <a:latin typeface="Arial" panose="020B0604020202020204" pitchFamily="34" charset="0"/>
                <a:cs typeface="Arial" panose="020B0604020202020204" pitchFamily="34" charset="0"/>
              </a:rPr>
              <a:t>,</a:t>
            </a:r>
          </a:p>
          <a:p>
            <a:pPr marL="0" lvl="0" indent="0">
              <a:buClr>
                <a:srgbClr val="AA2B1E"/>
              </a:buClr>
              <a:buNone/>
            </a:pPr>
            <a:r>
              <a:rPr lang="pt-PT" sz="1800" dirty="0">
                <a:solidFill>
                  <a:schemeClr val="tx2"/>
                </a:solidFill>
                <a:latin typeface="Arial" panose="020B0604020202020204" pitchFamily="34" charset="0"/>
                <a:cs typeface="Arial" panose="020B0604020202020204" pitchFamily="34" charset="0"/>
              </a:rPr>
              <a:t> </a:t>
            </a:r>
            <a:r>
              <a:rPr lang="pt-PT" sz="1800" dirty="0" smtClean="0">
                <a:solidFill>
                  <a:schemeClr val="tx2"/>
                </a:solidFill>
                <a:latin typeface="Arial" panose="020B0604020202020204" pitchFamily="34" charset="0"/>
                <a:cs typeface="Arial" panose="020B0604020202020204" pitchFamily="34" charset="0"/>
              </a:rPr>
              <a:t>                                            alinhada </a:t>
            </a:r>
            <a:r>
              <a:rPr lang="pt-PT" sz="1800" dirty="0">
                <a:solidFill>
                  <a:schemeClr val="tx2"/>
                </a:solidFill>
                <a:latin typeface="Arial" panose="020B0604020202020204" pitchFamily="34" charset="0"/>
                <a:cs typeface="Arial" panose="020B0604020202020204" pitchFamily="34" charset="0"/>
              </a:rPr>
              <a:t>com os seus interesses em </a:t>
            </a:r>
            <a:endParaRPr lang="pt-PT" sz="1800" dirty="0" smtClean="0">
              <a:solidFill>
                <a:schemeClr val="tx2"/>
              </a:solidFill>
              <a:latin typeface="Arial" panose="020B0604020202020204" pitchFamily="34" charset="0"/>
              <a:cs typeface="Arial" panose="020B0604020202020204" pitchFamily="34" charset="0"/>
            </a:endParaRPr>
          </a:p>
          <a:p>
            <a:pPr marL="0" lvl="0" indent="0">
              <a:buClr>
                <a:srgbClr val="AA2B1E"/>
              </a:buClr>
              <a:buNone/>
            </a:pPr>
            <a:r>
              <a:rPr lang="pt-PT" sz="1800" dirty="0">
                <a:solidFill>
                  <a:schemeClr val="tx2"/>
                </a:solidFill>
                <a:latin typeface="Arial" panose="020B0604020202020204" pitchFamily="34" charset="0"/>
                <a:cs typeface="Arial" panose="020B0604020202020204" pitchFamily="34" charset="0"/>
              </a:rPr>
              <a:t> </a:t>
            </a:r>
            <a:r>
              <a:rPr lang="pt-PT" sz="1800" dirty="0" smtClean="0">
                <a:solidFill>
                  <a:schemeClr val="tx2"/>
                </a:solidFill>
                <a:latin typeface="Arial" panose="020B0604020202020204" pitchFamily="34" charset="0"/>
                <a:cs typeface="Arial" panose="020B0604020202020204" pitchFamily="34" charset="0"/>
              </a:rPr>
              <a:t>                                      termos </a:t>
            </a:r>
            <a:r>
              <a:rPr lang="pt-PT" sz="1800" dirty="0">
                <a:solidFill>
                  <a:schemeClr val="tx2"/>
                </a:solidFill>
                <a:latin typeface="Arial" panose="020B0604020202020204" pitchFamily="34" charset="0"/>
                <a:cs typeface="Arial" panose="020B0604020202020204" pitchFamily="34" charset="0"/>
              </a:rPr>
              <a:t>de prosseguimento de </a:t>
            </a:r>
            <a:r>
              <a:rPr lang="pt-PT" sz="1800" dirty="0" smtClean="0">
                <a:solidFill>
                  <a:schemeClr val="tx2"/>
                </a:solidFill>
                <a:latin typeface="Arial" panose="020B0604020202020204" pitchFamily="34" charset="0"/>
                <a:cs typeface="Arial" panose="020B0604020202020204" pitchFamily="34" charset="0"/>
              </a:rPr>
              <a:t>estudos.</a:t>
            </a:r>
          </a:p>
          <a:p>
            <a:pPr marL="0" indent="0">
              <a:buClr>
                <a:srgbClr val="AA2B1E"/>
              </a:buClr>
              <a:buNone/>
            </a:pPr>
            <a:r>
              <a:rPr lang="pt-PT" sz="1800" dirty="0" smtClean="0">
                <a:solidFill>
                  <a:schemeClr val="tx2"/>
                </a:solidFill>
              </a:rPr>
              <a:t>                                                                                                                                                          </a:t>
            </a:r>
            <a:r>
              <a:rPr lang="pt-PT" sz="1800" dirty="0" smtClean="0">
                <a:solidFill>
                  <a:schemeClr val="tx2"/>
                </a:solidFill>
                <a:latin typeface="Arial" panose="020B0604020202020204" pitchFamily="34" charset="0"/>
                <a:cs typeface="Arial" panose="020B0604020202020204" pitchFamily="34" charset="0"/>
              </a:rPr>
              <a:t>Visam  </a:t>
            </a:r>
            <a:r>
              <a:rPr lang="pt-PT" sz="1800" dirty="0">
                <a:solidFill>
                  <a:schemeClr val="tx2"/>
                </a:solidFill>
                <a:latin typeface="Arial" panose="020B0604020202020204" pitchFamily="34" charset="0"/>
                <a:cs typeface="Arial" panose="020B0604020202020204" pitchFamily="34" charset="0"/>
              </a:rPr>
              <a:t>proporcionar </a:t>
            </a:r>
            <a:r>
              <a:rPr lang="pt-PT" sz="1800" dirty="0" smtClean="0">
                <a:solidFill>
                  <a:schemeClr val="tx2"/>
                </a:solidFill>
                <a:latin typeface="Arial" panose="020B0604020202020204" pitchFamily="34" charset="0"/>
                <a:cs typeface="Arial" panose="020B0604020202020204" pitchFamily="34" charset="0"/>
              </a:rPr>
              <a:t>aos  alunos uma</a:t>
            </a:r>
          </a:p>
          <a:p>
            <a:pPr marL="0" indent="0">
              <a:buClr>
                <a:srgbClr val="AA2B1E"/>
              </a:buClr>
              <a:buNone/>
            </a:pPr>
            <a:r>
              <a:rPr lang="pt-PT" sz="1800" dirty="0">
                <a:solidFill>
                  <a:schemeClr val="tx2"/>
                </a:solidFill>
                <a:latin typeface="Arial" panose="020B0604020202020204" pitchFamily="34" charset="0"/>
                <a:cs typeface="Arial" panose="020B0604020202020204" pitchFamily="34" charset="0"/>
              </a:rPr>
              <a:t> </a:t>
            </a:r>
            <a:r>
              <a:rPr lang="pt-PT" sz="1800" dirty="0" smtClean="0">
                <a:solidFill>
                  <a:schemeClr val="tx2"/>
                </a:solidFill>
                <a:latin typeface="Arial" panose="020B0604020202020204" pitchFamily="34" charset="0"/>
                <a:cs typeface="Arial" panose="020B0604020202020204" pitchFamily="34" charset="0"/>
              </a:rPr>
              <a:t>                                                                                                                             formação </a:t>
            </a:r>
            <a:r>
              <a:rPr lang="pt-PT" sz="1800" dirty="0">
                <a:solidFill>
                  <a:schemeClr val="tx2"/>
                </a:solidFill>
                <a:latin typeface="Arial" panose="020B0604020202020204" pitchFamily="34" charset="0"/>
                <a:cs typeface="Arial" panose="020B0604020202020204" pitchFamily="34" charset="0"/>
              </a:rPr>
              <a:t>profissional inicial e </a:t>
            </a:r>
            <a:r>
              <a:rPr lang="pt-PT" sz="1800" dirty="0" smtClean="0">
                <a:solidFill>
                  <a:schemeClr val="tx2"/>
                </a:solidFill>
                <a:latin typeface="Arial" panose="020B0604020202020204" pitchFamily="34" charset="0"/>
                <a:cs typeface="Arial" panose="020B0604020202020204" pitchFamily="34" charset="0"/>
              </a:rPr>
              <a:t>           </a:t>
            </a:r>
          </a:p>
          <a:p>
            <a:pPr marL="0" indent="0">
              <a:buClr>
                <a:srgbClr val="AA2B1E"/>
              </a:buClr>
              <a:buNone/>
            </a:pPr>
            <a:r>
              <a:rPr lang="pt-PT" sz="1800" dirty="0">
                <a:solidFill>
                  <a:schemeClr val="tx2"/>
                </a:solidFill>
                <a:latin typeface="Arial" panose="020B0604020202020204" pitchFamily="34" charset="0"/>
                <a:cs typeface="Arial" panose="020B0604020202020204" pitchFamily="34" charset="0"/>
              </a:rPr>
              <a:t> </a:t>
            </a:r>
            <a:r>
              <a:rPr lang="pt-PT" sz="1800" dirty="0" smtClean="0">
                <a:solidFill>
                  <a:schemeClr val="tx2"/>
                </a:solidFill>
                <a:latin typeface="Arial" panose="020B0604020202020204" pitchFamily="34" charset="0"/>
                <a:cs typeface="Arial" panose="020B0604020202020204" pitchFamily="34" charset="0"/>
              </a:rPr>
              <a:t>                                                                                                                            aprendizagens </a:t>
            </a:r>
            <a:r>
              <a:rPr lang="pt-PT" sz="1800" dirty="0">
                <a:solidFill>
                  <a:schemeClr val="tx2"/>
                </a:solidFill>
                <a:latin typeface="Arial" panose="020B0604020202020204" pitchFamily="34" charset="0"/>
                <a:cs typeface="Arial" panose="020B0604020202020204" pitchFamily="34" charset="0"/>
              </a:rPr>
              <a:t>diversificadas, </a:t>
            </a:r>
            <a:endParaRPr lang="pt-PT" sz="1800" dirty="0" smtClean="0">
              <a:solidFill>
                <a:schemeClr val="tx2"/>
              </a:solidFill>
              <a:latin typeface="Arial" panose="020B0604020202020204" pitchFamily="34" charset="0"/>
              <a:cs typeface="Arial" panose="020B0604020202020204" pitchFamily="34" charset="0"/>
            </a:endParaRPr>
          </a:p>
          <a:p>
            <a:pPr marL="0" lvl="0" indent="0">
              <a:buClr>
                <a:srgbClr val="AA2B1E"/>
              </a:buClr>
              <a:buNone/>
            </a:pPr>
            <a:r>
              <a:rPr lang="pt-PT" sz="1800" dirty="0">
                <a:solidFill>
                  <a:schemeClr val="tx2"/>
                </a:solidFill>
                <a:latin typeface="Arial" panose="020B0604020202020204" pitchFamily="34" charset="0"/>
                <a:cs typeface="Arial" panose="020B0604020202020204" pitchFamily="34" charset="0"/>
              </a:rPr>
              <a:t> </a:t>
            </a:r>
            <a:r>
              <a:rPr lang="pt-PT" sz="1800" dirty="0" smtClean="0">
                <a:solidFill>
                  <a:schemeClr val="tx2"/>
                </a:solidFill>
                <a:latin typeface="Arial" panose="020B0604020202020204" pitchFamily="34" charset="0"/>
                <a:cs typeface="Arial" panose="020B0604020202020204" pitchFamily="34" charset="0"/>
              </a:rPr>
              <a:t>                                                                                                                         de </a:t>
            </a:r>
            <a:r>
              <a:rPr lang="pt-PT" sz="1800" dirty="0">
                <a:solidFill>
                  <a:schemeClr val="tx2"/>
                </a:solidFill>
                <a:latin typeface="Arial" panose="020B0604020202020204" pitchFamily="34" charset="0"/>
                <a:cs typeface="Arial" panose="020B0604020202020204" pitchFamily="34" charset="0"/>
              </a:rPr>
              <a:t>acordo com os seus interesses, </a:t>
            </a:r>
            <a:endParaRPr lang="pt-PT" sz="1800" dirty="0" smtClean="0">
              <a:solidFill>
                <a:schemeClr val="tx2"/>
              </a:solidFill>
              <a:latin typeface="Arial" panose="020B0604020202020204" pitchFamily="34" charset="0"/>
              <a:cs typeface="Arial" panose="020B0604020202020204" pitchFamily="34" charset="0"/>
            </a:endParaRPr>
          </a:p>
          <a:p>
            <a:pPr marL="0" lvl="0" indent="0">
              <a:buClr>
                <a:srgbClr val="AA2B1E"/>
              </a:buClr>
              <a:buNone/>
            </a:pPr>
            <a:r>
              <a:rPr lang="pt-PT" sz="1800" dirty="0">
                <a:solidFill>
                  <a:schemeClr val="tx2"/>
                </a:solidFill>
                <a:latin typeface="Arial" panose="020B0604020202020204" pitchFamily="34" charset="0"/>
                <a:cs typeface="Arial" panose="020B0604020202020204" pitchFamily="34" charset="0"/>
              </a:rPr>
              <a:t> </a:t>
            </a:r>
            <a:r>
              <a:rPr lang="pt-PT" sz="1800" dirty="0" smtClean="0">
                <a:solidFill>
                  <a:schemeClr val="tx2"/>
                </a:solidFill>
                <a:latin typeface="Arial" panose="020B0604020202020204" pitchFamily="34" charset="0"/>
                <a:cs typeface="Arial" panose="020B0604020202020204" pitchFamily="34" charset="0"/>
              </a:rPr>
              <a:t>                                                                                                                       com </a:t>
            </a:r>
            <a:r>
              <a:rPr lang="pt-PT" sz="1800" dirty="0">
                <a:solidFill>
                  <a:schemeClr val="tx2"/>
                </a:solidFill>
                <a:latin typeface="Arial" panose="020B0604020202020204" pitchFamily="34" charset="0"/>
                <a:cs typeface="Arial" panose="020B0604020202020204" pitchFamily="34" charset="0"/>
              </a:rPr>
              <a:t>vista ao prosseguimento de estudos </a:t>
            </a:r>
            <a:endParaRPr lang="pt-PT" sz="1800" dirty="0" smtClean="0">
              <a:solidFill>
                <a:schemeClr val="tx2"/>
              </a:solidFill>
              <a:latin typeface="Arial" panose="020B0604020202020204" pitchFamily="34" charset="0"/>
              <a:cs typeface="Arial" panose="020B0604020202020204" pitchFamily="34" charset="0"/>
            </a:endParaRPr>
          </a:p>
          <a:p>
            <a:pPr marL="0" lvl="0" indent="0">
              <a:buClr>
                <a:srgbClr val="AA2B1E"/>
              </a:buClr>
              <a:buNone/>
            </a:pPr>
            <a:r>
              <a:rPr lang="pt-PT" sz="1800" dirty="0">
                <a:solidFill>
                  <a:schemeClr val="tx2"/>
                </a:solidFill>
                <a:latin typeface="Arial" panose="020B0604020202020204" pitchFamily="34" charset="0"/>
                <a:cs typeface="Arial" panose="020B0604020202020204" pitchFamily="34" charset="0"/>
              </a:rPr>
              <a:t> </a:t>
            </a:r>
            <a:r>
              <a:rPr lang="pt-PT" sz="1800" dirty="0" smtClean="0">
                <a:solidFill>
                  <a:schemeClr val="tx2"/>
                </a:solidFill>
                <a:latin typeface="Arial" panose="020B0604020202020204" pitchFamily="34" charset="0"/>
                <a:cs typeface="Arial" panose="020B0604020202020204" pitchFamily="34" charset="0"/>
              </a:rPr>
              <a:t>                                                                                                                          e/ou </a:t>
            </a:r>
            <a:r>
              <a:rPr lang="pt-PT" sz="1800" dirty="0">
                <a:solidFill>
                  <a:schemeClr val="tx2"/>
                </a:solidFill>
                <a:latin typeface="Arial" panose="020B0604020202020204" pitchFamily="34" charset="0"/>
                <a:cs typeface="Arial" panose="020B0604020202020204" pitchFamily="34" charset="0"/>
              </a:rPr>
              <a:t>à inserção no mercado do </a:t>
            </a:r>
            <a:r>
              <a:rPr lang="pt-PT" sz="1800" dirty="0" smtClean="0">
                <a:solidFill>
                  <a:schemeClr val="tx2"/>
                </a:solidFill>
                <a:latin typeface="Arial" panose="020B0604020202020204" pitchFamily="34" charset="0"/>
                <a:cs typeface="Arial" panose="020B0604020202020204" pitchFamily="34" charset="0"/>
              </a:rPr>
              <a:t>trabalho.</a:t>
            </a:r>
          </a:p>
          <a:p>
            <a:pPr lvl="0">
              <a:buClr>
                <a:srgbClr val="AA2B1E"/>
              </a:buClr>
            </a:pPr>
            <a:endParaRPr lang="pt-PT" sz="1800" dirty="0">
              <a:solidFill>
                <a:schemeClr val="tx2"/>
              </a:solidFill>
            </a:endParaRPr>
          </a:p>
          <a:p>
            <a:pPr lvl="0">
              <a:buClr>
                <a:srgbClr val="AA2B1E"/>
              </a:buClr>
            </a:pPr>
            <a:endParaRPr lang="pt-PT" sz="1800" dirty="0" smtClean="0">
              <a:solidFill>
                <a:schemeClr val="tx2"/>
              </a:solidFill>
            </a:endParaRPr>
          </a:p>
          <a:p>
            <a:pPr lvl="0">
              <a:buClr>
                <a:srgbClr val="AA2B1E"/>
              </a:buClr>
            </a:pPr>
            <a:endParaRPr lang="pt-PT" sz="1800" dirty="0">
              <a:solidFill>
                <a:schemeClr val="tx2"/>
              </a:solidFill>
            </a:endParaRPr>
          </a:p>
          <a:p>
            <a:pPr lvl="0">
              <a:buClr>
                <a:srgbClr val="AA2B1E"/>
              </a:buClr>
            </a:pPr>
            <a:endParaRPr lang="pt-PT" sz="1800" dirty="0" smtClean="0">
              <a:solidFill>
                <a:schemeClr val="tx2"/>
              </a:solidFill>
            </a:endParaRPr>
          </a:p>
          <a:p>
            <a:pPr lvl="0">
              <a:buClr>
                <a:srgbClr val="AA2B1E"/>
              </a:buClr>
            </a:pPr>
            <a:endParaRPr lang="pt-PT" sz="1800" dirty="0">
              <a:solidFill>
                <a:schemeClr val="tx2"/>
              </a:solidFill>
            </a:endParaRPr>
          </a:p>
          <a:p>
            <a:pPr marL="0" lvl="0" indent="0">
              <a:buClr>
                <a:srgbClr val="AA2B1E"/>
              </a:buClr>
              <a:buNone/>
            </a:pPr>
            <a:endParaRPr lang="pt-PT" sz="1800" dirty="0">
              <a:solidFill>
                <a:schemeClr val="tx2"/>
              </a:solidFill>
            </a:endParaRPr>
          </a:p>
          <a:p>
            <a:pPr marL="0" lvl="0" indent="0">
              <a:buClr>
                <a:srgbClr val="AA2B1E"/>
              </a:buClr>
              <a:buNone/>
            </a:pPr>
            <a:r>
              <a:rPr lang="pt-PT" sz="1800" dirty="0">
                <a:solidFill>
                  <a:schemeClr val="tx2"/>
                </a:solidFill>
              </a:rPr>
              <a:t> </a:t>
            </a:r>
            <a:r>
              <a:rPr lang="pt-PT" sz="1800" dirty="0" smtClean="0">
                <a:solidFill>
                  <a:schemeClr val="tx2"/>
                </a:solidFill>
              </a:rPr>
              <a:t>  </a:t>
            </a:r>
            <a:r>
              <a:rPr lang="pt-PT" sz="1800" dirty="0" smtClean="0">
                <a:solidFill>
                  <a:schemeClr val="tx2"/>
                </a:solidFill>
                <a:latin typeface="Arial" panose="020B0604020202020204" pitchFamily="34" charset="0"/>
                <a:cs typeface="Arial" panose="020B0604020202020204" pitchFamily="34" charset="0"/>
              </a:rPr>
              <a:t>Visam </a:t>
            </a:r>
            <a:r>
              <a:rPr lang="pt-PT" sz="1800" dirty="0">
                <a:solidFill>
                  <a:schemeClr val="tx2"/>
                </a:solidFill>
                <a:latin typeface="Arial" panose="020B0604020202020204" pitchFamily="34" charset="0"/>
                <a:cs typeface="Arial" panose="020B0604020202020204" pitchFamily="34" charset="0"/>
              </a:rPr>
              <a:t>proporcionar aos alunos uma formação geral, científica, e </a:t>
            </a:r>
            <a:r>
              <a:rPr lang="pt-PT" sz="1800" dirty="0" smtClean="0">
                <a:solidFill>
                  <a:schemeClr val="tx2"/>
                </a:solidFill>
                <a:latin typeface="Arial" panose="020B0604020202020204" pitchFamily="34" charset="0"/>
                <a:cs typeface="Arial" panose="020B0604020202020204" pitchFamily="34" charset="0"/>
              </a:rPr>
              <a:t> </a:t>
            </a:r>
          </a:p>
          <a:p>
            <a:pPr marL="0" lvl="0" indent="0">
              <a:buClr>
                <a:srgbClr val="AA2B1E"/>
              </a:buClr>
              <a:buNone/>
            </a:pPr>
            <a:r>
              <a:rPr lang="pt-PT" sz="1800" dirty="0" smtClean="0">
                <a:solidFill>
                  <a:schemeClr val="tx2"/>
                </a:solidFill>
                <a:latin typeface="Arial" panose="020B0604020202020204" pitchFamily="34" charset="0"/>
                <a:cs typeface="Arial" panose="020B0604020202020204" pitchFamily="34" charset="0"/>
              </a:rPr>
              <a:t> técnica </a:t>
            </a:r>
            <a:r>
              <a:rPr lang="pt-PT" sz="1800" dirty="0">
                <a:solidFill>
                  <a:schemeClr val="tx2"/>
                </a:solidFill>
                <a:latin typeface="Arial" panose="020B0604020202020204" pitchFamily="34" charset="0"/>
                <a:cs typeface="Arial" panose="020B0604020202020204" pitchFamily="34" charset="0"/>
              </a:rPr>
              <a:t>artística, alinhada com os seus interesses em termos de </a:t>
            </a:r>
            <a:r>
              <a:rPr lang="pt-PT" sz="1800" dirty="0" smtClean="0">
                <a:solidFill>
                  <a:schemeClr val="tx2"/>
                </a:solidFill>
                <a:latin typeface="Arial" panose="020B0604020202020204" pitchFamily="34" charset="0"/>
                <a:cs typeface="Arial" panose="020B0604020202020204" pitchFamily="34" charset="0"/>
              </a:rPr>
              <a:t>   </a:t>
            </a:r>
          </a:p>
          <a:p>
            <a:pPr marL="0" lvl="0" indent="0">
              <a:buClr>
                <a:srgbClr val="AA2B1E"/>
              </a:buClr>
              <a:buNone/>
            </a:pPr>
            <a:r>
              <a:rPr lang="pt-PT" sz="1800" dirty="0" smtClean="0">
                <a:solidFill>
                  <a:schemeClr val="tx2"/>
                </a:solidFill>
                <a:latin typeface="Arial" panose="020B0604020202020204" pitchFamily="34" charset="0"/>
                <a:cs typeface="Arial" panose="020B0604020202020204" pitchFamily="34" charset="0"/>
              </a:rPr>
              <a:t>prosseguimento </a:t>
            </a:r>
            <a:r>
              <a:rPr lang="pt-PT" sz="1800" dirty="0">
                <a:solidFill>
                  <a:schemeClr val="tx2"/>
                </a:solidFill>
                <a:latin typeface="Arial" panose="020B0604020202020204" pitchFamily="34" charset="0"/>
                <a:cs typeface="Arial" panose="020B0604020202020204" pitchFamily="34" charset="0"/>
              </a:rPr>
              <a:t>de estudos de nível superior e ou de inserção no </a:t>
            </a:r>
            <a:endParaRPr lang="pt-PT" sz="1800" dirty="0" smtClean="0">
              <a:solidFill>
                <a:schemeClr val="tx2"/>
              </a:solidFill>
              <a:latin typeface="Arial" panose="020B0604020202020204" pitchFamily="34" charset="0"/>
              <a:cs typeface="Arial" panose="020B0604020202020204" pitchFamily="34" charset="0"/>
            </a:endParaRPr>
          </a:p>
          <a:p>
            <a:pPr marL="0" lvl="0" indent="0">
              <a:buClr>
                <a:srgbClr val="AA2B1E"/>
              </a:buClr>
              <a:buNone/>
            </a:pPr>
            <a:r>
              <a:rPr lang="pt-PT" sz="1800" dirty="0" smtClean="0">
                <a:solidFill>
                  <a:schemeClr val="tx2"/>
                </a:solidFill>
                <a:latin typeface="Arial" panose="020B0604020202020204" pitchFamily="34" charset="0"/>
                <a:cs typeface="Arial" panose="020B0604020202020204" pitchFamily="34" charset="0"/>
              </a:rPr>
              <a:t>mercado </a:t>
            </a:r>
            <a:r>
              <a:rPr lang="pt-PT" sz="1800" dirty="0">
                <a:solidFill>
                  <a:schemeClr val="tx2"/>
                </a:solidFill>
                <a:latin typeface="Arial" panose="020B0604020202020204" pitchFamily="34" charset="0"/>
                <a:cs typeface="Arial" panose="020B0604020202020204" pitchFamily="34" charset="0"/>
              </a:rPr>
              <a:t>de </a:t>
            </a:r>
            <a:r>
              <a:rPr lang="pt-PT" sz="1800" dirty="0" smtClean="0">
                <a:solidFill>
                  <a:schemeClr val="tx2"/>
                </a:solidFill>
                <a:latin typeface="Arial" panose="020B0604020202020204" pitchFamily="34" charset="0"/>
                <a:cs typeface="Arial" panose="020B0604020202020204" pitchFamily="34" charset="0"/>
              </a:rPr>
              <a:t>trabalho. </a:t>
            </a:r>
            <a:endParaRPr lang="pt-PT" sz="1800" dirty="0">
              <a:solidFill>
                <a:schemeClr val="tx2"/>
              </a:solidFill>
              <a:latin typeface="Arial" panose="020B0604020202020204" pitchFamily="34" charset="0"/>
              <a:cs typeface="Arial" panose="020B0604020202020204" pitchFamily="34" charset="0"/>
            </a:endParaRPr>
          </a:p>
          <a:p>
            <a:pPr marL="0" indent="0">
              <a:buNone/>
            </a:pPr>
            <a:r>
              <a:rPr lang="pt-PT" dirty="0" smtClean="0">
                <a:solidFill>
                  <a:schemeClr val="tx2"/>
                </a:solidFill>
              </a:rPr>
              <a:t>					</a:t>
            </a:r>
            <a:r>
              <a:rPr lang="pt-PT" sz="1100" dirty="0" smtClean="0">
                <a:solidFill>
                  <a:schemeClr val="tx2"/>
                </a:solidFill>
              </a:rPr>
              <a:t>        </a:t>
            </a:r>
            <a:r>
              <a:rPr lang="pt-PT" sz="1800" dirty="0" smtClean="0">
                <a:solidFill>
                  <a:schemeClr val="tx2"/>
                </a:solidFill>
                <a:latin typeface="Arial" panose="020B0604020202020204" pitchFamily="34" charset="0"/>
                <a:cs typeface="Arial" panose="020B0604020202020204" pitchFamily="34" charset="0"/>
              </a:rPr>
              <a:t>Nos cursos científico-humanísticos, os                 </a:t>
            </a:r>
          </a:p>
          <a:p>
            <a:pPr marL="0" indent="0">
              <a:buNone/>
            </a:pPr>
            <a:r>
              <a:rPr lang="pt-PT" sz="1800" dirty="0">
                <a:solidFill>
                  <a:schemeClr val="tx2"/>
                </a:solidFill>
                <a:latin typeface="Arial" panose="020B0604020202020204" pitchFamily="34" charset="0"/>
                <a:cs typeface="Arial" panose="020B0604020202020204" pitchFamily="34" charset="0"/>
              </a:rPr>
              <a:t> </a:t>
            </a:r>
            <a:r>
              <a:rPr lang="pt-PT" sz="1800" dirty="0" smtClean="0">
                <a:solidFill>
                  <a:schemeClr val="tx2"/>
                </a:solidFill>
                <a:latin typeface="Arial" panose="020B0604020202020204" pitchFamily="34" charset="0"/>
                <a:cs typeface="Arial" panose="020B0604020202020204" pitchFamily="34" charset="0"/>
              </a:rPr>
              <a:t>                                                                                                                           alunos poderão </a:t>
            </a:r>
            <a:r>
              <a:rPr lang="pt-PT" sz="1800" u="sng" dirty="0" smtClean="0">
                <a:solidFill>
                  <a:schemeClr val="tx2"/>
                </a:solidFill>
                <a:latin typeface="Arial" panose="020B0604020202020204" pitchFamily="34" charset="0"/>
                <a:cs typeface="Arial" panose="020B0604020202020204" pitchFamily="34" charset="0"/>
              </a:rPr>
              <a:t>permutar de disciplinas </a:t>
            </a:r>
          </a:p>
          <a:p>
            <a:pPr marL="0" indent="0">
              <a:buNone/>
            </a:pPr>
            <a:r>
              <a:rPr lang="pt-PT" sz="1800" dirty="0">
                <a:solidFill>
                  <a:schemeClr val="tx2"/>
                </a:solidFill>
                <a:latin typeface="Arial" panose="020B0604020202020204" pitchFamily="34" charset="0"/>
                <a:cs typeface="Arial" panose="020B0604020202020204" pitchFamily="34" charset="0"/>
              </a:rPr>
              <a:t> </a:t>
            </a:r>
            <a:r>
              <a:rPr lang="pt-PT" sz="1800" dirty="0" smtClean="0">
                <a:solidFill>
                  <a:schemeClr val="tx2"/>
                </a:solidFill>
                <a:latin typeface="Arial" panose="020B0604020202020204" pitchFamily="34" charset="0"/>
                <a:cs typeface="Arial" panose="020B0604020202020204" pitchFamily="34" charset="0"/>
              </a:rPr>
              <a:t>                                                                                                                          do seu curso por outras de outro curso e  </a:t>
            </a:r>
          </a:p>
          <a:p>
            <a:pPr marL="0" indent="0">
              <a:buNone/>
            </a:pPr>
            <a:r>
              <a:rPr lang="pt-PT" sz="1800" dirty="0">
                <a:solidFill>
                  <a:schemeClr val="tx2"/>
                </a:solidFill>
                <a:latin typeface="Arial" panose="020B0604020202020204" pitchFamily="34" charset="0"/>
                <a:cs typeface="Arial" panose="020B0604020202020204" pitchFamily="34" charset="0"/>
              </a:rPr>
              <a:t> </a:t>
            </a:r>
            <a:r>
              <a:rPr lang="pt-PT" sz="1800" dirty="0" smtClean="0">
                <a:solidFill>
                  <a:schemeClr val="tx2"/>
                </a:solidFill>
                <a:latin typeface="Arial" panose="020B0604020202020204" pitchFamily="34" charset="0"/>
                <a:cs typeface="Arial" panose="020B0604020202020204" pitchFamily="34" charset="0"/>
              </a:rPr>
              <a:t>                                                                                                                         nos cursos profissionais poderão ser feitas </a:t>
            </a:r>
          </a:p>
          <a:p>
            <a:pPr marL="0" indent="0">
              <a:buNone/>
            </a:pPr>
            <a:r>
              <a:rPr lang="pt-PT" sz="1800" dirty="0">
                <a:solidFill>
                  <a:schemeClr val="tx2"/>
                </a:solidFill>
                <a:latin typeface="Arial" panose="020B0604020202020204" pitchFamily="34" charset="0"/>
                <a:cs typeface="Arial" panose="020B0604020202020204" pitchFamily="34" charset="0"/>
              </a:rPr>
              <a:t> </a:t>
            </a:r>
            <a:r>
              <a:rPr lang="pt-PT" sz="1800" dirty="0" smtClean="0">
                <a:solidFill>
                  <a:schemeClr val="tx2"/>
                </a:solidFill>
                <a:latin typeface="Arial" panose="020B0604020202020204" pitchFamily="34" charset="0"/>
                <a:cs typeface="Arial" panose="020B0604020202020204" pitchFamily="34" charset="0"/>
              </a:rPr>
              <a:t>                                                                                                                         </a:t>
            </a:r>
            <a:r>
              <a:rPr lang="pt-PT" sz="1800" u="sng" dirty="0" smtClean="0">
                <a:solidFill>
                  <a:schemeClr val="tx2"/>
                </a:solidFill>
                <a:latin typeface="Arial" panose="020B0604020202020204" pitchFamily="34" charset="0"/>
                <a:cs typeface="Arial" panose="020B0604020202020204" pitchFamily="34" charset="0"/>
              </a:rPr>
              <a:t>substituição de disciplinas</a:t>
            </a:r>
            <a:r>
              <a:rPr lang="pt-PT" sz="1800" dirty="0" smtClean="0">
                <a:solidFill>
                  <a:schemeClr val="tx2"/>
                </a:solidFill>
                <a:latin typeface="Arial" panose="020B0604020202020204" pitchFamily="34" charset="0"/>
                <a:cs typeface="Arial" panose="020B0604020202020204" pitchFamily="34" charset="0"/>
              </a:rPr>
              <a:t> que </a:t>
            </a:r>
          </a:p>
          <a:p>
            <a:pPr marL="0" indent="0">
              <a:buNone/>
            </a:pPr>
            <a:r>
              <a:rPr lang="pt-PT" sz="1800" dirty="0">
                <a:solidFill>
                  <a:schemeClr val="tx2"/>
                </a:solidFill>
                <a:latin typeface="Arial" panose="020B0604020202020204" pitchFamily="34" charset="0"/>
                <a:cs typeface="Arial" panose="020B0604020202020204" pitchFamily="34" charset="0"/>
              </a:rPr>
              <a:t> </a:t>
            </a:r>
            <a:r>
              <a:rPr lang="pt-PT" sz="1800" dirty="0" smtClean="0">
                <a:solidFill>
                  <a:schemeClr val="tx2"/>
                </a:solidFill>
                <a:latin typeface="Arial" panose="020B0604020202020204" pitchFamily="34" charset="0"/>
                <a:cs typeface="Arial" panose="020B0604020202020204" pitchFamily="34" charset="0"/>
              </a:rPr>
              <a:t>                                                                                                                          apresentem afinidades. Integram as  </a:t>
            </a:r>
          </a:p>
          <a:p>
            <a:pPr marL="0" indent="0">
              <a:buNone/>
            </a:pPr>
            <a:r>
              <a:rPr lang="pt-PT" sz="1800" dirty="0">
                <a:solidFill>
                  <a:schemeClr val="tx2"/>
                </a:solidFill>
                <a:latin typeface="Arial" panose="020B0604020202020204" pitchFamily="34" charset="0"/>
                <a:cs typeface="Arial" panose="020B0604020202020204" pitchFamily="34" charset="0"/>
              </a:rPr>
              <a:t> </a:t>
            </a:r>
            <a:r>
              <a:rPr lang="pt-PT" sz="1800" dirty="0" smtClean="0">
                <a:solidFill>
                  <a:schemeClr val="tx2"/>
                </a:solidFill>
                <a:latin typeface="Arial" panose="020B0604020202020204" pitchFamily="34" charset="0"/>
                <a:cs typeface="Arial" panose="020B0604020202020204" pitchFamily="34" charset="0"/>
              </a:rPr>
              <a:t>                                                                                                                          disciplinas objeto de permuta as que se </a:t>
            </a:r>
          </a:p>
          <a:p>
            <a:pPr marL="0" indent="0">
              <a:buNone/>
            </a:pPr>
            <a:r>
              <a:rPr lang="pt-PT" sz="1800" dirty="0">
                <a:solidFill>
                  <a:schemeClr val="tx2"/>
                </a:solidFill>
                <a:latin typeface="Arial" panose="020B0604020202020204" pitchFamily="34" charset="0"/>
                <a:cs typeface="Arial" panose="020B0604020202020204" pitchFamily="34" charset="0"/>
              </a:rPr>
              <a:t> </a:t>
            </a:r>
            <a:r>
              <a:rPr lang="pt-PT" sz="1800" dirty="0" smtClean="0">
                <a:solidFill>
                  <a:schemeClr val="tx2"/>
                </a:solidFill>
                <a:latin typeface="Arial" panose="020B0604020202020204" pitchFamily="34" charset="0"/>
                <a:cs typeface="Arial" panose="020B0604020202020204" pitchFamily="34" charset="0"/>
              </a:rPr>
              <a:t>                                                                                                                          constituem oferta disciplinar da escola, </a:t>
            </a:r>
          </a:p>
          <a:p>
            <a:pPr marL="0" indent="0">
              <a:buNone/>
            </a:pPr>
            <a:r>
              <a:rPr lang="pt-PT" sz="1800" dirty="0">
                <a:solidFill>
                  <a:schemeClr val="tx2"/>
                </a:solidFill>
                <a:latin typeface="Arial" panose="020B0604020202020204" pitchFamily="34" charset="0"/>
                <a:cs typeface="Arial" panose="020B0604020202020204" pitchFamily="34" charset="0"/>
              </a:rPr>
              <a:t> </a:t>
            </a:r>
            <a:r>
              <a:rPr lang="pt-PT" sz="1800" dirty="0" smtClean="0">
                <a:solidFill>
                  <a:schemeClr val="tx2"/>
                </a:solidFill>
                <a:latin typeface="Arial" panose="020B0604020202020204" pitchFamily="34" charset="0"/>
                <a:cs typeface="Arial" panose="020B0604020202020204" pitchFamily="34" charset="0"/>
              </a:rPr>
              <a:t>                                                                                                                          dependentes do seu projeto educativo. </a:t>
            </a:r>
            <a:endParaRPr lang="pt-PT" sz="1800" dirty="0">
              <a:solidFill>
                <a:schemeClr val="tx2"/>
              </a:solidFill>
              <a:latin typeface="Arial" panose="020B0604020202020204" pitchFamily="34" charset="0"/>
              <a:cs typeface="Arial" panose="020B0604020202020204" pitchFamily="34" charset="0"/>
            </a:endParaRPr>
          </a:p>
        </p:txBody>
      </p:sp>
      <p:grpSp>
        <p:nvGrpSpPr>
          <p:cNvPr id="8" name="Group 126"/>
          <p:cNvGrpSpPr>
            <a:grpSpLocks/>
          </p:cNvGrpSpPr>
          <p:nvPr/>
        </p:nvGrpSpPr>
        <p:grpSpPr bwMode="auto">
          <a:xfrm>
            <a:off x="668581" y="4138001"/>
            <a:ext cx="357188" cy="1919287"/>
            <a:chOff x="193" y="401"/>
            <a:chExt cx="675" cy="1646"/>
          </a:xfrm>
        </p:grpSpPr>
        <p:sp>
          <p:nvSpPr>
            <p:cNvPr id="9" name="Freeform 121"/>
            <p:cNvSpPr>
              <a:spLocks/>
            </p:cNvSpPr>
            <p:nvPr/>
          </p:nvSpPr>
          <p:spPr bwMode="auto">
            <a:xfrm>
              <a:off x="193" y="401"/>
              <a:ext cx="385" cy="355"/>
            </a:xfrm>
            <a:custGeom>
              <a:avLst/>
              <a:gdLst>
                <a:gd name="T0" fmla="*/ 259 w 385"/>
                <a:gd name="T1" fmla="*/ 153 h 355"/>
                <a:gd name="T2" fmla="*/ 245 w 385"/>
                <a:gd name="T3" fmla="*/ 104 h 355"/>
                <a:gd name="T4" fmla="*/ 220 w 385"/>
                <a:gd name="T5" fmla="*/ 59 h 355"/>
                <a:gd name="T6" fmla="*/ 193 w 385"/>
                <a:gd name="T7" fmla="*/ 30 h 355"/>
                <a:gd name="T8" fmla="*/ 155 w 385"/>
                <a:gd name="T9" fmla="*/ 7 h 355"/>
                <a:gd name="T10" fmla="*/ 126 w 385"/>
                <a:gd name="T11" fmla="*/ 0 h 355"/>
                <a:gd name="T12" fmla="*/ 89 w 385"/>
                <a:gd name="T13" fmla="*/ 0 h 355"/>
                <a:gd name="T14" fmla="*/ 52 w 385"/>
                <a:gd name="T15" fmla="*/ 12 h 355"/>
                <a:gd name="T16" fmla="*/ 22 w 385"/>
                <a:gd name="T17" fmla="*/ 35 h 355"/>
                <a:gd name="T18" fmla="*/ 7 w 385"/>
                <a:gd name="T19" fmla="*/ 74 h 355"/>
                <a:gd name="T20" fmla="*/ 0 w 385"/>
                <a:gd name="T21" fmla="*/ 131 h 355"/>
                <a:gd name="T22" fmla="*/ 15 w 385"/>
                <a:gd name="T23" fmla="*/ 207 h 355"/>
                <a:gd name="T24" fmla="*/ 37 w 385"/>
                <a:gd name="T25" fmla="*/ 264 h 355"/>
                <a:gd name="T26" fmla="*/ 66 w 385"/>
                <a:gd name="T27" fmla="*/ 301 h 355"/>
                <a:gd name="T28" fmla="*/ 96 w 385"/>
                <a:gd name="T29" fmla="*/ 325 h 355"/>
                <a:gd name="T30" fmla="*/ 138 w 385"/>
                <a:gd name="T31" fmla="*/ 345 h 355"/>
                <a:gd name="T32" fmla="*/ 182 w 385"/>
                <a:gd name="T33" fmla="*/ 355 h 355"/>
                <a:gd name="T34" fmla="*/ 223 w 385"/>
                <a:gd name="T35" fmla="*/ 348 h 355"/>
                <a:gd name="T36" fmla="*/ 257 w 385"/>
                <a:gd name="T37" fmla="*/ 333 h 355"/>
                <a:gd name="T38" fmla="*/ 279 w 385"/>
                <a:gd name="T39" fmla="*/ 286 h 355"/>
                <a:gd name="T40" fmla="*/ 282 w 385"/>
                <a:gd name="T41" fmla="*/ 242 h 355"/>
                <a:gd name="T42" fmla="*/ 279 w 385"/>
                <a:gd name="T43" fmla="*/ 205 h 355"/>
                <a:gd name="T44" fmla="*/ 274 w 385"/>
                <a:gd name="T45" fmla="*/ 190 h 355"/>
                <a:gd name="T46" fmla="*/ 338 w 385"/>
                <a:gd name="T47" fmla="*/ 205 h 355"/>
                <a:gd name="T48" fmla="*/ 378 w 385"/>
                <a:gd name="T49" fmla="*/ 207 h 355"/>
                <a:gd name="T50" fmla="*/ 385 w 385"/>
                <a:gd name="T51" fmla="*/ 182 h 355"/>
                <a:gd name="T52" fmla="*/ 375 w 385"/>
                <a:gd name="T53" fmla="*/ 155 h 355"/>
                <a:gd name="T54" fmla="*/ 338 w 385"/>
                <a:gd name="T55" fmla="*/ 160 h 355"/>
                <a:gd name="T56" fmla="*/ 282 w 385"/>
                <a:gd name="T57" fmla="*/ 163 h 355"/>
                <a:gd name="T58" fmla="*/ 259 w 385"/>
                <a:gd name="T59" fmla="*/ 153 h 35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85"/>
                <a:gd name="T91" fmla="*/ 0 h 355"/>
                <a:gd name="T92" fmla="*/ 385 w 385"/>
                <a:gd name="T93" fmla="*/ 355 h 35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85" h="355">
                  <a:moveTo>
                    <a:pt x="259" y="153"/>
                  </a:moveTo>
                  <a:lnTo>
                    <a:pt x="245" y="104"/>
                  </a:lnTo>
                  <a:lnTo>
                    <a:pt x="220" y="59"/>
                  </a:lnTo>
                  <a:lnTo>
                    <a:pt x="193" y="30"/>
                  </a:lnTo>
                  <a:lnTo>
                    <a:pt x="155" y="7"/>
                  </a:lnTo>
                  <a:lnTo>
                    <a:pt x="126" y="0"/>
                  </a:lnTo>
                  <a:lnTo>
                    <a:pt x="89" y="0"/>
                  </a:lnTo>
                  <a:lnTo>
                    <a:pt x="52" y="12"/>
                  </a:lnTo>
                  <a:lnTo>
                    <a:pt x="22" y="35"/>
                  </a:lnTo>
                  <a:lnTo>
                    <a:pt x="7" y="74"/>
                  </a:lnTo>
                  <a:lnTo>
                    <a:pt x="0" y="131"/>
                  </a:lnTo>
                  <a:lnTo>
                    <a:pt x="15" y="207"/>
                  </a:lnTo>
                  <a:lnTo>
                    <a:pt x="37" y="264"/>
                  </a:lnTo>
                  <a:lnTo>
                    <a:pt x="66" y="301"/>
                  </a:lnTo>
                  <a:lnTo>
                    <a:pt x="96" y="325"/>
                  </a:lnTo>
                  <a:lnTo>
                    <a:pt x="138" y="345"/>
                  </a:lnTo>
                  <a:lnTo>
                    <a:pt x="182" y="355"/>
                  </a:lnTo>
                  <a:lnTo>
                    <a:pt x="223" y="348"/>
                  </a:lnTo>
                  <a:lnTo>
                    <a:pt x="257" y="333"/>
                  </a:lnTo>
                  <a:lnTo>
                    <a:pt x="279" y="286"/>
                  </a:lnTo>
                  <a:lnTo>
                    <a:pt x="282" y="242"/>
                  </a:lnTo>
                  <a:lnTo>
                    <a:pt x="279" y="205"/>
                  </a:lnTo>
                  <a:lnTo>
                    <a:pt x="274" y="190"/>
                  </a:lnTo>
                  <a:lnTo>
                    <a:pt x="338" y="205"/>
                  </a:lnTo>
                  <a:lnTo>
                    <a:pt x="378" y="207"/>
                  </a:lnTo>
                  <a:lnTo>
                    <a:pt x="385" y="182"/>
                  </a:lnTo>
                  <a:lnTo>
                    <a:pt x="375" y="155"/>
                  </a:lnTo>
                  <a:lnTo>
                    <a:pt x="338" y="160"/>
                  </a:lnTo>
                  <a:lnTo>
                    <a:pt x="282" y="163"/>
                  </a:lnTo>
                  <a:lnTo>
                    <a:pt x="259" y="153"/>
                  </a:lnTo>
                  <a:close/>
                </a:path>
              </a:pathLst>
            </a:custGeom>
            <a:solidFill>
              <a:srgbClr val="FF6600"/>
            </a:solidFill>
            <a:ln w="19050">
              <a:solidFill>
                <a:srgbClr val="000000"/>
              </a:solidFill>
              <a:round/>
              <a:headEnd/>
              <a:tailEnd/>
            </a:ln>
          </p:spPr>
          <p:txBody>
            <a:bodyPr/>
            <a:lstStyle/>
            <a:p>
              <a:endParaRPr lang="pt-PT"/>
            </a:p>
          </p:txBody>
        </p:sp>
        <p:sp>
          <p:nvSpPr>
            <p:cNvPr id="10" name="Freeform 122"/>
            <p:cNvSpPr>
              <a:spLocks/>
            </p:cNvSpPr>
            <p:nvPr/>
          </p:nvSpPr>
          <p:spPr bwMode="auto">
            <a:xfrm>
              <a:off x="330" y="813"/>
              <a:ext cx="313" cy="561"/>
            </a:xfrm>
            <a:custGeom>
              <a:avLst/>
              <a:gdLst>
                <a:gd name="T0" fmla="*/ 73 w 313"/>
                <a:gd name="T1" fmla="*/ 0 h 561"/>
                <a:gd name="T2" fmla="*/ 117 w 313"/>
                <a:gd name="T3" fmla="*/ 0 h 561"/>
                <a:gd name="T4" fmla="*/ 150 w 313"/>
                <a:gd name="T5" fmla="*/ 0 h 561"/>
                <a:gd name="T6" fmla="*/ 192 w 313"/>
                <a:gd name="T7" fmla="*/ 15 h 561"/>
                <a:gd name="T8" fmla="*/ 214 w 313"/>
                <a:gd name="T9" fmla="*/ 38 h 561"/>
                <a:gd name="T10" fmla="*/ 244 w 313"/>
                <a:gd name="T11" fmla="*/ 72 h 561"/>
                <a:gd name="T12" fmla="*/ 266 w 313"/>
                <a:gd name="T13" fmla="*/ 111 h 561"/>
                <a:gd name="T14" fmla="*/ 283 w 313"/>
                <a:gd name="T15" fmla="*/ 165 h 561"/>
                <a:gd name="T16" fmla="*/ 303 w 313"/>
                <a:gd name="T17" fmla="*/ 223 h 561"/>
                <a:gd name="T18" fmla="*/ 313 w 313"/>
                <a:gd name="T19" fmla="*/ 299 h 561"/>
                <a:gd name="T20" fmla="*/ 313 w 313"/>
                <a:gd name="T21" fmla="*/ 372 h 561"/>
                <a:gd name="T22" fmla="*/ 306 w 313"/>
                <a:gd name="T23" fmla="*/ 443 h 561"/>
                <a:gd name="T24" fmla="*/ 283 w 313"/>
                <a:gd name="T25" fmla="*/ 501 h 561"/>
                <a:gd name="T26" fmla="*/ 259 w 313"/>
                <a:gd name="T27" fmla="*/ 532 h 561"/>
                <a:gd name="T28" fmla="*/ 224 w 313"/>
                <a:gd name="T29" fmla="*/ 556 h 561"/>
                <a:gd name="T30" fmla="*/ 184 w 313"/>
                <a:gd name="T31" fmla="*/ 561 h 561"/>
                <a:gd name="T32" fmla="*/ 140 w 313"/>
                <a:gd name="T33" fmla="*/ 554 h 561"/>
                <a:gd name="T34" fmla="*/ 98 w 313"/>
                <a:gd name="T35" fmla="*/ 539 h 561"/>
                <a:gd name="T36" fmla="*/ 73 w 313"/>
                <a:gd name="T37" fmla="*/ 517 h 561"/>
                <a:gd name="T38" fmla="*/ 58 w 313"/>
                <a:gd name="T39" fmla="*/ 472 h 561"/>
                <a:gd name="T40" fmla="*/ 45 w 313"/>
                <a:gd name="T41" fmla="*/ 443 h 561"/>
                <a:gd name="T42" fmla="*/ 51 w 313"/>
                <a:gd name="T43" fmla="*/ 406 h 561"/>
                <a:gd name="T44" fmla="*/ 58 w 313"/>
                <a:gd name="T45" fmla="*/ 362 h 561"/>
                <a:gd name="T46" fmla="*/ 68 w 313"/>
                <a:gd name="T47" fmla="*/ 318 h 561"/>
                <a:gd name="T48" fmla="*/ 75 w 313"/>
                <a:gd name="T49" fmla="*/ 282 h 561"/>
                <a:gd name="T50" fmla="*/ 65 w 313"/>
                <a:gd name="T51" fmla="*/ 248 h 561"/>
                <a:gd name="T52" fmla="*/ 45 w 313"/>
                <a:gd name="T53" fmla="*/ 211 h 561"/>
                <a:gd name="T54" fmla="*/ 20 w 313"/>
                <a:gd name="T55" fmla="*/ 174 h 561"/>
                <a:gd name="T56" fmla="*/ 0 w 313"/>
                <a:gd name="T57" fmla="*/ 123 h 561"/>
                <a:gd name="T58" fmla="*/ 0 w 313"/>
                <a:gd name="T59" fmla="*/ 64 h 561"/>
                <a:gd name="T60" fmla="*/ 20 w 313"/>
                <a:gd name="T61" fmla="*/ 30 h 561"/>
                <a:gd name="T62" fmla="*/ 45 w 313"/>
                <a:gd name="T63" fmla="*/ 5 h 561"/>
                <a:gd name="T64" fmla="*/ 73 w 313"/>
                <a:gd name="T65" fmla="*/ 0 h 5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3"/>
                <a:gd name="T100" fmla="*/ 0 h 561"/>
                <a:gd name="T101" fmla="*/ 313 w 313"/>
                <a:gd name="T102" fmla="*/ 561 h 5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3" h="561">
                  <a:moveTo>
                    <a:pt x="73" y="0"/>
                  </a:moveTo>
                  <a:lnTo>
                    <a:pt x="117" y="0"/>
                  </a:lnTo>
                  <a:lnTo>
                    <a:pt x="150" y="0"/>
                  </a:lnTo>
                  <a:lnTo>
                    <a:pt x="192" y="15"/>
                  </a:lnTo>
                  <a:lnTo>
                    <a:pt x="214" y="38"/>
                  </a:lnTo>
                  <a:lnTo>
                    <a:pt x="244" y="72"/>
                  </a:lnTo>
                  <a:lnTo>
                    <a:pt x="266" y="111"/>
                  </a:lnTo>
                  <a:lnTo>
                    <a:pt x="283" y="165"/>
                  </a:lnTo>
                  <a:lnTo>
                    <a:pt x="303" y="223"/>
                  </a:lnTo>
                  <a:lnTo>
                    <a:pt x="313" y="299"/>
                  </a:lnTo>
                  <a:lnTo>
                    <a:pt x="313" y="372"/>
                  </a:lnTo>
                  <a:lnTo>
                    <a:pt x="306" y="443"/>
                  </a:lnTo>
                  <a:lnTo>
                    <a:pt x="283" y="501"/>
                  </a:lnTo>
                  <a:lnTo>
                    <a:pt x="259" y="532"/>
                  </a:lnTo>
                  <a:lnTo>
                    <a:pt x="224" y="556"/>
                  </a:lnTo>
                  <a:lnTo>
                    <a:pt x="184" y="561"/>
                  </a:lnTo>
                  <a:lnTo>
                    <a:pt x="140" y="554"/>
                  </a:lnTo>
                  <a:lnTo>
                    <a:pt x="98" y="539"/>
                  </a:lnTo>
                  <a:lnTo>
                    <a:pt x="73" y="517"/>
                  </a:lnTo>
                  <a:lnTo>
                    <a:pt x="58" y="472"/>
                  </a:lnTo>
                  <a:lnTo>
                    <a:pt x="45" y="443"/>
                  </a:lnTo>
                  <a:lnTo>
                    <a:pt x="51" y="406"/>
                  </a:lnTo>
                  <a:lnTo>
                    <a:pt x="58" y="362"/>
                  </a:lnTo>
                  <a:lnTo>
                    <a:pt x="68" y="318"/>
                  </a:lnTo>
                  <a:lnTo>
                    <a:pt x="75" y="282"/>
                  </a:lnTo>
                  <a:lnTo>
                    <a:pt x="65" y="248"/>
                  </a:lnTo>
                  <a:lnTo>
                    <a:pt x="45" y="211"/>
                  </a:lnTo>
                  <a:lnTo>
                    <a:pt x="20" y="174"/>
                  </a:lnTo>
                  <a:lnTo>
                    <a:pt x="0" y="123"/>
                  </a:lnTo>
                  <a:lnTo>
                    <a:pt x="0" y="64"/>
                  </a:lnTo>
                  <a:lnTo>
                    <a:pt x="20" y="30"/>
                  </a:lnTo>
                  <a:lnTo>
                    <a:pt x="45" y="5"/>
                  </a:lnTo>
                  <a:lnTo>
                    <a:pt x="73" y="0"/>
                  </a:lnTo>
                  <a:close/>
                </a:path>
              </a:pathLst>
            </a:custGeom>
            <a:solidFill>
              <a:srgbClr val="FF6600"/>
            </a:solidFill>
            <a:ln w="19050">
              <a:solidFill>
                <a:srgbClr val="000000"/>
              </a:solidFill>
              <a:round/>
              <a:headEnd/>
              <a:tailEnd/>
            </a:ln>
          </p:spPr>
          <p:txBody>
            <a:bodyPr/>
            <a:lstStyle/>
            <a:p>
              <a:endParaRPr lang="pt-PT"/>
            </a:p>
          </p:txBody>
        </p:sp>
        <p:sp>
          <p:nvSpPr>
            <p:cNvPr id="11" name="Freeform 123"/>
            <p:cNvSpPr>
              <a:spLocks/>
            </p:cNvSpPr>
            <p:nvPr/>
          </p:nvSpPr>
          <p:spPr bwMode="auto">
            <a:xfrm>
              <a:off x="389" y="781"/>
              <a:ext cx="479" cy="428"/>
            </a:xfrm>
            <a:custGeom>
              <a:avLst/>
              <a:gdLst>
                <a:gd name="T0" fmla="*/ 0 w 479"/>
                <a:gd name="T1" fmla="*/ 104 h 428"/>
                <a:gd name="T2" fmla="*/ 29 w 479"/>
                <a:gd name="T3" fmla="*/ 67 h 428"/>
                <a:gd name="T4" fmla="*/ 71 w 479"/>
                <a:gd name="T5" fmla="*/ 82 h 428"/>
                <a:gd name="T6" fmla="*/ 123 w 479"/>
                <a:gd name="T7" fmla="*/ 129 h 428"/>
                <a:gd name="T8" fmla="*/ 167 w 479"/>
                <a:gd name="T9" fmla="*/ 219 h 428"/>
                <a:gd name="T10" fmla="*/ 221 w 479"/>
                <a:gd name="T11" fmla="*/ 288 h 428"/>
                <a:gd name="T12" fmla="*/ 257 w 479"/>
                <a:gd name="T13" fmla="*/ 330 h 428"/>
                <a:gd name="T14" fmla="*/ 321 w 479"/>
                <a:gd name="T15" fmla="*/ 352 h 428"/>
                <a:gd name="T16" fmla="*/ 346 w 479"/>
                <a:gd name="T17" fmla="*/ 352 h 428"/>
                <a:gd name="T18" fmla="*/ 353 w 479"/>
                <a:gd name="T19" fmla="*/ 293 h 428"/>
                <a:gd name="T20" fmla="*/ 351 w 479"/>
                <a:gd name="T21" fmla="*/ 175 h 428"/>
                <a:gd name="T22" fmla="*/ 338 w 479"/>
                <a:gd name="T23" fmla="*/ 104 h 428"/>
                <a:gd name="T24" fmla="*/ 331 w 479"/>
                <a:gd name="T25" fmla="*/ 37 h 428"/>
                <a:gd name="T26" fmla="*/ 346 w 479"/>
                <a:gd name="T27" fmla="*/ 0 h 428"/>
                <a:gd name="T28" fmla="*/ 388 w 479"/>
                <a:gd name="T29" fmla="*/ 0 h 428"/>
                <a:gd name="T30" fmla="*/ 396 w 479"/>
                <a:gd name="T31" fmla="*/ 44 h 428"/>
                <a:gd name="T32" fmla="*/ 369 w 479"/>
                <a:gd name="T33" fmla="*/ 89 h 428"/>
                <a:gd name="T34" fmla="*/ 388 w 479"/>
                <a:gd name="T35" fmla="*/ 119 h 428"/>
                <a:gd name="T36" fmla="*/ 425 w 479"/>
                <a:gd name="T37" fmla="*/ 121 h 428"/>
                <a:gd name="T38" fmla="*/ 454 w 479"/>
                <a:gd name="T39" fmla="*/ 129 h 428"/>
                <a:gd name="T40" fmla="*/ 469 w 479"/>
                <a:gd name="T41" fmla="*/ 148 h 428"/>
                <a:gd name="T42" fmla="*/ 479 w 479"/>
                <a:gd name="T43" fmla="*/ 192 h 428"/>
                <a:gd name="T44" fmla="*/ 454 w 479"/>
                <a:gd name="T45" fmla="*/ 207 h 428"/>
                <a:gd name="T46" fmla="*/ 432 w 479"/>
                <a:gd name="T47" fmla="*/ 205 h 428"/>
                <a:gd name="T48" fmla="*/ 418 w 479"/>
                <a:gd name="T49" fmla="*/ 178 h 428"/>
                <a:gd name="T50" fmla="*/ 383 w 479"/>
                <a:gd name="T51" fmla="*/ 178 h 428"/>
                <a:gd name="T52" fmla="*/ 381 w 479"/>
                <a:gd name="T53" fmla="*/ 205 h 428"/>
                <a:gd name="T54" fmla="*/ 398 w 479"/>
                <a:gd name="T55" fmla="*/ 310 h 428"/>
                <a:gd name="T56" fmla="*/ 396 w 479"/>
                <a:gd name="T57" fmla="*/ 381 h 428"/>
                <a:gd name="T58" fmla="*/ 374 w 479"/>
                <a:gd name="T59" fmla="*/ 428 h 428"/>
                <a:gd name="T60" fmla="*/ 321 w 479"/>
                <a:gd name="T61" fmla="*/ 428 h 428"/>
                <a:gd name="T62" fmla="*/ 235 w 479"/>
                <a:gd name="T63" fmla="*/ 389 h 428"/>
                <a:gd name="T64" fmla="*/ 162 w 479"/>
                <a:gd name="T65" fmla="*/ 337 h 428"/>
                <a:gd name="T66" fmla="*/ 101 w 479"/>
                <a:gd name="T67" fmla="*/ 278 h 428"/>
                <a:gd name="T68" fmla="*/ 51 w 479"/>
                <a:gd name="T69" fmla="*/ 219 h 428"/>
                <a:gd name="T70" fmla="*/ 7 w 479"/>
                <a:gd name="T71" fmla="*/ 163 h 428"/>
                <a:gd name="T72" fmla="*/ 0 w 479"/>
                <a:gd name="T73" fmla="*/ 104 h 4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79"/>
                <a:gd name="T112" fmla="*/ 0 h 428"/>
                <a:gd name="T113" fmla="*/ 479 w 479"/>
                <a:gd name="T114" fmla="*/ 428 h 42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79" h="428">
                  <a:moveTo>
                    <a:pt x="0" y="104"/>
                  </a:moveTo>
                  <a:lnTo>
                    <a:pt x="29" y="67"/>
                  </a:lnTo>
                  <a:lnTo>
                    <a:pt x="71" y="82"/>
                  </a:lnTo>
                  <a:lnTo>
                    <a:pt x="123" y="129"/>
                  </a:lnTo>
                  <a:lnTo>
                    <a:pt x="167" y="219"/>
                  </a:lnTo>
                  <a:lnTo>
                    <a:pt x="221" y="288"/>
                  </a:lnTo>
                  <a:lnTo>
                    <a:pt x="257" y="330"/>
                  </a:lnTo>
                  <a:lnTo>
                    <a:pt x="321" y="352"/>
                  </a:lnTo>
                  <a:lnTo>
                    <a:pt x="346" y="352"/>
                  </a:lnTo>
                  <a:lnTo>
                    <a:pt x="353" y="293"/>
                  </a:lnTo>
                  <a:lnTo>
                    <a:pt x="351" y="175"/>
                  </a:lnTo>
                  <a:lnTo>
                    <a:pt x="338" y="104"/>
                  </a:lnTo>
                  <a:lnTo>
                    <a:pt x="331" y="37"/>
                  </a:lnTo>
                  <a:lnTo>
                    <a:pt x="346" y="0"/>
                  </a:lnTo>
                  <a:lnTo>
                    <a:pt x="388" y="0"/>
                  </a:lnTo>
                  <a:lnTo>
                    <a:pt x="396" y="44"/>
                  </a:lnTo>
                  <a:lnTo>
                    <a:pt x="369" y="89"/>
                  </a:lnTo>
                  <a:lnTo>
                    <a:pt x="388" y="119"/>
                  </a:lnTo>
                  <a:lnTo>
                    <a:pt x="425" y="121"/>
                  </a:lnTo>
                  <a:lnTo>
                    <a:pt x="454" y="129"/>
                  </a:lnTo>
                  <a:lnTo>
                    <a:pt x="469" y="148"/>
                  </a:lnTo>
                  <a:lnTo>
                    <a:pt x="479" y="192"/>
                  </a:lnTo>
                  <a:lnTo>
                    <a:pt x="454" y="207"/>
                  </a:lnTo>
                  <a:lnTo>
                    <a:pt x="432" y="205"/>
                  </a:lnTo>
                  <a:lnTo>
                    <a:pt x="418" y="178"/>
                  </a:lnTo>
                  <a:lnTo>
                    <a:pt x="383" y="178"/>
                  </a:lnTo>
                  <a:lnTo>
                    <a:pt x="381" y="205"/>
                  </a:lnTo>
                  <a:lnTo>
                    <a:pt x="398" y="310"/>
                  </a:lnTo>
                  <a:lnTo>
                    <a:pt x="396" y="381"/>
                  </a:lnTo>
                  <a:lnTo>
                    <a:pt x="374" y="428"/>
                  </a:lnTo>
                  <a:lnTo>
                    <a:pt x="321" y="428"/>
                  </a:lnTo>
                  <a:lnTo>
                    <a:pt x="235" y="389"/>
                  </a:lnTo>
                  <a:lnTo>
                    <a:pt x="162" y="337"/>
                  </a:lnTo>
                  <a:lnTo>
                    <a:pt x="101" y="278"/>
                  </a:lnTo>
                  <a:lnTo>
                    <a:pt x="51" y="219"/>
                  </a:lnTo>
                  <a:lnTo>
                    <a:pt x="7" y="163"/>
                  </a:lnTo>
                  <a:lnTo>
                    <a:pt x="0" y="104"/>
                  </a:lnTo>
                  <a:close/>
                </a:path>
              </a:pathLst>
            </a:custGeom>
            <a:solidFill>
              <a:srgbClr val="FF6600"/>
            </a:solidFill>
            <a:ln w="19050">
              <a:solidFill>
                <a:srgbClr val="000000"/>
              </a:solidFill>
              <a:round/>
              <a:headEnd/>
              <a:tailEnd/>
            </a:ln>
          </p:spPr>
          <p:txBody>
            <a:bodyPr/>
            <a:lstStyle/>
            <a:p>
              <a:endParaRPr lang="pt-PT"/>
            </a:p>
          </p:txBody>
        </p:sp>
        <p:sp>
          <p:nvSpPr>
            <p:cNvPr id="12" name="Freeform 124"/>
            <p:cNvSpPr>
              <a:spLocks/>
            </p:cNvSpPr>
            <p:nvPr/>
          </p:nvSpPr>
          <p:spPr bwMode="auto">
            <a:xfrm>
              <a:off x="510" y="1257"/>
              <a:ext cx="334" cy="706"/>
            </a:xfrm>
            <a:custGeom>
              <a:avLst/>
              <a:gdLst>
                <a:gd name="T0" fmla="*/ 37 w 334"/>
                <a:gd name="T1" fmla="*/ 0 h 706"/>
                <a:gd name="T2" fmla="*/ 96 w 334"/>
                <a:gd name="T3" fmla="*/ 37 h 706"/>
                <a:gd name="T4" fmla="*/ 126 w 334"/>
                <a:gd name="T5" fmla="*/ 96 h 706"/>
                <a:gd name="T6" fmla="*/ 148 w 334"/>
                <a:gd name="T7" fmla="*/ 162 h 706"/>
                <a:gd name="T8" fmla="*/ 165 w 334"/>
                <a:gd name="T9" fmla="*/ 259 h 706"/>
                <a:gd name="T10" fmla="*/ 165 w 334"/>
                <a:gd name="T11" fmla="*/ 330 h 706"/>
                <a:gd name="T12" fmla="*/ 150 w 334"/>
                <a:gd name="T13" fmla="*/ 425 h 706"/>
                <a:gd name="T14" fmla="*/ 121 w 334"/>
                <a:gd name="T15" fmla="*/ 505 h 706"/>
                <a:gd name="T16" fmla="*/ 121 w 334"/>
                <a:gd name="T17" fmla="*/ 579 h 706"/>
                <a:gd name="T18" fmla="*/ 133 w 334"/>
                <a:gd name="T19" fmla="*/ 616 h 706"/>
                <a:gd name="T20" fmla="*/ 155 w 334"/>
                <a:gd name="T21" fmla="*/ 616 h 706"/>
                <a:gd name="T22" fmla="*/ 200 w 334"/>
                <a:gd name="T23" fmla="*/ 611 h 706"/>
                <a:gd name="T24" fmla="*/ 260 w 334"/>
                <a:gd name="T25" fmla="*/ 623 h 706"/>
                <a:gd name="T26" fmla="*/ 312 w 334"/>
                <a:gd name="T27" fmla="*/ 648 h 706"/>
                <a:gd name="T28" fmla="*/ 329 w 334"/>
                <a:gd name="T29" fmla="*/ 660 h 706"/>
                <a:gd name="T30" fmla="*/ 334 w 334"/>
                <a:gd name="T31" fmla="*/ 682 h 706"/>
                <a:gd name="T32" fmla="*/ 292 w 334"/>
                <a:gd name="T33" fmla="*/ 704 h 706"/>
                <a:gd name="T34" fmla="*/ 260 w 334"/>
                <a:gd name="T35" fmla="*/ 706 h 706"/>
                <a:gd name="T36" fmla="*/ 232 w 334"/>
                <a:gd name="T37" fmla="*/ 691 h 706"/>
                <a:gd name="T38" fmla="*/ 187 w 334"/>
                <a:gd name="T39" fmla="*/ 662 h 706"/>
                <a:gd name="T40" fmla="*/ 136 w 334"/>
                <a:gd name="T41" fmla="*/ 660 h 706"/>
                <a:gd name="T42" fmla="*/ 96 w 334"/>
                <a:gd name="T43" fmla="*/ 684 h 706"/>
                <a:gd name="T44" fmla="*/ 69 w 334"/>
                <a:gd name="T45" fmla="*/ 677 h 706"/>
                <a:gd name="T46" fmla="*/ 59 w 334"/>
                <a:gd name="T47" fmla="*/ 648 h 706"/>
                <a:gd name="T48" fmla="*/ 74 w 334"/>
                <a:gd name="T49" fmla="*/ 601 h 706"/>
                <a:gd name="T50" fmla="*/ 81 w 334"/>
                <a:gd name="T51" fmla="*/ 520 h 706"/>
                <a:gd name="T52" fmla="*/ 89 w 334"/>
                <a:gd name="T53" fmla="*/ 439 h 706"/>
                <a:gd name="T54" fmla="*/ 99 w 334"/>
                <a:gd name="T55" fmla="*/ 323 h 706"/>
                <a:gd name="T56" fmla="*/ 96 w 334"/>
                <a:gd name="T57" fmla="*/ 264 h 706"/>
                <a:gd name="T58" fmla="*/ 74 w 334"/>
                <a:gd name="T59" fmla="*/ 193 h 706"/>
                <a:gd name="T60" fmla="*/ 44 w 334"/>
                <a:gd name="T61" fmla="*/ 142 h 706"/>
                <a:gd name="T62" fmla="*/ 17 w 334"/>
                <a:gd name="T63" fmla="*/ 91 h 706"/>
                <a:gd name="T64" fmla="*/ 0 w 334"/>
                <a:gd name="T65" fmla="*/ 39 h 706"/>
                <a:gd name="T66" fmla="*/ 10 w 334"/>
                <a:gd name="T67" fmla="*/ 2 h 706"/>
                <a:gd name="T68" fmla="*/ 37 w 334"/>
                <a:gd name="T69" fmla="*/ 0 h 70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4"/>
                <a:gd name="T106" fmla="*/ 0 h 706"/>
                <a:gd name="T107" fmla="*/ 334 w 334"/>
                <a:gd name="T108" fmla="*/ 706 h 70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4" h="706">
                  <a:moveTo>
                    <a:pt x="37" y="0"/>
                  </a:moveTo>
                  <a:lnTo>
                    <a:pt x="96" y="37"/>
                  </a:lnTo>
                  <a:lnTo>
                    <a:pt x="126" y="96"/>
                  </a:lnTo>
                  <a:lnTo>
                    <a:pt x="148" y="162"/>
                  </a:lnTo>
                  <a:lnTo>
                    <a:pt x="165" y="259"/>
                  </a:lnTo>
                  <a:lnTo>
                    <a:pt x="165" y="330"/>
                  </a:lnTo>
                  <a:lnTo>
                    <a:pt x="150" y="425"/>
                  </a:lnTo>
                  <a:lnTo>
                    <a:pt x="121" y="505"/>
                  </a:lnTo>
                  <a:lnTo>
                    <a:pt x="121" y="579"/>
                  </a:lnTo>
                  <a:lnTo>
                    <a:pt x="133" y="616"/>
                  </a:lnTo>
                  <a:lnTo>
                    <a:pt x="155" y="616"/>
                  </a:lnTo>
                  <a:lnTo>
                    <a:pt x="200" y="611"/>
                  </a:lnTo>
                  <a:lnTo>
                    <a:pt x="260" y="623"/>
                  </a:lnTo>
                  <a:lnTo>
                    <a:pt x="312" y="648"/>
                  </a:lnTo>
                  <a:lnTo>
                    <a:pt x="329" y="660"/>
                  </a:lnTo>
                  <a:lnTo>
                    <a:pt x="334" y="682"/>
                  </a:lnTo>
                  <a:lnTo>
                    <a:pt x="292" y="704"/>
                  </a:lnTo>
                  <a:lnTo>
                    <a:pt x="260" y="706"/>
                  </a:lnTo>
                  <a:lnTo>
                    <a:pt x="232" y="691"/>
                  </a:lnTo>
                  <a:lnTo>
                    <a:pt x="187" y="662"/>
                  </a:lnTo>
                  <a:lnTo>
                    <a:pt x="136" y="660"/>
                  </a:lnTo>
                  <a:lnTo>
                    <a:pt x="96" y="684"/>
                  </a:lnTo>
                  <a:lnTo>
                    <a:pt x="69" y="677"/>
                  </a:lnTo>
                  <a:lnTo>
                    <a:pt x="59" y="648"/>
                  </a:lnTo>
                  <a:lnTo>
                    <a:pt x="74" y="601"/>
                  </a:lnTo>
                  <a:lnTo>
                    <a:pt x="81" y="520"/>
                  </a:lnTo>
                  <a:lnTo>
                    <a:pt x="89" y="439"/>
                  </a:lnTo>
                  <a:lnTo>
                    <a:pt x="99" y="323"/>
                  </a:lnTo>
                  <a:lnTo>
                    <a:pt x="96" y="264"/>
                  </a:lnTo>
                  <a:lnTo>
                    <a:pt x="74" y="193"/>
                  </a:lnTo>
                  <a:lnTo>
                    <a:pt x="44" y="142"/>
                  </a:lnTo>
                  <a:lnTo>
                    <a:pt x="17" y="91"/>
                  </a:lnTo>
                  <a:lnTo>
                    <a:pt x="0" y="39"/>
                  </a:lnTo>
                  <a:lnTo>
                    <a:pt x="10" y="2"/>
                  </a:lnTo>
                  <a:lnTo>
                    <a:pt x="37" y="0"/>
                  </a:lnTo>
                  <a:close/>
                </a:path>
              </a:pathLst>
            </a:custGeom>
            <a:solidFill>
              <a:srgbClr val="FF6600"/>
            </a:solidFill>
            <a:ln w="19050">
              <a:solidFill>
                <a:srgbClr val="000000"/>
              </a:solidFill>
              <a:round/>
              <a:headEnd/>
              <a:tailEnd/>
            </a:ln>
          </p:spPr>
          <p:txBody>
            <a:bodyPr/>
            <a:lstStyle/>
            <a:p>
              <a:endParaRPr lang="pt-PT"/>
            </a:p>
          </p:txBody>
        </p:sp>
        <p:sp>
          <p:nvSpPr>
            <p:cNvPr id="13" name="Freeform 125"/>
            <p:cNvSpPr>
              <a:spLocks/>
            </p:cNvSpPr>
            <p:nvPr/>
          </p:nvSpPr>
          <p:spPr bwMode="auto">
            <a:xfrm>
              <a:off x="323" y="1252"/>
              <a:ext cx="204" cy="795"/>
            </a:xfrm>
            <a:custGeom>
              <a:avLst/>
              <a:gdLst>
                <a:gd name="T0" fmla="*/ 66 w 204"/>
                <a:gd name="T1" fmla="*/ 181 h 795"/>
                <a:gd name="T2" fmla="*/ 91 w 204"/>
                <a:gd name="T3" fmla="*/ 58 h 795"/>
                <a:gd name="T4" fmla="*/ 144 w 204"/>
                <a:gd name="T5" fmla="*/ 0 h 795"/>
                <a:gd name="T6" fmla="*/ 204 w 204"/>
                <a:gd name="T7" fmla="*/ 22 h 795"/>
                <a:gd name="T8" fmla="*/ 201 w 204"/>
                <a:gd name="T9" fmla="*/ 89 h 795"/>
                <a:gd name="T10" fmla="*/ 164 w 204"/>
                <a:gd name="T11" fmla="*/ 154 h 795"/>
                <a:gd name="T12" fmla="*/ 129 w 204"/>
                <a:gd name="T13" fmla="*/ 247 h 795"/>
                <a:gd name="T14" fmla="*/ 111 w 204"/>
                <a:gd name="T15" fmla="*/ 327 h 795"/>
                <a:gd name="T16" fmla="*/ 99 w 204"/>
                <a:gd name="T17" fmla="*/ 388 h 795"/>
                <a:gd name="T18" fmla="*/ 99 w 204"/>
                <a:gd name="T19" fmla="*/ 458 h 795"/>
                <a:gd name="T20" fmla="*/ 106 w 204"/>
                <a:gd name="T21" fmla="*/ 526 h 795"/>
                <a:gd name="T22" fmla="*/ 126 w 204"/>
                <a:gd name="T23" fmla="*/ 598 h 795"/>
                <a:gd name="T24" fmla="*/ 144 w 204"/>
                <a:gd name="T25" fmla="*/ 644 h 795"/>
                <a:gd name="T26" fmla="*/ 151 w 204"/>
                <a:gd name="T27" fmla="*/ 673 h 795"/>
                <a:gd name="T28" fmla="*/ 151 w 204"/>
                <a:gd name="T29" fmla="*/ 700 h 795"/>
                <a:gd name="T30" fmla="*/ 126 w 204"/>
                <a:gd name="T31" fmla="*/ 715 h 795"/>
                <a:gd name="T32" fmla="*/ 89 w 204"/>
                <a:gd name="T33" fmla="*/ 739 h 795"/>
                <a:gd name="T34" fmla="*/ 66 w 204"/>
                <a:gd name="T35" fmla="*/ 788 h 795"/>
                <a:gd name="T36" fmla="*/ 43 w 204"/>
                <a:gd name="T37" fmla="*/ 795 h 795"/>
                <a:gd name="T38" fmla="*/ 15 w 204"/>
                <a:gd name="T39" fmla="*/ 788 h 795"/>
                <a:gd name="T40" fmla="*/ 0 w 204"/>
                <a:gd name="T41" fmla="*/ 751 h 795"/>
                <a:gd name="T42" fmla="*/ 15 w 204"/>
                <a:gd name="T43" fmla="*/ 724 h 795"/>
                <a:gd name="T44" fmla="*/ 50 w 204"/>
                <a:gd name="T45" fmla="*/ 707 h 795"/>
                <a:gd name="T46" fmla="*/ 81 w 204"/>
                <a:gd name="T47" fmla="*/ 686 h 795"/>
                <a:gd name="T48" fmla="*/ 96 w 204"/>
                <a:gd name="T49" fmla="*/ 642 h 795"/>
                <a:gd name="T50" fmla="*/ 91 w 204"/>
                <a:gd name="T51" fmla="*/ 593 h 795"/>
                <a:gd name="T52" fmla="*/ 74 w 204"/>
                <a:gd name="T53" fmla="*/ 526 h 795"/>
                <a:gd name="T54" fmla="*/ 59 w 204"/>
                <a:gd name="T55" fmla="*/ 461 h 795"/>
                <a:gd name="T56" fmla="*/ 50 w 204"/>
                <a:gd name="T57" fmla="*/ 385 h 795"/>
                <a:gd name="T58" fmla="*/ 45 w 204"/>
                <a:gd name="T59" fmla="*/ 320 h 795"/>
                <a:gd name="T60" fmla="*/ 54 w 204"/>
                <a:gd name="T61" fmla="*/ 264 h 795"/>
                <a:gd name="T62" fmla="*/ 54 w 204"/>
                <a:gd name="T63" fmla="*/ 217 h 795"/>
                <a:gd name="T64" fmla="*/ 66 w 204"/>
                <a:gd name="T65" fmla="*/ 181 h 7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4"/>
                <a:gd name="T100" fmla="*/ 0 h 795"/>
                <a:gd name="T101" fmla="*/ 204 w 204"/>
                <a:gd name="T102" fmla="*/ 795 h 7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4" h="795">
                  <a:moveTo>
                    <a:pt x="66" y="181"/>
                  </a:moveTo>
                  <a:lnTo>
                    <a:pt x="91" y="58"/>
                  </a:lnTo>
                  <a:lnTo>
                    <a:pt x="144" y="0"/>
                  </a:lnTo>
                  <a:lnTo>
                    <a:pt x="204" y="22"/>
                  </a:lnTo>
                  <a:lnTo>
                    <a:pt x="201" y="89"/>
                  </a:lnTo>
                  <a:lnTo>
                    <a:pt x="164" y="154"/>
                  </a:lnTo>
                  <a:lnTo>
                    <a:pt x="129" y="247"/>
                  </a:lnTo>
                  <a:lnTo>
                    <a:pt x="111" y="327"/>
                  </a:lnTo>
                  <a:lnTo>
                    <a:pt x="99" y="388"/>
                  </a:lnTo>
                  <a:lnTo>
                    <a:pt x="99" y="458"/>
                  </a:lnTo>
                  <a:lnTo>
                    <a:pt x="106" y="526"/>
                  </a:lnTo>
                  <a:lnTo>
                    <a:pt x="126" y="598"/>
                  </a:lnTo>
                  <a:lnTo>
                    <a:pt x="144" y="644"/>
                  </a:lnTo>
                  <a:lnTo>
                    <a:pt x="151" y="673"/>
                  </a:lnTo>
                  <a:lnTo>
                    <a:pt x="151" y="700"/>
                  </a:lnTo>
                  <a:lnTo>
                    <a:pt x="126" y="715"/>
                  </a:lnTo>
                  <a:lnTo>
                    <a:pt x="89" y="739"/>
                  </a:lnTo>
                  <a:lnTo>
                    <a:pt x="66" y="788"/>
                  </a:lnTo>
                  <a:lnTo>
                    <a:pt x="43" y="795"/>
                  </a:lnTo>
                  <a:lnTo>
                    <a:pt x="15" y="788"/>
                  </a:lnTo>
                  <a:lnTo>
                    <a:pt x="0" y="751"/>
                  </a:lnTo>
                  <a:lnTo>
                    <a:pt x="15" y="724"/>
                  </a:lnTo>
                  <a:lnTo>
                    <a:pt x="50" y="707"/>
                  </a:lnTo>
                  <a:lnTo>
                    <a:pt x="81" y="686"/>
                  </a:lnTo>
                  <a:lnTo>
                    <a:pt x="96" y="642"/>
                  </a:lnTo>
                  <a:lnTo>
                    <a:pt x="91" y="593"/>
                  </a:lnTo>
                  <a:lnTo>
                    <a:pt x="74" y="526"/>
                  </a:lnTo>
                  <a:lnTo>
                    <a:pt x="59" y="461"/>
                  </a:lnTo>
                  <a:lnTo>
                    <a:pt x="50" y="385"/>
                  </a:lnTo>
                  <a:lnTo>
                    <a:pt x="45" y="320"/>
                  </a:lnTo>
                  <a:lnTo>
                    <a:pt x="54" y="264"/>
                  </a:lnTo>
                  <a:lnTo>
                    <a:pt x="54" y="217"/>
                  </a:lnTo>
                  <a:lnTo>
                    <a:pt x="66" y="181"/>
                  </a:lnTo>
                  <a:close/>
                </a:path>
              </a:pathLst>
            </a:custGeom>
            <a:solidFill>
              <a:srgbClr val="FF6600"/>
            </a:solidFill>
            <a:ln w="19050">
              <a:solidFill>
                <a:srgbClr val="000000"/>
              </a:solidFill>
              <a:round/>
              <a:headEnd/>
              <a:tailEnd/>
            </a:ln>
          </p:spPr>
          <p:txBody>
            <a:bodyPr/>
            <a:lstStyle/>
            <a:p>
              <a:endParaRPr lang="pt-PT"/>
            </a:p>
          </p:txBody>
        </p:sp>
      </p:grpSp>
      <p:grpSp>
        <p:nvGrpSpPr>
          <p:cNvPr id="14" name="Group 126"/>
          <p:cNvGrpSpPr>
            <a:grpSpLocks/>
          </p:cNvGrpSpPr>
          <p:nvPr/>
        </p:nvGrpSpPr>
        <p:grpSpPr bwMode="auto">
          <a:xfrm>
            <a:off x="5162499" y="1417060"/>
            <a:ext cx="357188" cy="1919287"/>
            <a:chOff x="193" y="401"/>
            <a:chExt cx="675" cy="1646"/>
          </a:xfrm>
        </p:grpSpPr>
        <p:sp>
          <p:nvSpPr>
            <p:cNvPr id="15" name="Freeform 121"/>
            <p:cNvSpPr>
              <a:spLocks/>
            </p:cNvSpPr>
            <p:nvPr/>
          </p:nvSpPr>
          <p:spPr bwMode="auto">
            <a:xfrm>
              <a:off x="193" y="401"/>
              <a:ext cx="385" cy="355"/>
            </a:xfrm>
            <a:custGeom>
              <a:avLst/>
              <a:gdLst>
                <a:gd name="T0" fmla="*/ 259 w 385"/>
                <a:gd name="T1" fmla="*/ 153 h 355"/>
                <a:gd name="T2" fmla="*/ 245 w 385"/>
                <a:gd name="T3" fmla="*/ 104 h 355"/>
                <a:gd name="T4" fmla="*/ 220 w 385"/>
                <a:gd name="T5" fmla="*/ 59 h 355"/>
                <a:gd name="T6" fmla="*/ 193 w 385"/>
                <a:gd name="T7" fmla="*/ 30 h 355"/>
                <a:gd name="T8" fmla="*/ 155 w 385"/>
                <a:gd name="T9" fmla="*/ 7 h 355"/>
                <a:gd name="T10" fmla="*/ 126 w 385"/>
                <a:gd name="T11" fmla="*/ 0 h 355"/>
                <a:gd name="T12" fmla="*/ 89 w 385"/>
                <a:gd name="T13" fmla="*/ 0 h 355"/>
                <a:gd name="T14" fmla="*/ 52 w 385"/>
                <a:gd name="T15" fmla="*/ 12 h 355"/>
                <a:gd name="T16" fmla="*/ 22 w 385"/>
                <a:gd name="T17" fmla="*/ 35 h 355"/>
                <a:gd name="T18" fmla="*/ 7 w 385"/>
                <a:gd name="T19" fmla="*/ 74 h 355"/>
                <a:gd name="T20" fmla="*/ 0 w 385"/>
                <a:gd name="T21" fmla="*/ 131 h 355"/>
                <a:gd name="T22" fmla="*/ 15 w 385"/>
                <a:gd name="T23" fmla="*/ 207 h 355"/>
                <a:gd name="T24" fmla="*/ 37 w 385"/>
                <a:gd name="T25" fmla="*/ 264 h 355"/>
                <a:gd name="T26" fmla="*/ 66 w 385"/>
                <a:gd name="T27" fmla="*/ 301 h 355"/>
                <a:gd name="T28" fmla="*/ 96 w 385"/>
                <a:gd name="T29" fmla="*/ 325 h 355"/>
                <a:gd name="T30" fmla="*/ 138 w 385"/>
                <a:gd name="T31" fmla="*/ 345 h 355"/>
                <a:gd name="T32" fmla="*/ 182 w 385"/>
                <a:gd name="T33" fmla="*/ 355 h 355"/>
                <a:gd name="T34" fmla="*/ 223 w 385"/>
                <a:gd name="T35" fmla="*/ 348 h 355"/>
                <a:gd name="T36" fmla="*/ 257 w 385"/>
                <a:gd name="T37" fmla="*/ 333 h 355"/>
                <a:gd name="T38" fmla="*/ 279 w 385"/>
                <a:gd name="T39" fmla="*/ 286 h 355"/>
                <a:gd name="T40" fmla="*/ 282 w 385"/>
                <a:gd name="T41" fmla="*/ 242 h 355"/>
                <a:gd name="T42" fmla="*/ 279 w 385"/>
                <a:gd name="T43" fmla="*/ 205 h 355"/>
                <a:gd name="T44" fmla="*/ 274 w 385"/>
                <a:gd name="T45" fmla="*/ 190 h 355"/>
                <a:gd name="T46" fmla="*/ 338 w 385"/>
                <a:gd name="T47" fmla="*/ 205 h 355"/>
                <a:gd name="T48" fmla="*/ 378 w 385"/>
                <a:gd name="T49" fmla="*/ 207 h 355"/>
                <a:gd name="T50" fmla="*/ 385 w 385"/>
                <a:gd name="T51" fmla="*/ 182 h 355"/>
                <a:gd name="T52" fmla="*/ 375 w 385"/>
                <a:gd name="T53" fmla="*/ 155 h 355"/>
                <a:gd name="T54" fmla="*/ 338 w 385"/>
                <a:gd name="T55" fmla="*/ 160 h 355"/>
                <a:gd name="T56" fmla="*/ 282 w 385"/>
                <a:gd name="T57" fmla="*/ 163 h 355"/>
                <a:gd name="T58" fmla="*/ 259 w 385"/>
                <a:gd name="T59" fmla="*/ 153 h 35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85"/>
                <a:gd name="T91" fmla="*/ 0 h 355"/>
                <a:gd name="T92" fmla="*/ 385 w 385"/>
                <a:gd name="T93" fmla="*/ 355 h 35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85" h="355">
                  <a:moveTo>
                    <a:pt x="259" y="153"/>
                  </a:moveTo>
                  <a:lnTo>
                    <a:pt x="245" y="104"/>
                  </a:lnTo>
                  <a:lnTo>
                    <a:pt x="220" y="59"/>
                  </a:lnTo>
                  <a:lnTo>
                    <a:pt x="193" y="30"/>
                  </a:lnTo>
                  <a:lnTo>
                    <a:pt x="155" y="7"/>
                  </a:lnTo>
                  <a:lnTo>
                    <a:pt x="126" y="0"/>
                  </a:lnTo>
                  <a:lnTo>
                    <a:pt x="89" y="0"/>
                  </a:lnTo>
                  <a:lnTo>
                    <a:pt x="52" y="12"/>
                  </a:lnTo>
                  <a:lnTo>
                    <a:pt x="22" y="35"/>
                  </a:lnTo>
                  <a:lnTo>
                    <a:pt x="7" y="74"/>
                  </a:lnTo>
                  <a:lnTo>
                    <a:pt x="0" y="131"/>
                  </a:lnTo>
                  <a:lnTo>
                    <a:pt x="15" y="207"/>
                  </a:lnTo>
                  <a:lnTo>
                    <a:pt x="37" y="264"/>
                  </a:lnTo>
                  <a:lnTo>
                    <a:pt x="66" y="301"/>
                  </a:lnTo>
                  <a:lnTo>
                    <a:pt x="96" y="325"/>
                  </a:lnTo>
                  <a:lnTo>
                    <a:pt x="138" y="345"/>
                  </a:lnTo>
                  <a:lnTo>
                    <a:pt x="182" y="355"/>
                  </a:lnTo>
                  <a:lnTo>
                    <a:pt x="223" y="348"/>
                  </a:lnTo>
                  <a:lnTo>
                    <a:pt x="257" y="333"/>
                  </a:lnTo>
                  <a:lnTo>
                    <a:pt x="279" y="286"/>
                  </a:lnTo>
                  <a:lnTo>
                    <a:pt x="282" y="242"/>
                  </a:lnTo>
                  <a:lnTo>
                    <a:pt x="279" y="205"/>
                  </a:lnTo>
                  <a:lnTo>
                    <a:pt x="274" y="190"/>
                  </a:lnTo>
                  <a:lnTo>
                    <a:pt x="338" y="205"/>
                  </a:lnTo>
                  <a:lnTo>
                    <a:pt x="378" y="207"/>
                  </a:lnTo>
                  <a:lnTo>
                    <a:pt x="385" y="182"/>
                  </a:lnTo>
                  <a:lnTo>
                    <a:pt x="375" y="155"/>
                  </a:lnTo>
                  <a:lnTo>
                    <a:pt x="338" y="160"/>
                  </a:lnTo>
                  <a:lnTo>
                    <a:pt x="282" y="163"/>
                  </a:lnTo>
                  <a:lnTo>
                    <a:pt x="259" y="153"/>
                  </a:lnTo>
                  <a:close/>
                </a:path>
              </a:pathLst>
            </a:custGeom>
            <a:solidFill>
              <a:srgbClr val="FF6600"/>
            </a:solidFill>
            <a:ln w="19050">
              <a:solidFill>
                <a:srgbClr val="000000"/>
              </a:solidFill>
              <a:round/>
              <a:headEnd/>
              <a:tailEnd/>
            </a:ln>
          </p:spPr>
          <p:txBody>
            <a:bodyPr/>
            <a:lstStyle/>
            <a:p>
              <a:endParaRPr lang="pt-PT"/>
            </a:p>
          </p:txBody>
        </p:sp>
        <p:sp>
          <p:nvSpPr>
            <p:cNvPr id="16" name="Freeform 122"/>
            <p:cNvSpPr>
              <a:spLocks/>
            </p:cNvSpPr>
            <p:nvPr/>
          </p:nvSpPr>
          <p:spPr bwMode="auto">
            <a:xfrm>
              <a:off x="330" y="813"/>
              <a:ext cx="313" cy="561"/>
            </a:xfrm>
            <a:custGeom>
              <a:avLst/>
              <a:gdLst>
                <a:gd name="T0" fmla="*/ 73 w 313"/>
                <a:gd name="T1" fmla="*/ 0 h 561"/>
                <a:gd name="T2" fmla="*/ 117 w 313"/>
                <a:gd name="T3" fmla="*/ 0 h 561"/>
                <a:gd name="T4" fmla="*/ 150 w 313"/>
                <a:gd name="T5" fmla="*/ 0 h 561"/>
                <a:gd name="T6" fmla="*/ 192 w 313"/>
                <a:gd name="T7" fmla="*/ 15 h 561"/>
                <a:gd name="T8" fmla="*/ 214 w 313"/>
                <a:gd name="T9" fmla="*/ 38 h 561"/>
                <a:gd name="T10" fmla="*/ 244 w 313"/>
                <a:gd name="T11" fmla="*/ 72 h 561"/>
                <a:gd name="T12" fmla="*/ 266 w 313"/>
                <a:gd name="T13" fmla="*/ 111 h 561"/>
                <a:gd name="T14" fmla="*/ 283 w 313"/>
                <a:gd name="T15" fmla="*/ 165 h 561"/>
                <a:gd name="T16" fmla="*/ 303 w 313"/>
                <a:gd name="T17" fmla="*/ 223 h 561"/>
                <a:gd name="T18" fmla="*/ 313 w 313"/>
                <a:gd name="T19" fmla="*/ 299 h 561"/>
                <a:gd name="T20" fmla="*/ 313 w 313"/>
                <a:gd name="T21" fmla="*/ 372 h 561"/>
                <a:gd name="T22" fmla="*/ 306 w 313"/>
                <a:gd name="T23" fmla="*/ 443 h 561"/>
                <a:gd name="T24" fmla="*/ 283 w 313"/>
                <a:gd name="T25" fmla="*/ 501 h 561"/>
                <a:gd name="T26" fmla="*/ 259 w 313"/>
                <a:gd name="T27" fmla="*/ 532 h 561"/>
                <a:gd name="T28" fmla="*/ 224 w 313"/>
                <a:gd name="T29" fmla="*/ 556 h 561"/>
                <a:gd name="T30" fmla="*/ 184 w 313"/>
                <a:gd name="T31" fmla="*/ 561 h 561"/>
                <a:gd name="T32" fmla="*/ 140 w 313"/>
                <a:gd name="T33" fmla="*/ 554 h 561"/>
                <a:gd name="T34" fmla="*/ 98 w 313"/>
                <a:gd name="T35" fmla="*/ 539 h 561"/>
                <a:gd name="T36" fmla="*/ 73 w 313"/>
                <a:gd name="T37" fmla="*/ 517 h 561"/>
                <a:gd name="T38" fmla="*/ 58 w 313"/>
                <a:gd name="T39" fmla="*/ 472 h 561"/>
                <a:gd name="T40" fmla="*/ 45 w 313"/>
                <a:gd name="T41" fmla="*/ 443 h 561"/>
                <a:gd name="T42" fmla="*/ 51 w 313"/>
                <a:gd name="T43" fmla="*/ 406 h 561"/>
                <a:gd name="T44" fmla="*/ 58 w 313"/>
                <a:gd name="T45" fmla="*/ 362 h 561"/>
                <a:gd name="T46" fmla="*/ 68 w 313"/>
                <a:gd name="T47" fmla="*/ 318 h 561"/>
                <a:gd name="T48" fmla="*/ 75 w 313"/>
                <a:gd name="T49" fmla="*/ 282 h 561"/>
                <a:gd name="T50" fmla="*/ 65 w 313"/>
                <a:gd name="T51" fmla="*/ 248 h 561"/>
                <a:gd name="T52" fmla="*/ 45 w 313"/>
                <a:gd name="T53" fmla="*/ 211 h 561"/>
                <a:gd name="T54" fmla="*/ 20 w 313"/>
                <a:gd name="T55" fmla="*/ 174 h 561"/>
                <a:gd name="T56" fmla="*/ 0 w 313"/>
                <a:gd name="T57" fmla="*/ 123 h 561"/>
                <a:gd name="T58" fmla="*/ 0 w 313"/>
                <a:gd name="T59" fmla="*/ 64 h 561"/>
                <a:gd name="T60" fmla="*/ 20 w 313"/>
                <a:gd name="T61" fmla="*/ 30 h 561"/>
                <a:gd name="T62" fmla="*/ 45 w 313"/>
                <a:gd name="T63" fmla="*/ 5 h 561"/>
                <a:gd name="T64" fmla="*/ 73 w 313"/>
                <a:gd name="T65" fmla="*/ 0 h 5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3"/>
                <a:gd name="T100" fmla="*/ 0 h 561"/>
                <a:gd name="T101" fmla="*/ 313 w 313"/>
                <a:gd name="T102" fmla="*/ 561 h 5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3" h="561">
                  <a:moveTo>
                    <a:pt x="73" y="0"/>
                  </a:moveTo>
                  <a:lnTo>
                    <a:pt x="117" y="0"/>
                  </a:lnTo>
                  <a:lnTo>
                    <a:pt x="150" y="0"/>
                  </a:lnTo>
                  <a:lnTo>
                    <a:pt x="192" y="15"/>
                  </a:lnTo>
                  <a:lnTo>
                    <a:pt x="214" y="38"/>
                  </a:lnTo>
                  <a:lnTo>
                    <a:pt x="244" y="72"/>
                  </a:lnTo>
                  <a:lnTo>
                    <a:pt x="266" y="111"/>
                  </a:lnTo>
                  <a:lnTo>
                    <a:pt x="283" y="165"/>
                  </a:lnTo>
                  <a:lnTo>
                    <a:pt x="303" y="223"/>
                  </a:lnTo>
                  <a:lnTo>
                    <a:pt x="313" y="299"/>
                  </a:lnTo>
                  <a:lnTo>
                    <a:pt x="313" y="372"/>
                  </a:lnTo>
                  <a:lnTo>
                    <a:pt x="306" y="443"/>
                  </a:lnTo>
                  <a:lnTo>
                    <a:pt x="283" y="501"/>
                  </a:lnTo>
                  <a:lnTo>
                    <a:pt x="259" y="532"/>
                  </a:lnTo>
                  <a:lnTo>
                    <a:pt x="224" y="556"/>
                  </a:lnTo>
                  <a:lnTo>
                    <a:pt x="184" y="561"/>
                  </a:lnTo>
                  <a:lnTo>
                    <a:pt x="140" y="554"/>
                  </a:lnTo>
                  <a:lnTo>
                    <a:pt x="98" y="539"/>
                  </a:lnTo>
                  <a:lnTo>
                    <a:pt x="73" y="517"/>
                  </a:lnTo>
                  <a:lnTo>
                    <a:pt x="58" y="472"/>
                  </a:lnTo>
                  <a:lnTo>
                    <a:pt x="45" y="443"/>
                  </a:lnTo>
                  <a:lnTo>
                    <a:pt x="51" y="406"/>
                  </a:lnTo>
                  <a:lnTo>
                    <a:pt x="58" y="362"/>
                  </a:lnTo>
                  <a:lnTo>
                    <a:pt x="68" y="318"/>
                  </a:lnTo>
                  <a:lnTo>
                    <a:pt x="75" y="282"/>
                  </a:lnTo>
                  <a:lnTo>
                    <a:pt x="65" y="248"/>
                  </a:lnTo>
                  <a:lnTo>
                    <a:pt x="45" y="211"/>
                  </a:lnTo>
                  <a:lnTo>
                    <a:pt x="20" y="174"/>
                  </a:lnTo>
                  <a:lnTo>
                    <a:pt x="0" y="123"/>
                  </a:lnTo>
                  <a:lnTo>
                    <a:pt x="0" y="64"/>
                  </a:lnTo>
                  <a:lnTo>
                    <a:pt x="20" y="30"/>
                  </a:lnTo>
                  <a:lnTo>
                    <a:pt x="45" y="5"/>
                  </a:lnTo>
                  <a:lnTo>
                    <a:pt x="73" y="0"/>
                  </a:lnTo>
                  <a:close/>
                </a:path>
              </a:pathLst>
            </a:custGeom>
            <a:solidFill>
              <a:srgbClr val="FF6600"/>
            </a:solidFill>
            <a:ln w="19050">
              <a:solidFill>
                <a:srgbClr val="000000"/>
              </a:solidFill>
              <a:round/>
              <a:headEnd/>
              <a:tailEnd/>
            </a:ln>
          </p:spPr>
          <p:txBody>
            <a:bodyPr/>
            <a:lstStyle/>
            <a:p>
              <a:endParaRPr lang="pt-PT"/>
            </a:p>
          </p:txBody>
        </p:sp>
        <p:sp>
          <p:nvSpPr>
            <p:cNvPr id="17" name="Freeform 123"/>
            <p:cNvSpPr>
              <a:spLocks/>
            </p:cNvSpPr>
            <p:nvPr/>
          </p:nvSpPr>
          <p:spPr bwMode="auto">
            <a:xfrm>
              <a:off x="389" y="781"/>
              <a:ext cx="479" cy="428"/>
            </a:xfrm>
            <a:custGeom>
              <a:avLst/>
              <a:gdLst>
                <a:gd name="T0" fmla="*/ 0 w 479"/>
                <a:gd name="T1" fmla="*/ 104 h 428"/>
                <a:gd name="T2" fmla="*/ 29 w 479"/>
                <a:gd name="T3" fmla="*/ 67 h 428"/>
                <a:gd name="T4" fmla="*/ 71 w 479"/>
                <a:gd name="T5" fmla="*/ 82 h 428"/>
                <a:gd name="T6" fmla="*/ 123 w 479"/>
                <a:gd name="T7" fmla="*/ 129 h 428"/>
                <a:gd name="T8" fmla="*/ 167 w 479"/>
                <a:gd name="T9" fmla="*/ 219 h 428"/>
                <a:gd name="T10" fmla="*/ 221 w 479"/>
                <a:gd name="T11" fmla="*/ 288 h 428"/>
                <a:gd name="T12" fmla="*/ 257 w 479"/>
                <a:gd name="T13" fmla="*/ 330 h 428"/>
                <a:gd name="T14" fmla="*/ 321 w 479"/>
                <a:gd name="T15" fmla="*/ 352 h 428"/>
                <a:gd name="T16" fmla="*/ 346 w 479"/>
                <a:gd name="T17" fmla="*/ 352 h 428"/>
                <a:gd name="T18" fmla="*/ 353 w 479"/>
                <a:gd name="T19" fmla="*/ 293 h 428"/>
                <a:gd name="T20" fmla="*/ 351 w 479"/>
                <a:gd name="T21" fmla="*/ 175 h 428"/>
                <a:gd name="T22" fmla="*/ 338 w 479"/>
                <a:gd name="T23" fmla="*/ 104 h 428"/>
                <a:gd name="T24" fmla="*/ 331 w 479"/>
                <a:gd name="T25" fmla="*/ 37 h 428"/>
                <a:gd name="T26" fmla="*/ 346 w 479"/>
                <a:gd name="T27" fmla="*/ 0 h 428"/>
                <a:gd name="T28" fmla="*/ 388 w 479"/>
                <a:gd name="T29" fmla="*/ 0 h 428"/>
                <a:gd name="T30" fmla="*/ 396 w 479"/>
                <a:gd name="T31" fmla="*/ 44 h 428"/>
                <a:gd name="T32" fmla="*/ 369 w 479"/>
                <a:gd name="T33" fmla="*/ 89 h 428"/>
                <a:gd name="T34" fmla="*/ 388 w 479"/>
                <a:gd name="T35" fmla="*/ 119 h 428"/>
                <a:gd name="T36" fmla="*/ 425 w 479"/>
                <a:gd name="T37" fmla="*/ 121 h 428"/>
                <a:gd name="T38" fmla="*/ 454 w 479"/>
                <a:gd name="T39" fmla="*/ 129 h 428"/>
                <a:gd name="T40" fmla="*/ 469 w 479"/>
                <a:gd name="T41" fmla="*/ 148 h 428"/>
                <a:gd name="T42" fmla="*/ 479 w 479"/>
                <a:gd name="T43" fmla="*/ 192 h 428"/>
                <a:gd name="T44" fmla="*/ 454 w 479"/>
                <a:gd name="T45" fmla="*/ 207 h 428"/>
                <a:gd name="T46" fmla="*/ 432 w 479"/>
                <a:gd name="T47" fmla="*/ 205 h 428"/>
                <a:gd name="T48" fmla="*/ 418 w 479"/>
                <a:gd name="T49" fmla="*/ 178 h 428"/>
                <a:gd name="T50" fmla="*/ 383 w 479"/>
                <a:gd name="T51" fmla="*/ 178 h 428"/>
                <a:gd name="T52" fmla="*/ 381 w 479"/>
                <a:gd name="T53" fmla="*/ 205 h 428"/>
                <a:gd name="T54" fmla="*/ 398 w 479"/>
                <a:gd name="T55" fmla="*/ 310 h 428"/>
                <a:gd name="T56" fmla="*/ 396 w 479"/>
                <a:gd name="T57" fmla="*/ 381 h 428"/>
                <a:gd name="T58" fmla="*/ 374 w 479"/>
                <a:gd name="T59" fmla="*/ 428 h 428"/>
                <a:gd name="T60" fmla="*/ 321 w 479"/>
                <a:gd name="T61" fmla="*/ 428 h 428"/>
                <a:gd name="T62" fmla="*/ 235 w 479"/>
                <a:gd name="T63" fmla="*/ 389 h 428"/>
                <a:gd name="T64" fmla="*/ 162 w 479"/>
                <a:gd name="T65" fmla="*/ 337 h 428"/>
                <a:gd name="T66" fmla="*/ 101 w 479"/>
                <a:gd name="T67" fmla="*/ 278 h 428"/>
                <a:gd name="T68" fmla="*/ 51 w 479"/>
                <a:gd name="T69" fmla="*/ 219 h 428"/>
                <a:gd name="T70" fmla="*/ 7 w 479"/>
                <a:gd name="T71" fmla="*/ 163 h 428"/>
                <a:gd name="T72" fmla="*/ 0 w 479"/>
                <a:gd name="T73" fmla="*/ 104 h 4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79"/>
                <a:gd name="T112" fmla="*/ 0 h 428"/>
                <a:gd name="T113" fmla="*/ 479 w 479"/>
                <a:gd name="T114" fmla="*/ 428 h 42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79" h="428">
                  <a:moveTo>
                    <a:pt x="0" y="104"/>
                  </a:moveTo>
                  <a:lnTo>
                    <a:pt x="29" y="67"/>
                  </a:lnTo>
                  <a:lnTo>
                    <a:pt x="71" y="82"/>
                  </a:lnTo>
                  <a:lnTo>
                    <a:pt x="123" y="129"/>
                  </a:lnTo>
                  <a:lnTo>
                    <a:pt x="167" y="219"/>
                  </a:lnTo>
                  <a:lnTo>
                    <a:pt x="221" y="288"/>
                  </a:lnTo>
                  <a:lnTo>
                    <a:pt x="257" y="330"/>
                  </a:lnTo>
                  <a:lnTo>
                    <a:pt x="321" y="352"/>
                  </a:lnTo>
                  <a:lnTo>
                    <a:pt x="346" y="352"/>
                  </a:lnTo>
                  <a:lnTo>
                    <a:pt x="353" y="293"/>
                  </a:lnTo>
                  <a:lnTo>
                    <a:pt x="351" y="175"/>
                  </a:lnTo>
                  <a:lnTo>
                    <a:pt x="338" y="104"/>
                  </a:lnTo>
                  <a:lnTo>
                    <a:pt x="331" y="37"/>
                  </a:lnTo>
                  <a:lnTo>
                    <a:pt x="346" y="0"/>
                  </a:lnTo>
                  <a:lnTo>
                    <a:pt x="388" y="0"/>
                  </a:lnTo>
                  <a:lnTo>
                    <a:pt x="396" y="44"/>
                  </a:lnTo>
                  <a:lnTo>
                    <a:pt x="369" y="89"/>
                  </a:lnTo>
                  <a:lnTo>
                    <a:pt x="388" y="119"/>
                  </a:lnTo>
                  <a:lnTo>
                    <a:pt x="425" y="121"/>
                  </a:lnTo>
                  <a:lnTo>
                    <a:pt x="454" y="129"/>
                  </a:lnTo>
                  <a:lnTo>
                    <a:pt x="469" y="148"/>
                  </a:lnTo>
                  <a:lnTo>
                    <a:pt x="479" y="192"/>
                  </a:lnTo>
                  <a:lnTo>
                    <a:pt x="454" y="207"/>
                  </a:lnTo>
                  <a:lnTo>
                    <a:pt x="432" y="205"/>
                  </a:lnTo>
                  <a:lnTo>
                    <a:pt x="418" y="178"/>
                  </a:lnTo>
                  <a:lnTo>
                    <a:pt x="383" y="178"/>
                  </a:lnTo>
                  <a:lnTo>
                    <a:pt x="381" y="205"/>
                  </a:lnTo>
                  <a:lnTo>
                    <a:pt x="398" y="310"/>
                  </a:lnTo>
                  <a:lnTo>
                    <a:pt x="396" y="381"/>
                  </a:lnTo>
                  <a:lnTo>
                    <a:pt x="374" y="428"/>
                  </a:lnTo>
                  <a:lnTo>
                    <a:pt x="321" y="428"/>
                  </a:lnTo>
                  <a:lnTo>
                    <a:pt x="235" y="389"/>
                  </a:lnTo>
                  <a:lnTo>
                    <a:pt x="162" y="337"/>
                  </a:lnTo>
                  <a:lnTo>
                    <a:pt x="101" y="278"/>
                  </a:lnTo>
                  <a:lnTo>
                    <a:pt x="51" y="219"/>
                  </a:lnTo>
                  <a:lnTo>
                    <a:pt x="7" y="163"/>
                  </a:lnTo>
                  <a:lnTo>
                    <a:pt x="0" y="104"/>
                  </a:lnTo>
                  <a:close/>
                </a:path>
              </a:pathLst>
            </a:custGeom>
            <a:solidFill>
              <a:srgbClr val="FF6600"/>
            </a:solidFill>
            <a:ln w="19050">
              <a:solidFill>
                <a:srgbClr val="000000"/>
              </a:solidFill>
              <a:round/>
              <a:headEnd/>
              <a:tailEnd/>
            </a:ln>
          </p:spPr>
          <p:txBody>
            <a:bodyPr/>
            <a:lstStyle/>
            <a:p>
              <a:endParaRPr lang="pt-PT"/>
            </a:p>
          </p:txBody>
        </p:sp>
        <p:sp>
          <p:nvSpPr>
            <p:cNvPr id="18" name="Freeform 124"/>
            <p:cNvSpPr>
              <a:spLocks/>
            </p:cNvSpPr>
            <p:nvPr/>
          </p:nvSpPr>
          <p:spPr bwMode="auto">
            <a:xfrm>
              <a:off x="510" y="1257"/>
              <a:ext cx="334" cy="706"/>
            </a:xfrm>
            <a:custGeom>
              <a:avLst/>
              <a:gdLst>
                <a:gd name="T0" fmla="*/ 37 w 334"/>
                <a:gd name="T1" fmla="*/ 0 h 706"/>
                <a:gd name="T2" fmla="*/ 96 w 334"/>
                <a:gd name="T3" fmla="*/ 37 h 706"/>
                <a:gd name="T4" fmla="*/ 126 w 334"/>
                <a:gd name="T5" fmla="*/ 96 h 706"/>
                <a:gd name="T6" fmla="*/ 148 w 334"/>
                <a:gd name="T7" fmla="*/ 162 h 706"/>
                <a:gd name="T8" fmla="*/ 165 w 334"/>
                <a:gd name="T9" fmla="*/ 259 h 706"/>
                <a:gd name="T10" fmla="*/ 165 w 334"/>
                <a:gd name="T11" fmla="*/ 330 h 706"/>
                <a:gd name="T12" fmla="*/ 150 w 334"/>
                <a:gd name="T13" fmla="*/ 425 h 706"/>
                <a:gd name="T14" fmla="*/ 121 w 334"/>
                <a:gd name="T15" fmla="*/ 505 h 706"/>
                <a:gd name="T16" fmla="*/ 121 w 334"/>
                <a:gd name="T17" fmla="*/ 579 h 706"/>
                <a:gd name="T18" fmla="*/ 133 w 334"/>
                <a:gd name="T19" fmla="*/ 616 h 706"/>
                <a:gd name="T20" fmla="*/ 155 w 334"/>
                <a:gd name="T21" fmla="*/ 616 h 706"/>
                <a:gd name="T22" fmla="*/ 200 w 334"/>
                <a:gd name="T23" fmla="*/ 611 h 706"/>
                <a:gd name="T24" fmla="*/ 260 w 334"/>
                <a:gd name="T25" fmla="*/ 623 h 706"/>
                <a:gd name="T26" fmla="*/ 312 w 334"/>
                <a:gd name="T27" fmla="*/ 648 h 706"/>
                <a:gd name="T28" fmla="*/ 329 w 334"/>
                <a:gd name="T29" fmla="*/ 660 h 706"/>
                <a:gd name="T30" fmla="*/ 334 w 334"/>
                <a:gd name="T31" fmla="*/ 682 h 706"/>
                <a:gd name="T32" fmla="*/ 292 w 334"/>
                <a:gd name="T33" fmla="*/ 704 h 706"/>
                <a:gd name="T34" fmla="*/ 260 w 334"/>
                <a:gd name="T35" fmla="*/ 706 h 706"/>
                <a:gd name="T36" fmla="*/ 232 w 334"/>
                <a:gd name="T37" fmla="*/ 691 h 706"/>
                <a:gd name="T38" fmla="*/ 187 w 334"/>
                <a:gd name="T39" fmla="*/ 662 h 706"/>
                <a:gd name="T40" fmla="*/ 136 w 334"/>
                <a:gd name="T41" fmla="*/ 660 h 706"/>
                <a:gd name="T42" fmla="*/ 96 w 334"/>
                <a:gd name="T43" fmla="*/ 684 h 706"/>
                <a:gd name="T44" fmla="*/ 69 w 334"/>
                <a:gd name="T45" fmla="*/ 677 h 706"/>
                <a:gd name="T46" fmla="*/ 59 w 334"/>
                <a:gd name="T47" fmla="*/ 648 h 706"/>
                <a:gd name="T48" fmla="*/ 74 w 334"/>
                <a:gd name="T49" fmla="*/ 601 h 706"/>
                <a:gd name="T50" fmla="*/ 81 w 334"/>
                <a:gd name="T51" fmla="*/ 520 h 706"/>
                <a:gd name="T52" fmla="*/ 89 w 334"/>
                <a:gd name="T53" fmla="*/ 439 h 706"/>
                <a:gd name="T54" fmla="*/ 99 w 334"/>
                <a:gd name="T55" fmla="*/ 323 h 706"/>
                <a:gd name="T56" fmla="*/ 96 w 334"/>
                <a:gd name="T57" fmla="*/ 264 h 706"/>
                <a:gd name="T58" fmla="*/ 74 w 334"/>
                <a:gd name="T59" fmla="*/ 193 h 706"/>
                <a:gd name="T60" fmla="*/ 44 w 334"/>
                <a:gd name="T61" fmla="*/ 142 h 706"/>
                <a:gd name="T62" fmla="*/ 17 w 334"/>
                <a:gd name="T63" fmla="*/ 91 h 706"/>
                <a:gd name="T64" fmla="*/ 0 w 334"/>
                <a:gd name="T65" fmla="*/ 39 h 706"/>
                <a:gd name="T66" fmla="*/ 10 w 334"/>
                <a:gd name="T67" fmla="*/ 2 h 706"/>
                <a:gd name="T68" fmla="*/ 37 w 334"/>
                <a:gd name="T69" fmla="*/ 0 h 70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4"/>
                <a:gd name="T106" fmla="*/ 0 h 706"/>
                <a:gd name="T107" fmla="*/ 334 w 334"/>
                <a:gd name="T108" fmla="*/ 706 h 70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4" h="706">
                  <a:moveTo>
                    <a:pt x="37" y="0"/>
                  </a:moveTo>
                  <a:lnTo>
                    <a:pt x="96" y="37"/>
                  </a:lnTo>
                  <a:lnTo>
                    <a:pt x="126" y="96"/>
                  </a:lnTo>
                  <a:lnTo>
                    <a:pt x="148" y="162"/>
                  </a:lnTo>
                  <a:lnTo>
                    <a:pt x="165" y="259"/>
                  </a:lnTo>
                  <a:lnTo>
                    <a:pt x="165" y="330"/>
                  </a:lnTo>
                  <a:lnTo>
                    <a:pt x="150" y="425"/>
                  </a:lnTo>
                  <a:lnTo>
                    <a:pt x="121" y="505"/>
                  </a:lnTo>
                  <a:lnTo>
                    <a:pt x="121" y="579"/>
                  </a:lnTo>
                  <a:lnTo>
                    <a:pt x="133" y="616"/>
                  </a:lnTo>
                  <a:lnTo>
                    <a:pt x="155" y="616"/>
                  </a:lnTo>
                  <a:lnTo>
                    <a:pt x="200" y="611"/>
                  </a:lnTo>
                  <a:lnTo>
                    <a:pt x="260" y="623"/>
                  </a:lnTo>
                  <a:lnTo>
                    <a:pt x="312" y="648"/>
                  </a:lnTo>
                  <a:lnTo>
                    <a:pt x="329" y="660"/>
                  </a:lnTo>
                  <a:lnTo>
                    <a:pt x="334" y="682"/>
                  </a:lnTo>
                  <a:lnTo>
                    <a:pt x="292" y="704"/>
                  </a:lnTo>
                  <a:lnTo>
                    <a:pt x="260" y="706"/>
                  </a:lnTo>
                  <a:lnTo>
                    <a:pt x="232" y="691"/>
                  </a:lnTo>
                  <a:lnTo>
                    <a:pt x="187" y="662"/>
                  </a:lnTo>
                  <a:lnTo>
                    <a:pt x="136" y="660"/>
                  </a:lnTo>
                  <a:lnTo>
                    <a:pt x="96" y="684"/>
                  </a:lnTo>
                  <a:lnTo>
                    <a:pt x="69" y="677"/>
                  </a:lnTo>
                  <a:lnTo>
                    <a:pt x="59" y="648"/>
                  </a:lnTo>
                  <a:lnTo>
                    <a:pt x="74" y="601"/>
                  </a:lnTo>
                  <a:lnTo>
                    <a:pt x="81" y="520"/>
                  </a:lnTo>
                  <a:lnTo>
                    <a:pt x="89" y="439"/>
                  </a:lnTo>
                  <a:lnTo>
                    <a:pt x="99" y="323"/>
                  </a:lnTo>
                  <a:lnTo>
                    <a:pt x="96" y="264"/>
                  </a:lnTo>
                  <a:lnTo>
                    <a:pt x="74" y="193"/>
                  </a:lnTo>
                  <a:lnTo>
                    <a:pt x="44" y="142"/>
                  </a:lnTo>
                  <a:lnTo>
                    <a:pt x="17" y="91"/>
                  </a:lnTo>
                  <a:lnTo>
                    <a:pt x="0" y="39"/>
                  </a:lnTo>
                  <a:lnTo>
                    <a:pt x="10" y="2"/>
                  </a:lnTo>
                  <a:lnTo>
                    <a:pt x="37" y="0"/>
                  </a:lnTo>
                  <a:close/>
                </a:path>
              </a:pathLst>
            </a:custGeom>
            <a:solidFill>
              <a:srgbClr val="FF6600"/>
            </a:solidFill>
            <a:ln w="19050">
              <a:solidFill>
                <a:srgbClr val="000000"/>
              </a:solidFill>
              <a:round/>
              <a:headEnd/>
              <a:tailEnd/>
            </a:ln>
          </p:spPr>
          <p:txBody>
            <a:bodyPr/>
            <a:lstStyle/>
            <a:p>
              <a:endParaRPr lang="pt-PT"/>
            </a:p>
          </p:txBody>
        </p:sp>
        <p:sp>
          <p:nvSpPr>
            <p:cNvPr id="19" name="Freeform 125"/>
            <p:cNvSpPr>
              <a:spLocks/>
            </p:cNvSpPr>
            <p:nvPr/>
          </p:nvSpPr>
          <p:spPr bwMode="auto">
            <a:xfrm>
              <a:off x="323" y="1252"/>
              <a:ext cx="204" cy="795"/>
            </a:xfrm>
            <a:custGeom>
              <a:avLst/>
              <a:gdLst>
                <a:gd name="T0" fmla="*/ 66 w 204"/>
                <a:gd name="T1" fmla="*/ 181 h 795"/>
                <a:gd name="T2" fmla="*/ 91 w 204"/>
                <a:gd name="T3" fmla="*/ 58 h 795"/>
                <a:gd name="T4" fmla="*/ 144 w 204"/>
                <a:gd name="T5" fmla="*/ 0 h 795"/>
                <a:gd name="T6" fmla="*/ 204 w 204"/>
                <a:gd name="T7" fmla="*/ 22 h 795"/>
                <a:gd name="T8" fmla="*/ 201 w 204"/>
                <a:gd name="T9" fmla="*/ 89 h 795"/>
                <a:gd name="T10" fmla="*/ 164 w 204"/>
                <a:gd name="T11" fmla="*/ 154 h 795"/>
                <a:gd name="T12" fmla="*/ 129 w 204"/>
                <a:gd name="T13" fmla="*/ 247 h 795"/>
                <a:gd name="T14" fmla="*/ 111 w 204"/>
                <a:gd name="T15" fmla="*/ 327 h 795"/>
                <a:gd name="T16" fmla="*/ 99 w 204"/>
                <a:gd name="T17" fmla="*/ 388 h 795"/>
                <a:gd name="T18" fmla="*/ 99 w 204"/>
                <a:gd name="T19" fmla="*/ 458 h 795"/>
                <a:gd name="T20" fmla="*/ 106 w 204"/>
                <a:gd name="T21" fmla="*/ 526 h 795"/>
                <a:gd name="T22" fmla="*/ 126 w 204"/>
                <a:gd name="T23" fmla="*/ 598 h 795"/>
                <a:gd name="T24" fmla="*/ 144 w 204"/>
                <a:gd name="T25" fmla="*/ 644 h 795"/>
                <a:gd name="T26" fmla="*/ 151 w 204"/>
                <a:gd name="T27" fmla="*/ 673 h 795"/>
                <a:gd name="T28" fmla="*/ 151 w 204"/>
                <a:gd name="T29" fmla="*/ 700 h 795"/>
                <a:gd name="T30" fmla="*/ 126 w 204"/>
                <a:gd name="T31" fmla="*/ 715 h 795"/>
                <a:gd name="T32" fmla="*/ 89 w 204"/>
                <a:gd name="T33" fmla="*/ 739 h 795"/>
                <a:gd name="T34" fmla="*/ 66 w 204"/>
                <a:gd name="T35" fmla="*/ 788 h 795"/>
                <a:gd name="T36" fmla="*/ 43 w 204"/>
                <a:gd name="T37" fmla="*/ 795 h 795"/>
                <a:gd name="T38" fmla="*/ 15 w 204"/>
                <a:gd name="T39" fmla="*/ 788 h 795"/>
                <a:gd name="T40" fmla="*/ 0 w 204"/>
                <a:gd name="T41" fmla="*/ 751 h 795"/>
                <a:gd name="T42" fmla="*/ 15 w 204"/>
                <a:gd name="T43" fmla="*/ 724 h 795"/>
                <a:gd name="T44" fmla="*/ 50 w 204"/>
                <a:gd name="T45" fmla="*/ 707 h 795"/>
                <a:gd name="T46" fmla="*/ 81 w 204"/>
                <a:gd name="T47" fmla="*/ 686 h 795"/>
                <a:gd name="T48" fmla="*/ 96 w 204"/>
                <a:gd name="T49" fmla="*/ 642 h 795"/>
                <a:gd name="T50" fmla="*/ 91 w 204"/>
                <a:gd name="T51" fmla="*/ 593 h 795"/>
                <a:gd name="T52" fmla="*/ 74 w 204"/>
                <a:gd name="T53" fmla="*/ 526 h 795"/>
                <a:gd name="T54" fmla="*/ 59 w 204"/>
                <a:gd name="T55" fmla="*/ 461 h 795"/>
                <a:gd name="T56" fmla="*/ 50 w 204"/>
                <a:gd name="T57" fmla="*/ 385 h 795"/>
                <a:gd name="T58" fmla="*/ 45 w 204"/>
                <a:gd name="T59" fmla="*/ 320 h 795"/>
                <a:gd name="T60" fmla="*/ 54 w 204"/>
                <a:gd name="T61" fmla="*/ 264 h 795"/>
                <a:gd name="T62" fmla="*/ 54 w 204"/>
                <a:gd name="T63" fmla="*/ 217 h 795"/>
                <a:gd name="T64" fmla="*/ 66 w 204"/>
                <a:gd name="T65" fmla="*/ 181 h 7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4"/>
                <a:gd name="T100" fmla="*/ 0 h 795"/>
                <a:gd name="T101" fmla="*/ 204 w 204"/>
                <a:gd name="T102" fmla="*/ 795 h 7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4" h="795">
                  <a:moveTo>
                    <a:pt x="66" y="181"/>
                  </a:moveTo>
                  <a:lnTo>
                    <a:pt x="91" y="58"/>
                  </a:lnTo>
                  <a:lnTo>
                    <a:pt x="144" y="0"/>
                  </a:lnTo>
                  <a:lnTo>
                    <a:pt x="204" y="22"/>
                  </a:lnTo>
                  <a:lnTo>
                    <a:pt x="201" y="89"/>
                  </a:lnTo>
                  <a:lnTo>
                    <a:pt x="164" y="154"/>
                  </a:lnTo>
                  <a:lnTo>
                    <a:pt x="129" y="247"/>
                  </a:lnTo>
                  <a:lnTo>
                    <a:pt x="111" y="327"/>
                  </a:lnTo>
                  <a:lnTo>
                    <a:pt x="99" y="388"/>
                  </a:lnTo>
                  <a:lnTo>
                    <a:pt x="99" y="458"/>
                  </a:lnTo>
                  <a:lnTo>
                    <a:pt x="106" y="526"/>
                  </a:lnTo>
                  <a:lnTo>
                    <a:pt x="126" y="598"/>
                  </a:lnTo>
                  <a:lnTo>
                    <a:pt x="144" y="644"/>
                  </a:lnTo>
                  <a:lnTo>
                    <a:pt x="151" y="673"/>
                  </a:lnTo>
                  <a:lnTo>
                    <a:pt x="151" y="700"/>
                  </a:lnTo>
                  <a:lnTo>
                    <a:pt x="126" y="715"/>
                  </a:lnTo>
                  <a:lnTo>
                    <a:pt x="89" y="739"/>
                  </a:lnTo>
                  <a:lnTo>
                    <a:pt x="66" y="788"/>
                  </a:lnTo>
                  <a:lnTo>
                    <a:pt x="43" y="795"/>
                  </a:lnTo>
                  <a:lnTo>
                    <a:pt x="15" y="788"/>
                  </a:lnTo>
                  <a:lnTo>
                    <a:pt x="0" y="751"/>
                  </a:lnTo>
                  <a:lnTo>
                    <a:pt x="15" y="724"/>
                  </a:lnTo>
                  <a:lnTo>
                    <a:pt x="50" y="707"/>
                  </a:lnTo>
                  <a:lnTo>
                    <a:pt x="81" y="686"/>
                  </a:lnTo>
                  <a:lnTo>
                    <a:pt x="96" y="642"/>
                  </a:lnTo>
                  <a:lnTo>
                    <a:pt x="91" y="593"/>
                  </a:lnTo>
                  <a:lnTo>
                    <a:pt x="74" y="526"/>
                  </a:lnTo>
                  <a:lnTo>
                    <a:pt x="59" y="461"/>
                  </a:lnTo>
                  <a:lnTo>
                    <a:pt x="50" y="385"/>
                  </a:lnTo>
                  <a:lnTo>
                    <a:pt x="45" y="320"/>
                  </a:lnTo>
                  <a:lnTo>
                    <a:pt x="54" y="264"/>
                  </a:lnTo>
                  <a:lnTo>
                    <a:pt x="54" y="217"/>
                  </a:lnTo>
                  <a:lnTo>
                    <a:pt x="66" y="181"/>
                  </a:lnTo>
                  <a:close/>
                </a:path>
              </a:pathLst>
            </a:custGeom>
            <a:solidFill>
              <a:srgbClr val="FF6600"/>
            </a:solidFill>
            <a:ln w="19050">
              <a:solidFill>
                <a:srgbClr val="000000"/>
              </a:solidFill>
              <a:round/>
              <a:headEnd/>
              <a:tailEnd/>
            </a:ln>
          </p:spPr>
          <p:txBody>
            <a:bodyPr/>
            <a:lstStyle/>
            <a:p>
              <a:endParaRPr lang="pt-PT"/>
            </a:p>
          </p:txBody>
        </p:sp>
      </p:grpSp>
      <p:grpSp>
        <p:nvGrpSpPr>
          <p:cNvPr id="20" name="Group 126"/>
          <p:cNvGrpSpPr>
            <a:grpSpLocks/>
          </p:cNvGrpSpPr>
          <p:nvPr/>
        </p:nvGrpSpPr>
        <p:grpSpPr bwMode="auto">
          <a:xfrm>
            <a:off x="616723" y="1191532"/>
            <a:ext cx="357188" cy="1919287"/>
            <a:chOff x="193" y="401"/>
            <a:chExt cx="675" cy="1646"/>
          </a:xfrm>
        </p:grpSpPr>
        <p:sp>
          <p:nvSpPr>
            <p:cNvPr id="21" name="Freeform 121"/>
            <p:cNvSpPr>
              <a:spLocks/>
            </p:cNvSpPr>
            <p:nvPr/>
          </p:nvSpPr>
          <p:spPr bwMode="auto">
            <a:xfrm>
              <a:off x="193" y="401"/>
              <a:ext cx="385" cy="355"/>
            </a:xfrm>
            <a:custGeom>
              <a:avLst/>
              <a:gdLst>
                <a:gd name="T0" fmla="*/ 259 w 385"/>
                <a:gd name="T1" fmla="*/ 153 h 355"/>
                <a:gd name="T2" fmla="*/ 245 w 385"/>
                <a:gd name="T3" fmla="*/ 104 h 355"/>
                <a:gd name="T4" fmla="*/ 220 w 385"/>
                <a:gd name="T5" fmla="*/ 59 h 355"/>
                <a:gd name="T6" fmla="*/ 193 w 385"/>
                <a:gd name="T7" fmla="*/ 30 h 355"/>
                <a:gd name="T8" fmla="*/ 155 w 385"/>
                <a:gd name="T9" fmla="*/ 7 h 355"/>
                <a:gd name="T10" fmla="*/ 126 w 385"/>
                <a:gd name="T11" fmla="*/ 0 h 355"/>
                <a:gd name="T12" fmla="*/ 89 w 385"/>
                <a:gd name="T13" fmla="*/ 0 h 355"/>
                <a:gd name="T14" fmla="*/ 52 w 385"/>
                <a:gd name="T15" fmla="*/ 12 h 355"/>
                <a:gd name="T16" fmla="*/ 22 w 385"/>
                <a:gd name="T17" fmla="*/ 35 h 355"/>
                <a:gd name="T18" fmla="*/ 7 w 385"/>
                <a:gd name="T19" fmla="*/ 74 h 355"/>
                <a:gd name="T20" fmla="*/ 0 w 385"/>
                <a:gd name="T21" fmla="*/ 131 h 355"/>
                <a:gd name="T22" fmla="*/ 15 w 385"/>
                <a:gd name="T23" fmla="*/ 207 h 355"/>
                <a:gd name="T24" fmla="*/ 37 w 385"/>
                <a:gd name="T25" fmla="*/ 264 h 355"/>
                <a:gd name="T26" fmla="*/ 66 w 385"/>
                <a:gd name="T27" fmla="*/ 301 h 355"/>
                <a:gd name="T28" fmla="*/ 96 w 385"/>
                <a:gd name="T29" fmla="*/ 325 h 355"/>
                <a:gd name="T30" fmla="*/ 138 w 385"/>
                <a:gd name="T31" fmla="*/ 345 h 355"/>
                <a:gd name="T32" fmla="*/ 182 w 385"/>
                <a:gd name="T33" fmla="*/ 355 h 355"/>
                <a:gd name="T34" fmla="*/ 223 w 385"/>
                <a:gd name="T35" fmla="*/ 348 h 355"/>
                <a:gd name="T36" fmla="*/ 257 w 385"/>
                <a:gd name="T37" fmla="*/ 333 h 355"/>
                <a:gd name="T38" fmla="*/ 279 w 385"/>
                <a:gd name="T39" fmla="*/ 286 h 355"/>
                <a:gd name="T40" fmla="*/ 282 w 385"/>
                <a:gd name="T41" fmla="*/ 242 h 355"/>
                <a:gd name="T42" fmla="*/ 279 w 385"/>
                <a:gd name="T43" fmla="*/ 205 h 355"/>
                <a:gd name="T44" fmla="*/ 274 w 385"/>
                <a:gd name="T45" fmla="*/ 190 h 355"/>
                <a:gd name="T46" fmla="*/ 338 w 385"/>
                <a:gd name="T47" fmla="*/ 205 h 355"/>
                <a:gd name="T48" fmla="*/ 378 w 385"/>
                <a:gd name="T49" fmla="*/ 207 h 355"/>
                <a:gd name="T50" fmla="*/ 385 w 385"/>
                <a:gd name="T51" fmla="*/ 182 h 355"/>
                <a:gd name="T52" fmla="*/ 375 w 385"/>
                <a:gd name="T53" fmla="*/ 155 h 355"/>
                <a:gd name="T54" fmla="*/ 338 w 385"/>
                <a:gd name="T55" fmla="*/ 160 h 355"/>
                <a:gd name="T56" fmla="*/ 282 w 385"/>
                <a:gd name="T57" fmla="*/ 163 h 355"/>
                <a:gd name="T58" fmla="*/ 259 w 385"/>
                <a:gd name="T59" fmla="*/ 153 h 35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85"/>
                <a:gd name="T91" fmla="*/ 0 h 355"/>
                <a:gd name="T92" fmla="*/ 385 w 385"/>
                <a:gd name="T93" fmla="*/ 355 h 35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85" h="355">
                  <a:moveTo>
                    <a:pt x="259" y="153"/>
                  </a:moveTo>
                  <a:lnTo>
                    <a:pt x="245" y="104"/>
                  </a:lnTo>
                  <a:lnTo>
                    <a:pt x="220" y="59"/>
                  </a:lnTo>
                  <a:lnTo>
                    <a:pt x="193" y="30"/>
                  </a:lnTo>
                  <a:lnTo>
                    <a:pt x="155" y="7"/>
                  </a:lnTo>
                  <a:lnTo>
                    <a:pt x="126" y="0"/>
                  </a:lnTo>
                  <a:lnTo>
                    <a:pt x="89" y="0"/>
                  </a:lnTo>
                  <a:lnTo>
                    <a:pt x="52" y="12"/>
                  </a:lnTo>
                  <a:lnTo>
                    <a:pt x="22" y="35"/>
                  </a:lnTo>
                  <a:lnTo>
                    <a:pt x="7" y="74"/>
                  </a:lnTo>
                  <a:lnTo>
                    <a:pt x="0" y="131"/>
                  </a:lnTo>
                  <a:lnTo>
                    <a:pt x="15" y="207"/>
                  </a:lnTo>
                  <a:lnTo>
                    <a:pt x="37" y="264"/>
                  </a:lnTo>
                  <a:lnTo>
                    <a:pt x="66" y="301"/>
                  </a:lnTo>
                  <a:lnTo>
                    <a:pt x="96" y="325"/>
                  </a:lnTo>
                  <a:lnTo>
                    <a:pt x="138" y="345"/>
                  </a:lnTo>
                  <a:lnTo>
                    <a:pt x="182" y="355"/>
                  </a:lnTo>
                  <a:lnTo>
                    <a:pt x="223" y="348"/>
                  </a:lnTo>
                  <a:lnTo>
                    <a:pt x="257" y="333"/>
                  </a:lnTo>
                  <a:lnTo>
                    <a:pt x="279" y="286"/>
                  </a:lnTo>
                  <a:lnTo>
                    <a:pt x="282" y="242"/>
                  </a:lnTo>
                  <a:lnTo>
                    <a:pt x="279" y="205"/>
                  </a:lnTo>
                  <a:lnTo>
                    <a:pt x="274" y="190"/>
                  </a:lnTo>
                  <a:lnTo>
                    <a:pt x="338" y="205"/>
                  </a:lnTo>
                  <a:lnTo>
                    <a:pt x="378" y="207"/>
                  </a:lnTo>
                  <a:lnTo>
                    <a:pt x="385" y="182"/>
                  </a:lnTo>
                  <a:lnTo>
                    <a:pt x="375" y="155"/>
                  </a:lnTo>
                  <a:lnTo>
                    <a:pt x="338" y="160"/>
                  </a:lnTo>
                  <a:lnTo>
                    <a:pt x="282" y="163"/>
                  </a:lnTo>
                  <a:lnTo>
                    <a:pt x="259" y="153"/>
                  </a:lnTo>
                  <a:close/>
                </a:path>
              </a:pathLst>
            </a:custGeom>
            <a:solidFill>
              <a:srgbClr val="FF6600"/>
            </a:solidFill>
            <a:ln w="19050">
              <a:solidFill>
                <a:srgbClr val="000000"/>
              </a:solidFill>
              <a:round/>
              <a:headEnd/>
              <a:tailEnd/>
            </a:ln>
          </p:spPr>
          <p:txBody>
            <a:bodyPr/>
            <a:lstStyle/>
            <a:p>
              <a:endParaRPr lang="pt-PT"/>
            </a:p>
          </p:txBody>
        </p:sp>
        <p:sp>
          <p:nvSpPr>
            <p:cNvPr id="22" name="Freeform 122"/>
            <p:cNvSpPr>
              <a:spLocks/>
            </p:cNvSpPr>
            <p:nvPr/>
          </p:nvSpPr>
          <p:spPr bwMode="auto">
            <a:xfrm>
              <a:off x="330" y="813"/>
              <a:ext cx="313" cy="561"/>
            </a:xfrm>
            <a:custGeom>
              <a:avLst/>
              <a:gdLst>
                <a:gd name="T0" fmla="*/ 73 w 313"/>
                <a:gd name="T1" fmla="*/ 0 h 561"/>
                <a:gd name="T2" fmla="*/ 117 w 313"/>
                <a:gd name="T3" fmla="*/ 0 h 561"/>
                <a:gd name="T4" fmla="*/ 150 w 313"/>
                <a:gd name="T5" fmla="*/ 0 h 561"/>
                <a:gd name="T6" fmla="*/ 192 w 313"/>
                <a:gd name="T7" fmla="*/ 15 h 561"/>
                <a:gd name="T8" fmla="*/ 214 w 313"/>
                <a:gd name="T9" fmla="*/ 38 h 561"/>
                <a:gd name="T10" fmla="*/ 244 w 313"/>
                <a:gd name="T11" fmla="*/ 72 h 561"/>
                <a:gd name="T12" fmla="*/ 266 w 313"/>
                <a:gd name="T13" fmla="*/ 111 h 561"/>
                <a:gd name="T14" fmla="*/ 283 w 313"/>
                <a:gd name="T15" fmla="*/ 165 h 561"/>
                <a:gd name="T16" fmla="*/ 303 w 313"/>
                <a:gd name="T17" fmla="*/ 223 h 561"/>
                <a:gd name="T18" fmla="*/ 313 w 313"/>
                <a:gd name="T19" fmla="*/ 299 h 561"/>
                <a:gd name="T20" fmla="*/ 313 w 313"/>
                <a:gd name="T21" fmla="*/ 372 h 561"/>
                <a:gd name="T22" fmla="*/ 306 w 313"/>
                <a:gd name="T23" fmla="*/ 443 h 561"/>
                <a:gd name="T24" fmla="*/ 283 w 313"/>
                <a:gd name="T25" fmla="*/ 501 h 561"/>
                <a:gd name="T26" fmla="*/ 259 w 313"/>
                <a:gd name="T27" fmla="*/ 532 h 561"/>
                <a:gd name="T28" fmla="*/ 224 w 313"/>
                <a:gd name="T29" fmla="*/ 556 h 561"/>
                <a:gd name="T30" fmla="*/ 184 w 313"/>
                <a:gd name="T31" fmla="*/ 561 h 561"/>
                <a:gd name="T32" fmla="*/ 140 w 313"/>
                <a:gd name="T33" fmla="*/ 554 h 561"/>
                <a:gd name="T34" fmla="*/ 98 w 313"/>
                <a:gd name="T35" fmla="*/ 539 h 561"/>
                <a:gd name="T36" fmla="*/ 73 w 313"/>
                <a:gd name="T37" fmla="*/ 517 h 561"/>
                <a:gd name="T38" fmla="*/ 58 w 313"/>
                <a:gd name="T39" fmla="*/ 472 h 561"/>
                <a:gd name="T40" fmla="*/ 45 w 313"/>
                <a:gd name="T41" fmla="*/ 443 h 561"/>
                <a:gd name="T42" fmla="*/ 51 w 313"/>
                <a:gd name="T43" fmla="*/ 406 h 561"/>
                <a:gd name="T44" fmla="*/ 58 w 313"/>
                <a:gd name="T45" fmla="*/ 362 h 561"/>
                <a:gd name="T46" fmla="*/ 68 w 313"/>
                <a:gd name="T47" fmla="*/ 318 h 561"/>
                <a:gd name="T48" fmla="*/ 75 w 313"/>
                <a:gd name="T49" fmla="*/ 282 h 561"/>
                <a:gd name="T50" fmla="*/ 65 w 313"/>
                <a:gd name="T51" fmla="*/ 248 h 561"/>
                <a:gd name="T52" fmla="*/ 45 w 313"/>
                <a:gd name="T53" fmla="*/ 211 h 561"/>
                <a:gd name="T54" fmla="*/ 20 w 313"/>
                <a:gd name="T55" fmla="*/ 174 h 561"/>
                <a:gd name="T56" fmla="*/ 0 w 313"/>
                <a:gd name="T57" fmla="*/ 123 h 561"/>
                <a:gd name="T58" fmla="*/ 0 w 313"/>
                <a:gd name="T59" fmla="*/ 64 h 561"/>
                <a:gd name="T60" fmla="*/ 20 w 313"/>
                <a:gd name="T61" fmla="*/ 30 h 561"/>
                <a:gd name="T62" fmla="*/ 45 w 313"/>
                <a:gd name="T63" fmla="*/ 5 h 561"/>
                <a:gd name="T64" fmla="*/ 73 w 313"/>
                <a:gd name="T65" fmla="*/ 0 h 5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3"/>
                <a:gd name="T100" fmla="*/ 0 h 561"/>
                <a:gd name="T101" fmla="*/ 313 w 313"/>
                <a:gd name="T102" fmla="*/ 561 h 5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3" h="561">
                  <a:moveTo>
                    <a:pt x="73" y="0"/>
                  </a:moveTo>
                  <a:lnTo>
                    <a:pt x="117" y="0"/>
                  </a:lnTo>
                  <a:lnTo>
                    <a:pt x="150" y="0"/>
                  </a:lnTo>
                  <a:lnTo>
                    <a:pt x="192" y="15"/>
                  </a:lnTo>
                  <a:lnTo>
                    <a:pt x="214" y="38"/>
                  </a:lnTo>
                  <a:lnTo>
                    <a:pt x="244" y="72"/>
                  </a:lnTo>
                  <a:lnTo>
                    <a:pt x="266" y="111"/>
                  </a:lnTo>
                  <a:lnTo>
                    <a:pt x="283" y="165"/>
                  </a:lnTo>
                  <a:lnTo>
                    <a:pt x="303" y="223"/>
                  </a:lnTo>
                  <a:lnTo>
                    <a:pt x="313" y="299"/>
                  </a:lnTo>
                  <a:lnTo>
                    <a:pt x="313" y="372"/>
                  </a:lnTo>
                  <a:lnTo>
                    <a:pt x="306" y="443"/>
                  </a:lnTo>
                  <a:lnTo>
                    <a:pt x="283" y="501"/>
                  </a:lnTo>
                  <a:lnTo>
                    <a:pt x="259" y="532"/>
                  </a:lnTo>
                  <a:lnTo>
                    <a:pt x="224" y="556"/>
                  </a:lnTo>
                  <a:lnTo>
                    <a:pt x="184" y="561"/>
                  </a:lnTo>
                  <a:lnTo>
                    <a:pt x="140" y="554"/>
                  </a:lnTo>
                  <a:lnTo>
                    <a:pt x="98" y="539"/>
                  </a:lnTo>
                  <a:lnTo>
                    <a:pt x="73" y="517"/>
                  </a:lnTo>
                  <a:lnTo>
                    <a:pt x="58" y="472"/>
                  </a:lnTo>
                  <a:lnTo>
                    <a:pt x="45" y="443"/>
                  </a:lnTo>
                  <a:lnTo>
                    <a:pt x="51" y="406"/>
                  </a:lnTo>
                  <a:lnTo>
                    <a:pt x="58" y="362"/>
                  </a:lnTo>
                  <a:lnTo>
                    <a:pt x="68" y="318"/>
                  </a:lnTo>
                  <a:lnTo>
                    <a:pt x="75" y="282"/>
                  </a:lnTo>
                  <a:lnTo>
                    <a:pt x="65" y="248"/>
                  </a:lnTo>
                  <a:lnTo>
                    <a:pt x="45" y="211"/>
                  </a:lnTo>
                  <a:lnTo>
                    <a:pt x="20" y="174"/>
                  </a:lnTo>
                  <a:lnTo>
                    <a:pt x="0" y="123"/>
                  </a:lnTo>
                  <a:lnTo>
                    <a:pt x="0" y="64"/>
                  </a:lnTo>
                  <a:lnTo>
                    <a:pt x="20" y="30"/>
                  </a:lnTo>
                  <a:lnTo>
                    <a:pt x="45" y="5"/>
                  </a:lnTo>
                  <a:lnTo>
                    <a:pt x="73" y="0"/>
                  </a:lnTo>
                  <a:close/>
                </a:path>
              </a:pathLst>
            </a:custGeom>
            <a:solidFill>
              <a:srgbClr val="FF6600"/>
            </a:solidFill>
            <a:ln w="19050">
              <a:solidFill>
                <a:srgbClr val="000000"/>
              </a:solidFill>
              <a:round/>
              <a:headEnd/>
              <a:tailEnd/>
            </a:ln>
          </p:spPr>
          <p:txBody>
            <a:bodyPr/>
            <a:lstStyle/>
            <a:p>
              <a:endParaRPr lang="pt-PT"/>
            </a:p>
          </p:txBody>
        </p:sp>
        <p:sp>
          <p:nvSpPr>
            <p:cNvPr id="23" name="Freeform 123"/>
            <p:cNvSpPr>
              <a:spLocks/>
            </p:cNvSpPr>
            <p:nvPr/>
          </p:nvSpPr>
          <p:spPr bwMode="auto">
            <a:xfrm>
              <a:off x="389" y="781"/>
              <a:ext cx="479" cy="428"/>
            </a:xfrm>
            <a:custGeom>
              <a:avLst/>
              <a:gdLst>
                <a:gd name="T0" fmla="*/ 0 w 479"/>
                <a:gd name="T1" fmla="*/ 104 h 428"/>
                <a:gd name="T2" fmla="*/ 29 w 479"/>
                <a:gd name="T3" fmla="*/ 67 h 428"/>
                <a:gd name="T4" fmla="*/ 71 w 479"/>
                <a:gd name="T5" fmla="*/ 82 h 428"/>
                <a:gd name="T6" fmla="*/ 123 w 479"/>
                <a:gd name="T7" fmla="*/ 129 h 428"/>
                <a:gd name="T8" fmla="*/ 167 w 479"/>
                <a:gd name="T9" fmla="*/ 219 h 428"/>
                <a:gd name="T10" fmla="*/ 221 w 479"/>
                <a:gd name="T11" fmla="*/ 288 h 428"/>
                <a:gd name="T12" fmla="*/ 257 w 479"/>
                <a:gd name="T13" fmla="*/ 330 h 428"/>
                <a:gd name="T14" fmla="*/ 321 w 479"/>
                <a:gd name="T15" fmla="*/ 352 h 428"/>
                <a:gd name="T16" fmla="*/ 346 w 479"/>
                <a:gd name="T17" fmla="*/ 352 h 428"/>
                <a:gd name="T18" fmla="*/ 353 w 479"/>
                <a:gd name="T19" fmla="*/ 293 h 428"/>
                <a:gd name="T20" fmla="*/ 351 w 479"/>
                <a:gd name="T21" fmla="*/ 175 h 428"/>
                <a:gd name="T22" fmla="*/ 338 w 479"/>
                <a:gd name="T23" fmla="*/ 104 h 428"/>
                <a:gd name="T24" fmla="*/ 331 w 479"/>
                <a:gd name="T25" fmla="*/ 37 h 428"/>
                <a:gd name="T26" fmla="*/ 346 w 479"/>
                <a:gd name="T27" fmla="*/ 0 h 428"/>
                <a:gd name="T28" fmla="*/ 388 w 479"/>
                <a:gd name="T29" fmla="*/ 0 h 428"/>
                <a:gd name="T30" fmla="*/ 396 w 479"/>
                <a:gd name="T31" fmla="*/ 44 h 428"/>
                <a:gd name="T32" fmla="*/ 369 w 479"/>
                <a:gd name="T33" fmla="*/ 89 h 428"/>
                <a:gd name="T34" fmla="*/ 388 w 479"/>
                <a:gd name="T35" fmla="*/ 119 h 428"/>
                <a:gd name="T36" fmla="*/ 425 w 479"/>
                <a:gd name="T37" fmla="*/ 121 h 428"/>
                <a:gd name="T38" fmla="*/ 454 w 479"/>
                <a:gd name="T39" fmla="*/ 129 h 428"/>
                <a:gd name="T40" fmla="*/ 469 w 479"/>
                <a:gd name="T41" fmla="*/ 148 h 428"/>
                <a:gd name="T42" fmla="*/ 479 w 479"/>
                <a:gd name="T43" fmla="*/ 192 h 428"/>
                <a:gd name="T44" fmla="*/ 454 w 479"/>
                <a:gd name="T45" fmla="*/ 207 h 428"/>
                <a:gd name="T46" fmla="*/ 432 w 479"/>
                <a:gd name="T47" fmla="*/ 205 h 428"/>
                <a:gd name="T48" fmla="*/ 418 w 479"/>
                <a:gd name="T49" fmla="*/ 178 h 428"/>
                <a:gd name="T50" fmla="*/ 383 w 479"/>
                <a:gd name="T51" fmla="*/ 178 h 428"/>
                <a:gd name="T52" fmla="*/ 381 w 479"/>
                <a:gd name="T53" fmla="*/ 205 h 428"/>
                <a:gd name="T54" fmla="*/ 398 w 479"/>
                <a:gd name="T55" fmla="*/ 310 h 428"/>
                <a:gd name="T56" fmla="*/ 396 w 479"/>
                <a:gd name="T57" fmla="*/ 381 h 428"/>
                <a:gd name="T58" fmla="*/ 374 w 479"/>
                <a:gd name="T59" fmla="*/ 428 h 428"/>
                <a:gd name="T60" fmla="*/ 321 w 479"/>
                <a:gd name="T61" fmla="*/ 428 h 428"/>
                <a:gd name="T62" fmla="*/ 235 w 479"/>
                <a:gd name="T63" fmla="*/ 389 h 428"/>
                <a:gd name="T64" fmla="*/ 162 w 479"/>
                <a:gd name="T65" fmla="*/ 337 h 428"/>
                <a:gd name="T66" fmla="*/ 101 w 479"/>
                <a:gd name="T67" fmla="*/ 278 h 428"/>
                <a:gd name="T68" fmla="*/ 51 w 479"/>
                <a:gd name="T69" fmla="*/ 219 h 428"/>
                <a:gd name="T70" fmla="*/ 7 w 479"/>
                <a:gd name="T71" fmla="*/ 163 h 428"/>
                <a:gd name="T72" fmla="*/ 0 w 479"/>
                <a:gd name="T73" fmla="*/ 104 h 4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79"/>
                <a:gd name="T112" fmla="*/ 0 h 428"/>
                <a:gd name="T113" fmla="*/ 479 w 479"/>
                <a:gd name="T114" fmla="*/ 428 h 42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79" h="428">
                  <a:moveTo>
                    <a:pt x="0" y="104"/>
                  </a:moveTo>
                  <a:lnTo>
                    <a:pt x="29" y="67"/>
                  </a:lnTo>
                  <a:lnTo>
                    <a:pt x="71" y="82"/>
                  </a:lnTo>
                  <a:lnTo>
                    <a:pt x="123" y="129"/>
                  </a:lnTo>
                  <a:lnTo>
                    <a:pt x="167" y="219"/>
                  </a:lnTo>
                  <a:lnTo>
                    <a:pt x="221" y="288"/>
                  </a:lnTo>
                  <a:lnTo>
                    <a:pt x="257" y="330"/>
                  </a:lnTo>
                  <a:lnTo>
                    <a:pt x="321" y="352"/>
                  </a:lnTo>
                  <a:lnTo>
                    <a:pt x="346" y="352"/>
                  </a:lnTo>
                  <a:lnTo>
                    <a:pt x="353" y="293"/>
                  </a:lnTo>
                  <a:lnTo>
                    <a:pt x="351" y="175"/>
                  </a:lnTo>
                  <a:lnTo>
                    <a:pt x="338" y="104"/>
                  </a:lnTo>
                  <a:lnTo>
                    <a:pt x="331" y="37"/>
                  </a:lnTo>
                  <a:lnTo>
                    <a:pt x="346" y="0"/>
                  </a:lnTo>
                  <a:lnTo>
                    <a:pt x="388" y="0"/>
                  </a:lnTo>
                  <a:lnTo>
                    <a:pt x="396" y="44"/>
                  </a:lnTo>
                  <a:lnTo>
                    <a:pt x="369" y="89"/>
                  </a:lnTo>
                  <a:lnTo>
                    <a:pt x="388" y="119"/>
                  </a:lnTo>
                  <a:lnTo>
                    <a:pt x="425" y="121"/>
                  </a:lnTo>
                  <a:lnTo>
                    <a:pt x="454" y="129"/>
                  </a:lnTo>
                  <a:lnTo>
                    <a:pt x="469" y="148"/>
                  </a:lnTo>
                  <a:lnTo>
                    <a:pt x="479" y="192"/>
                  </a:lnTo>
                  <a:lnTo>
                    <a:pt x="454" y="207"/>
                  </a:lnTo>
                  <a:lnTo>
                    <a:pt x="432" y="205"/>
                  </a:lnTo>
                  <a:lnTo>
                    <a:pt x="418" y="178"/>
                  </a:lnTo>
                  <a:lnTo>
                    <a:pt x="383" y="178"/>
                  </a:lnTo>
                  <a:lnTo>
                    <a:pt x="381" y="205"/>
                  </a:lnTo>
                  <a:lnTo>
                    <a:pt x="398" y="310"/>
                  </a:lnTo>
                  <a:lnTo>
                    <a:pt x="396" y="381"/>
                  </a:lnTo>
                  <a:lnTo>
                    <a:pt x="374" y="428"/>
                  </a:lnTo>
                  <a:lnTo>
                    <a:pt x="321" y="428"/>
                  </a:lnTo>
                  <a:lnTo>
                    <a:pt x="235" y="389"/>
                  </a:lnTo>
                  <a:lnTo>
                    <a:pt x="162" y="337"/>
                  </a:lnTo>
                  <a:lnTo>
                    <a:pt x="101" y="278"/>
                  </a:lnTo>
                  <a:lnTo>
                    <a:pt x="51" y="219"/>
                  </a:lnTo>
                  <a:lnTo>
                    <a:pt x="7" y="163"/>
                  </a:lnTo>
                  <a:lnTo>
                    <a:pt x="0" y="104"/>
                  </a:lnTo>
                  <a:close/>
                </a:path>
              </a:pathLst>
            </a:custGeom>
            <a:solidFill>
              <a:srgbClr val="FF6600"/>
            </a:solidFill>
            <a:ln w="19050">
              <a:solidFill>
                <a:srgbClr val="000000"/>
              </a:solidFill>
              <a:round/>
              <a:headEnd/>
              <a:tailEnd/>
            </a:ln>
          </p:spPr>
          <p:txBody>
            <a:bodyPr/>
            <a:lstStyle/>
            <a:p>
              <a:endParaRPr lang="pt-PT"/>
            </a:p>
          </p:txBody>
        </p:sp>
        <p:sp>
          <p:nvSpPr>
            <p:cNvPr id="24" name="Freeform 124"/>
            <p:cNvSpPr>
              <a:spLocks/>
            </p:cNvSpPr>
            <p:nvPr/>
          </p:nvSpPr>
          <p:spPr bwMode="auto">
            <a:xfrm>
              <a:off x="510" y="1257"/>
              <a:ext cx="334" cy="706"/>
            </a:xfrm>
            <a:custGeom>
              <a:avLst/>
              <a:gdLst>
                <a:gd name="T0" fmla="*/ 37 w 334"/>
                <a:gd name="T1" fmla="*/ 0 h 706"/>
                <a:gd name="T2" fmla="*/ 96 w 334"/>
                <a:gd name="T3" fmla="*/ 37 h 706"/>
                <a:gd name="T4" fmla="*/ 126 w 334"/>
                <a:gd name="T5" fmla="*/ 96 h 706"/>
                <a:gd name="T6" fmla="*/ 148 w 334"/>
                <a:gd name="T7" fmla="*/ 162 h 706"/>
                <a:gd name="T8" fmla="*/ 165 w 334"/>
                <a:gd name="T9" fmla="*/ 259 h 706"/>
                <a:gd name="T10" fmla="*/ 165 w 334"/>
                <a:gd name="T11" fmla="*/ 330 h 706"/>
                <a:gd name="T12" fmla="*/ 150 w 334"/>
                <a:gd name="T13" fmla="*/ 425 h 706"/>
                <a:gd name="T14" fmla="*/ 121 w 334"/>
                <a:gd name="T15" fmla="*/ 505 h 706"/>
                <a:gd name="T16" fmla="*/ 121 w 334"/>
                <a:gd name="T17" fmla="*/ 579 h 706"/>
                <a:gd name="T18" fmla="*/ 133 w 334"/>
                <a:gd name="T19" fmla="*/ 616 h 706"/>
                <a:gd name="T20" fmla="*/ 155 w 334"/>
                <a:gd name="T21" fmla="*/ 616 h 706"/>
                <a:gd name="T22" fmla="*/ 200 w 334"/>
                <a:gd name="T23" fmla="*/ 611 h 706"/>
                <a:gd name="T24" fmla="*/ 260 w 334"/>
                <a:gd name="T25" fmla="*/ 623 h 706"/>
                <a:gd name="T26" fmla="*/ 312 w 334"/>
                <a:gd name="T27" fmla="*/ 648 h 706"/>
                <a:gd name="T28" fmla="*/ 329 w 334"/>
                <a:gd name="T29" fmla="*/ 660 h 706"/>
                <a:gd name="T30" fmla="*/ 334 w 334"/>
                <a:gd name="T31" fmla="*/ 682 h 706"/>
                <a:gd name="T32" fmla="*/ 292 w 334"/>
                <a:gd name="T33" fmla="*/ 704 h 706"/>
                <a:gd name="T34" fmla="*/ 260 w 334"/>
                <a:gd name="T35" fmla="*/ 706 h 706"/>
                <a:gd name="T36" fmla="*/ 232 w 334"/>
                <a:gd name="T37" fmla="*/ 691 h 706"/>
                <a:gd name="T38" fmla="*/ 187 w 334"/>
                <a:gd name="T39" fmla="*/ 662 h 706"/>
                <a:gd name="T40" fmla="*/ 136 w 334"/>
                <a:gd name="T41" fmla="*/ 660 h 706"/>
                <a:gd name="T42" fmla="*/ 96 w 334"/>
                <a:gd name="T43" fmla="*/ 684 h 706"/>
                <a:gd name="T44" fmla="*/ 69 w 334"/>
                <a:gd name="T45" fmla="*/ 677 h 706"/>
                <a:gd name="T46" fmla="*/ 59 w 334"/>
                <a:gd name="T47" fmla="*/ 648 h 706"/>
                <a:gd name="T48" fmla="*/ 74 w 334"/>
                <a:gd name="T49" fmla="*/ 601 h 706"/>
                <a:gd name="T50" fmla="*/ 81 w 334"/>
                <a:gd name="T51" fmla="*/ 520 h 706"/>
                <a:gd name="T52" fmla="*/ 89 w 334"/>
                <a:gd name="T53" fmla="*/ 439 h 706"/>
                <a:gd name="T54" fmla="*/ 99 w 334"/>
                <a:gd name="T55" fmla="*/ 323 h 706"/>
                <a:gd name="T56" fmla="*/ 96 w 334"/>
                <a:gd name="T57" fmla="*/ 264 h 706"/>
                <a:gd name="T58" fmla="*/ 74 w 334"/>
                <a:gd name="T59" fmla="*/ 193 h 706"/>
                <a:gd name="T60" fmla="*/ 44 w 334"/>
                <a:gd name="T61" fmla="*/ 142 h 706"/>
                <a:gd name="T62" fmla="*/ 17 w 334"/>
                <a:gd name="T63" fmla="*/ 91 h 706"/>
                <a:gd name="T64" fmla="*/ 0 w 334"/>
                <a:gd name="T65" fmla="*/ 39 h 706"/>
                <a:gd name="T66" fmla="*/ 10 w 334"/>
                <a:gd name="T67" fmla="*/ 2 h 706"/>
                <a:gd name="T68" fmla="*/ 37 w 334"/>
                <a:gd name="T69" fmla="*/ 0 h 70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4"/>
                <a:gd name="T106" fmla="*/ 0 h 706"/>
                <a:gd name="T107" fmla="*/ 334 w 334"/>
                <a:gd name="T108" fmla="*/ 706 h 70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4" h="706">
                  <a:moveTo>
                    <a:pt x="37" y="0"/>
                  </a:moveTo>
                  <a:lnTo>
                    <a:pt x="96" y="37"/>
                  </a:lnTo>
                  <a:lnTo>
                    <a:pt x="126" y="96"/>
                  </a:lnTo>
                  <a:lnTo>
                    <a:pt x="148" y="162"/>
                  </a:lnTo>
                  <a:lnTo>
                    <a:pt x="165" y="259"/>
                  </a:lnTo>
                  <a:lnTo>
                    <a:pt x="165" y="330"/>
                  </a:lnTo>
                  <a:lnTo>
                    <a:pt x="150" y="425"/>
                  </a:lnTo>
                  <a:lnTo>
                    <a:pt x="121" y="505"/>
                  </a:lnTo>
                  <a:lnTo>
                    <a:pt x="121" y="579"/>
                  </a:lnTo>
                  <a:lnTo>
                    <a:pt x="133" y="616"/>
                  </a:lnTo>
                  <a:lnTo>
                    <a:pt x="155" y="616"/>
                  </a:lnTo>
                  <a:lnTo>
                    <a:pt x="200" y="611"/>
                  </a:lnTo>
                  <a:lnTo>
                    <a:pt x="260" y="623"/>
                  </a:lnTo>
                  <a:lnTo>
                    <a:pt x="312" y="648"/>
                  </a:lnTo>
                  <a:lnTo>
                    <a:pt x="329" y="660"/>
                  </a:lnTo>
                  <a:lnTo>
                    <a:pt x="334" y="682"/>
                  </a:lnTo>
                  <a:lnTo>
                    <a:pt x="292" y="704"/>
                  </a:lnTo>
                  <a:lnTo>
                    <a:pt x="260" y="706"/>
                  </a:lnTo>
                  <a:lnTo>
                    <a:pt x="232" y="691"/>
                  </a:lnTo>
                  <a:lnTo>
                    <a:pt x="187" y="662"/>
                  </a:lnTo>
                  <a:lnTo>
                    <a:pt x="136" y="660"/>
                  </a:lnTo>
                  <a:lnTo>
                    <a:pt x="96" y="684"/>
                  </a:lnTo>
                  <a:lnTo>
                    <a:pt x="69" y="677"/>
                  </a:lnTo>
                  <a:lnTo>
                    <a:pt x="59" y="648"/>
                  </a:lnTo>
                  <a:lnTo>
                    <a:pt x="74" y="601"/>
                  </a:lnTo>
                  <a:lnTo>
                    <a:pt x="81" y="520"/>
                  </a:lnTo>
                  <a:lnTo>
                    <a:pt x="89" y="439"/>
                  </a:lnTo>
                  <a:lnTo>
                    <a:pt x="99" y="323"/>
                  </a:lnTo>
                  <a:lnTo>
                    <a:pt x="96" y="264"/>
                  </a:lnTo>
                  <a:lnTo>
                    <a:pt x="74" y="193"/>
                  </a:lnTo>
                  <a:lnTo>
                    <a:pt x="44" y="142"/>
                  </a:lnTo>
                  <a:lnTo>
                    <a:pt x="17" y="91"/>
                  </a:lnTo>
                  <a:lnTo>
                    <a:pt x="0" y="39"/>
                  </a:lnTo>
                  <a:lnTo>
                    <a:pt x="10" y="2"/>
                  </a:lnTo>
                  <a:lnTo>
                    <a:pt x="37" y="0"/>
                  </a:lnTo>
                  <a:close/>
                </a:path>
              </a:pathLst>
            </a:custGeom>
            <a:solidFill>
              <a:srgbClr val="FF6600"/>
            </a:solidFill>
            <a:ln w="19050">
              <a:solidFill>
                <a:srgbClr val="000000"/>
              </a:solidFill>
              <a:round/>
              <a:headEnd/>
              <a:tailEnd/>
            </a:ln>
          </p:spPr>
          <p:txBody>
            <a:bodyPr/>
            <a:lstStyle/>
            <a:p>
              <a:endParaRPr lang="pt-PT"/>
            </a:p>
          </p:txBody>
        </p:sp>
        <p:sp>
          <p:nvSpPr>
            <p:cNvPr id="25" name="Freeform 125"/>
            <p:cNvSpPr>
              <a:spLocks/>
            </p:cNvSpPr>
            <p:nvPr/>
          </p:nvSpPr>
          <p:spPr bwMode="auto">
            <a:xfrm>
              <a:off x="323" y="1252"/>
              <a:ext cx="204" cy="795"/>
            </a:xfrm>
            <a:custGeom>
              <a:avLst/>
              <a:gdLst>
                <a:gd name="T0" fmla="*/ 66 w 204"/>
                <a:gd name="T1" fmla="*/ 181 h 795"/>
                <a:gd name="T2" fmla="*/ 91 w 204"/>
                <a:gd name="T3" fmla="*/ 58 h 795"/>
                <a:gd name="T4" fmla="*/ 144 w 204"/>
                <a:gd name="T5" fmla="*/ 0 h 795"/>
                <a:gd name="T6" fmla="*/ 204 w 204"/>
                <a:gd name="T7" fmla="*/ 22 h 795"/>
                <a:gd name="T8" fmla="*/ 201 w 204"/>
                <a:gd name="T9" fmla="*/ 89 h 795"/>
                <a:gd name="T10" fmla="*/ 164 w 204"/>
                <a:gd name="T11" fmla="*/ 154 h 795"/>
                <a:gd name="T12" fmla="*/ 129 w 204"/>
                <a:gd name="T13" fmla="*/ 247 h 795"/>
                <a:gd name="T14" fmla="*/ 111 w 204"/>
                <a:gd name="T15" fmla="*/ 327 h 795"/>
                <a:gd name="T16" fmla="*/ 99 w 204"/>
                <a:gd name="T17" fmla="*/ 388 h 795"/>
                <a:gd name="T18" fmla="*/ 99 w 204"/>
                <a:gd name="T19" fmla="*/ 458 h 795"/>
                <a:gd name="T20" fmla="*/ 106 w 204"/>
                <a:gd name="T21" fmla="*/ 526 h 795"/>
                <a:gd name="T22" fmla="*/ 126 w 204"/>
                <a:gd name="T23" fmla="*/ 598 h 795"/>
                <a:gd name="T24" fmla="*/ 144 w 204"/>
                <a:gd name="T25" fmla="*/ 644 h 795"/>
                <a:gd name="T26" fmla="*/ 151 w 204"/>
                <a:gd name="T27" fmla="*/ 673 h 795"/>
                <a:gd name="T28" fmla="*/ 151 w 204"/>
                <a:gd name="T29" fmla="*/ 700 h 795"/>
                <a:gd name="T30" fmla="*/ 126 w 204"/>
                <a:gd name="T31" fmla="*/ 715 h 795"/>
                <a:gd name="T32" fmla="*/ 89 w 204"/>
                <a:gd name="T33" fmla="*/ 739 h 795"/>
                <a:gd name="T34" fmla="*/ 66 w 204"/>
                <a:gd name="T35" fmla="*/ 788 h 795"/>
                <a:gd name="T36" fmla="*/ 43 w 204"/>
                <a:gd name="T37" fmla="*/ 795 h 795"/>
                <a:gd name="T38" fmla="*/ 15 w 204"/>
                <a:gd name="T39" fmla="*/ 788 h 795"/>
                <a:gd name="T40" fmla="*/ 0 w 204"/>
                <a:gd name="T41" fmla="*/ 751 h 795"/>
                <a:gd name="T42" fmla="*/ 15 w 204"/>
                <a:gd name="T43" fmla="*/ 724 h 795"/>
                <a:gd name="T44" fmla="*/ 50 w 204"/>
                <a:gd name="T45" fmla="*/ 707 h 795"/>
                <a:gd name="T46" fmla="*/ 81 w 204"/>
                <a:gd name="T47" fmla="*/ 686 h 795"/>
                <a:gd name="T48" fmla="*/ 96 w 204"/>
                <a:gd name="T49" fmla="*/ 642 h 795"/>
                <a:gd name="T50" fmla="*/ 91 w 204"/>
                <a:gd name="T51" fmla="*/ 593 h 795"/>
                <a:gd name="T52" fmla="*/ 74 w 204"/>
                <a:gd name="T53" fmla="*/ 526 h 795"/>
                <a:gd name="T54" fmla="*/ 59 w 204"/>
                <a:gd name="T55" fmla="*/ 461 h 795"/>
                <a:gd name="T56" fmla="*/ 50 w 204"/>
                <a:gd name="T57" fmla="*/ 385 h 795"/>
                <a:gd name="T58" fmla="*/ 45 w 204"/>
                <a:gd name="T59" fmla="*/ 320 h 795"/>
                <a:gd name="T60" fmla="*/ 54 w 204"/>
                <a:gd name="T61" fmla="*/ 264 h 795"/>
                <a:gd name="T62" fmla="*/ 54 w 204"/>
                <a:gd name="T63" fmla="*/ 217 h 795"/>
                <a:gd name="T64" fmla="*/ 66 w 204"/>
                <a:gd name="T65" fmla="*/ 181 h 7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4"/>
                <a:gd name="T100" fmla="*/ 0 h 795"/>
                <a:gd name="T101" fmla="*/ 204 w 204"/>
                <a:gd name="T102" fmla="*/ 795 h 7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4" h="795">
                  <a:moveTo>
                    <a:pt x="66" y="181"/>
                  </a:moveTo>
                  <a:lnTo>
                    <a:pt x="91" y="58"/>
                  </a:lnTo>
                  <a:lnTo>
                    <a:pt x="144" y="0"/>
                  </a:lnTo>
                  <a:lnTo>
                    <a:pt x="204" y="22"/>
                  </a:lnTo>
                  <a:lnTo>
                    <a:pt x="201" y="89"/>
                  </a:lnTo>
                  <a:lnTo>
                    <a:pt x="164" y="154"/>
                  </a:lnTo>
                  <a:lnTo>
                    <a:pt x="129" y="247"/>
                  </a:lnTo>
                  <a:lnTo>
                    <a:pt x="111" y="327"/>
                  </a:lnTo>
                  <a:lnTo>
                    <a:pt x="99" y="388"/>
                  </a:lnTo>
                  <a:lnTo>
                    <a:pt x="99" y="458"/>
                  </a:lnTo>
                  <a:lnTo>
                    <a:pt x="106" y="526"/>
                  </a:lnTo>
                  <a:lnTo>
                    <a:pt x="126" y="598"/>
                  </a:lnTo>
                  <a:lnTo>
                    <a:pt x="144" y="644"/>
                  </a:lnTo>
                  <a:lnTo>
                    <a:pt x="151" y="673"/>
                  </a:lnTo>
                  <a:lnTo>
                    <a:pt x="151" y="700"/>
                  </a:lnTo>
                  <a:lnTo>
                    <a:pt x="126" y="715"/>
                  </a:lnTo>
                  <a:lnTo>
                    <a:pt x="89" y="739"/>
                  </a:lnTo>
                  <a:lnTo>
                    <a:pt x="66" y="788"/>
                  </a:lnTo>
                  <a:lnTo>
                    <a:pt x="43" y="795"/>
                  </a:lnTo>
                  <a:lnTo>
                    <a:pt x="15" y="788"/>
                  </a:lnTo>
                  <a:lnTo>
                    <a:pt x="0" y="751"/>
                  </a:lnTo>
                  <a:lnTo>
                    <a:pt x="15" y="724"/>
                  </a:lnTo>
                  <a:lnTo>
                    <a:pt x="50" y="707"/>
                  </a:lnTo>
                  <a:lnTo>
                    <a:pt x="81" y="686"/>
                  </a:lnTo>
                  <a:lnTo>
                    <a:pt x="96" y="642"/>
                  </a:lnTo>
                  <a:lnTo>
                    <a:pt x="91" y="593"/>
                  </a:lnTo>
                  <a:lnTo>
                    <a:pt x="74" y="526"/>
                  </a:lnTo>
                  <a:lnTo>
                    <a:pt x="59" y="461"/>
                  </a:lnTo>
                  <a:lnTo>
                    <a:pt x="50" y="385"/>
                  </a:lnTo>
                  <a:lnTo>
                    <a:pt x="45" y="320"/>
                  </a:lnTo>
                  <a:lnTo>
                    <a:pt x="54" y="264"/>
                  </a:lnTo>
                  <a:lnTo>
                    <a:pt x="54" y="217"/>
                  </a:lnTo>
                  <a:lnTo>
                    <a:pt x="66" y="181"/>
                  </a:lnTo>
                  <a:close/>
                </a:path>
              </a:pathLst>
            </a:custGeom>
            <a:solidFill>
              <a:srgbClr val="FF6600"/>
            </a:solidFill>
            <a:ln w="19050">
              <a:solidFill>
                <a:srgbClr val="000000"/>
              </a:solidFill>
              <a:round/>
              <a:headEnd/>
              <a:tailEnd/>
            </a:ln>
          </p:spPr>
          <p:txBody>
            <a:bodyPr/>
            <a:lstStyle/>
            <a:p>
              <a:endParaRPr lang="pt-PT"/>
            </a:p>
          </p:txBody>
        </p:sp>
      </p:grpSp>
      <p:grpSp>
        <p:nvGrpSpPr>
          <p:cNvPr id="26" name="Group 120"/>
          <p:cNvGrpSpPr>
            <a:grpSpLocks/>
          </p:cNvGrpSpPr>
          <p:nvPr/>
        </p:nvGrpSpPr>
        <p:grpSpPr bwMode="auto">
          <a:xfrm>
            <a:off x="689219" y="188640"/>
            <a:ext cx="2442621" cy="1810368"/>
            <a:chOff x="630" y="99"/>
            <a:chExt cx="1772" cy="1562"/>
          </a:xfrm>
        </p:grpSpPr>
        <p:sp>
          <p:nvSpPr>
            <p:cNvPr id="27" name="Freeform 118"/>
            <p:cNvSpPr>
              <a:spLocks/>
            </p:cNvSpPr>
            <p:nvPr/>
          </p:nvSpPr>
          <p:spPr bwMode="auto">
            <a:xfrm>
              <a:off x="657" y="109"/>
              <a:ext cx="1731" cy="1547"/>
            </a:xfrm>
            <a:custGeom>
              <a:avLst/>
              <a:gdLst>
                <a:gd name="T0" fmla="*/ 0 w 1731"/>
                <a:gd name="T1" fmla="*/ 512 h 1547"/>
                <a:gd name="T2" fmla="*/ 233 w 1731"/>
                <a:gd name="T3" fmla="*/ 439 h 1547"/>
                <a:gd name="T4" fmla="*/ 333 w 1731"/>
                <a:gd name="T5" fmla="*/ 386 h 1547"/>
                <a:gd name="T6" fmla="*/ 444 w 1731"/>
                <a:gd name="T7" fmla="*/ 345 h 1547"/>
                <a:gd name="T8" fmla="*/ 552 w 1731"/>
                <a:gd name="T9" fmla="*/ 284 h 1547"/>
                <a:gd name="T10" fmla="*/ 670 w 1731"/>
                <a:gd name="T11" fmla="*/ 236 h 1547"/>
                <a:gd name="T12" fmla="*/ 760 w 1731"/>
                <a:gd name="T13" fmla="*/ 213 h 1547"/>
                <a:gd name="T14" fmla="*/ 884 w 1731"/>
                <a:gd name="T15" fmla="*/ 119 h 1547"/>
                <a:gd name="T16" fmla="*/ 964 w 1731"/>
                <a:gd name="T17" fmla="*/ 75 h 1547"/>
                <a:gd name="T18" fmla="*/ 1046 w 1731"/>
                <a:gd name="T19" fmla="*/ 61 h 1547"/>
                <a:gd name="T20" fmla="*/ 1207 w 1731"/>
                <a:gd name="T21" fmla="*/ 0 h 1547"/>
                <a:gd name="T22" fmla="*/ 1270 w 1731"/>
                <a:gd name="T23" fmla="*/ 44 h 1547"/>
                <a:gd name="T24" fmla="*/ 1357 w 1731"/>
                <a:gd name="T25" fmla="*/ 227 h 1547"/>
                <a:gd name="T26" fmla="*/ 1403 w 1731"/>
                <a:gd name="T27" fmla="*/ 294 h 1547"/>
                <a:gd name="T28" fmla="*/ 1469 w 1731"/>
                <a:gd name="T29" fmla="*/ 468 h 1547"/>
                <a:gd name="T30" fmla="*/ 1553 w 1731"/>
                <a:gd name="T31" fmla="*/ 640 h 1547"/>
                <a:gd name="T32" fmla="*/ 1608 w 1731"/>
                <a:gd name="T33" fmla="*/ 700 h 1547"/>
                <a:gd name="T34" fmla="*/ 1687 w 1731"/>
                <a:gd name="T35" fmla="*/ 759 h 1547"/>
                <a:gd name="T36" fmla="*/ 1702 w 1731"/>
                <a:gd name="T37" fmla="*/ 825 h 1547"/>
                <a:gd name="T38" fmla="*/ 1731 w 1731"/>
                <a:gd name="T39" fmla="*/ 888 h 1547"/>
                <a:gd name="T40" fmla="*/ 1724 w 1731"/>
                <a:gd name="T41" fmla="*/ 946 h 1547"/>
                <a:gd name="T42" fmla="*/ 1709 w 1731"/>
                <a:gd name="T43" fmla="*/ 982 h 1547"/>
                <a:gd name="T44" fmla="*/ 1620 w 1731"/>
                <a:gd name="T45" fmla="*/ 1033 h 1547"/>
                <a:gd name="T46" fmla="*/ 1548 w 1731"/>
                <a:gd name="T47" fmla="*/ 1098 h 1547"/>
                <a:gd name="T48" fmla="*/ 1469 w 1731"/>
                <a:gd name="T49" fmla="*/ 1110 h 1547"/>
                <a:gd name="T50" fmla="*/ 1338 w 1731"/>
                <a:gd name="T51" fmla="*/ 1176 h 1547"/>
                <a:gd name="T52" fmla="*/ 1272 w 1731"/>
                <a:gd name="T53" fmla="*/ 1185 h 1547"/>
                <a:gd name="T54" fmla="*/ 1148 w 1731"/>
                <a:gd name="T55" fmla="*/ 1259 h 1547"/>
                <a:gd name="T56" fmla="*/ 1022 w 1731"/>
                <a:gd name="T57" fmla="*/ 1274 h 1547"/>
                <a:gd name="T58" fmla="*/ 981 w 1731"/>
                <a:gd name="T59" fmla="*/ 1303 h 1547"/>
                <a:gd name="T60" fmla="*/ 952 w 1731"/>
                <a:gd name="T61" fmla="*/ 1336 h 1547"/>
                <a:gd name="T62" fmla="*/ 865 w 1731"/>
                <a:gd name="T63" fmla="*/ 1351 h 1547"/>
                <a:gd name="T64" fmla="*/ 723 w 1731"/>
                <a:gd name="T65" fmla="*/ 1431 h 1547"/>
                <a:gd name="T66" fmla="*/ 617 w 1731"/>
                <a:gd name="T67" fmla="*/ 1477 h 1547"/>
                <a:gd name="T68" fmla="*/ 496 w 1731"/>
                <a:gd name="T69" fmla="*/ 1532 h 1547"/>
                <a:gd name="T70" fmla="*/ 420 w 1731"/>
                <a:gd name="T71" fmla="*/ 1547 h 1547"/>
                <a:gd name="T72" fmla="*/ 371 w 1731"/>
                <a:gd name="T73" fmla="*/ 1532 h 1547"/>
                <a:gd name="T74" fmla="*/ 342 w 1731"/>
                <a:gd name="T75" fmla="*/ 1503 h 1547"/>
                <a:gd name="T76" fmla="*/ 275 w 1731"/>
                <a:gd name="T77" fmla="*/ 1332 h 1547"/>
                <a:gd name="T78" fmla="*/ 233 w 1731"/>
                <a:gd name="T79" fmla="*/ 1118 h 1547"/>
                <a:gd name="T80" fmla="*/ 195 w 1731"/>
                <a:gd name="T81" fmla="*/ 1040 h 1547"/>
                <a:gd name="T82" fmla="*/ 132 w 1731"/>
                <a:gd name="T83" fmla="*/ 968 h 1547"/>
                <a:gd name="T84" fmla="*/ 103 w 1731"/>
                <a:gd name="T85" fmla="*/ 922 h 1547"/>
                <a:gd name="T86" fmla="*/ 80 w 1731"/>
                <a:gd name="T87" fmla="*/ 793 h 1547"/>
                <a:gd name="T88" fmla="*/ 22 w 1731"/>
                <a:gd name="T89" fmla="*/ 657 h 1547"/>
                <a:gd name="T90" fmla="*/ 0 w 1731"/>
                <a:gd name="T91" fmla="*/ 512 h 154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731"/>
                <a:gd name="T139" fmla="*/ 0 h 1547"/>
                <a:gd name="T140" fmla="*/ 1731 w 1731"/>
                <a:gd name="T141" fmla="*/ 1547 h 154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731" h="1547">
                  <a:moveTo>
                    <a:pt x="0" y="512"/>
                  </a:moveTo>
                  <a:lnTo>
                    <a:pt x="233" y="439"/>
                  </a:lnTo>
                  <a:lnTo>
                    <a:pt x="333" y="386"/>
                  </a:lnTo>
                  <a:lnTo>
                    <a:pt x="444" y="345"/>
                  </a:lnTo>
                  <a:lnTo>
                    <a:pt x="552" y="284"/>
                  </a:lnTo>
                  <a:lnTo>
                    <a:pt x="670" y="236"/>
                  </a:lnTo>
                  <a:lnTo>
                    <a:pt x="760" y="213"/>
                  </a:lnTo>
                  <a:lnTo>
                    <a:pt x="884" y="119"/>
                  </a:lnTo>
                  <a:lnTo>
                    <a:pt x="964" y="75"/>
                  </a:lnTo>
                  <a:lnTo>
                    <a:pt x="1046" y="61"/>
                  </a:lnTo>
                  <a:lnTo>
                    <a:pt x="1207" y="0"/>
                  </a:lnTo>
                  <a:lnTo>
                    <a:pt x="1270" y="44"/>
                  </a:lnTo>
                  <a:lnTo>
                    <a:pt x="1357" y="227"/>
                  </a:lnTo>
                  <a:lnTo>
                    <a:pt x="1403" y="294"/>
                  </a:lnTo>
                  <a:lnTo>
                    <a:pt x="1469" y="468"/>
                  </a:lnTo>
                  <a:lnTo>
                    <a:pt x="1553" y="640"/>
                  </a:lnTo>
                  <a:lnTo>
                    <a:pt x="1608" y="700"/>
                  </a:lnTo>
                  <a:lnTo>
                    <a:pt x="1687" y="759"/>
                  </a:lnTo>
                  <a:lnTo>
                    <a:pt x="1702" y="825"/>
                  </a:lnTo>
                  <a:lnTo>
                    <a:pt x="1731" y="888"/>
                  </a:lnTo>
                  <a:lnTo>
                    <a:pt x="1724" y="946"/>
                  </a:lnTo>
                  <a:lnTo>
                    <a:pt x="1709" y="982"/>
                  </a:lnTo>
                  <a:lnTo>
                    <a:pt x="1620" y="1033"/>
                  </a:lnTo>
                  <a:lnTo>
                    <a:pt x="1548" y="1098"/>
                  </a:lnTo>
                  <a:lnTo>
                    <a:pt x="1469" y="1110"/>
                  </a:lnTo>
                  <a:lnTo>
                    <a:pt x="1338" y="1176"/>
                  </a:lnTo>
                  <a:lnTo>
                    <a:pt x="1272" y="1185"/>
                  </a:lnTo>
                  <a:lnTo>
                    <a:pt x="1148" y="1259"/>
                  </a:lnTo>
                  <a:lnTo>
                    <a:pt x="1022" y="1274"/>
                  </a:lnTo>
                  <a:lnTo>
                    <a:pt x="981" y="1303"/>
                  </a:lnTo>
                  <a:lnTo>
                    <a:pt x="952" y="1336"/>
                  </a:lnTo>
                  <a:lnTo>
                    <a:pt x="865" y="1351"/>
                  </a:lnTo>
                  <a:lnTo>
                    <a:pt x="723" y="1431"/>
                  </a:lnTo>
                  <a:lnTo>
                    <a:pt x="617" y="1477"/>
                  </a:lnTo>
                  <a:lnTo>
                    <a:pt x="496" y="1532"/>
                  </a:lnTo>
                  <a:lnTo>
                    <a:pt x="420" y="1547"/>
                  </a:lnTo>
                  <a:lnTo>
                    <a:pt x="371" y="1532"/>
                  </a:lnTo>
                  <a:lnTo>
                    <a:pt x="342" y="1503"/>
                  </a:lnTo>
                  <a:lnTo>
                    <a:pt x="275" y="1332"/>
                  </a:lnTo>
                  <a:lnTo>
                    <a:pt x="233" y="1118"/>
                  </a:lnTo>
                  <a:lnTo>
                    <a:pt x="195" y="1040"/>
                  </a:lnTo>
                  <a:lnTo>
                    <a:pt x="132" y="968"/>
                  </a:lnTo>
                  <a:lnTo>
                    <a:pt x="103" y="922"/>
                  </a:lnTo>
                  <a:lnTo>
                    <a:pt x="80" y="793"/>
                  </a:lnTo>
                  <a:lnTo>
                    <a:pt x="22" y="657"/>
                  </a:lnTo>
                  <a:lnTo>
                    <a:pt x="0" y="5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28" name="Freeform 119"/>
            <p:cNvSpPr>
              <a:spLocks/>
            </p:cNvSpPr>
            <p:nvPr/>
          </p:nvSpPr>
          <p:spPr bwMode="auto">
            <a:xfrm>
              <a:off x="630" y="99"/>
              <a:ext cx="1772" cy="1562"/>
            </a:xfrm>
            <a:custGeom>
              <a:avLst/>
              <a:gdLst>
                <a:gd name="T0" fmla="*/ 350 w 1772"/>
                <a:gd name="T1" fmla="*/ 388 h 1562"/>
                <a:gd name="T2" fmla="*/ 573 w 1772"/>
                <a:gd name="T3" fmla="*/ 282 h 1562"/>
                <a:gd name="T4" fmla="*/ 820 w 1772"/>
                <a:gd name="T5" fmla="*/ 179 h 1562"/>
                <a:gd name="T6" fmla="*/ 1054 w 1772"/>
                <a:gd name="T7" fmla="*/ 63 h 1562"/>
                <a:gd name="T8" fmla="*/ 1248 w 1772"/>
                <a:gd name="T9" fmla="*/ 0 h 1562"/>
                <a:gd name="T10" fmla="*/ 1384 w 1772"/>
                <a:gd name="T11" fmla="*/ 218 h 1562"/>
                <a:gd name="T12" fmla="*/ 1514 w 1772"/>
                <a:gd name="T13" fmla="*/ 485 h 1562"/>
                <a:gd name="T14" fmla="*/ 1627 w 1772"/>
                <a:gd name="T15" fmla="*/ 689 h 1562"/>
                <a:gd name="T16" fmla="*/ 1743 w 1772"/>
                <a:gd name="T17" fmla="*/ 840 h 1562"/>
                <a:gd name="T18" fmla="*/ 1738 w 1772"/>
                <a:gd name="T19" fmla="*/ 999 h 1562"/>
                <a:gd name="T20" fmla="*/ 1505 w 1772"/>
                <a:gd name="T21" fmla="*/ 1130 h 1562"/>
                <a:gd name="T22" fmla="*/ 1306 w 1772"/>
                <a:gd name="T23" fmla="*/ 1208 h 1562"/>
                <a:gd name="T24" fmla="*/ 1087 w 1772"/>
                <a:gd name="T25" fmla="*/ 1291 h 1562"/>
                <a:gd name="T26" fmla="*/ 884 w 1772"/>
                <a:gd name="T27" fmla="*/ 1378 h 1562"/>
                <a:gd name="T28" fmla="*/ 539 w 1772"/>
                <a:gd name="T29" fmla="*/ 1543 h 1562"/>
                <a:gd name="T30" fmla="*/ 379 w 1772"/>
                <a:gd name="T31" fmla="*/ 1538 h 1562"/>
                <a:gd name="T32" fmla="*/ 282 w 1772"/>
                <a:gd name="T33" fmla="*/ 1320 h 1562"/>
                <a:gd name="T34" fmla="*/ 238 w 1772"/>
                <a:gd name="T35" fmla="*/ 1106 h 1562"/>
                <a:gd name="T36" fmla="*/ 111 w 1772"/>
                <a:gd name="T37" fmla="*/ 840 h 1562"/>
                <a:gd name="T38" fmla="*/ 15 w 1772"/>
                <a:gd name="T39" fmla="*/ 582 h 1562"/>
                <a:gd name="T40" fmla="*/ 53 w 1772"/>
                <a:gd name="T41" fmla="*/ 485 h 1562"/>
                <a:gd name="T42" fmla="*/ 53 w 1772"/>
                <a:gd name="T43" fmla="*/ 548 h 1562"/>
                <a:gd name="T44" fmla="*/ 92 w 1772"/>
                <a:gd name="T45" fmla="*/ 718 h 1562"/>
                <a:gd name="T46" fmla="*/ 166 w 1772"/>
                <a:gd name="T47" fmla="*/ 941 h 1562"/>
                <a:gd name="T48" fmla="*/ 262 w 1772"/>
                <a:gd name="T49" fmla="*/ 1087 h 1562"/>
                <a:gd name="T50" fmla="*/ 306 w 1772"/>
                <a:gd name="T51" fmla="*/ 1247 h 1562"/>
                <a:gd name="T52" fmla="*/ 403 w 1772"/>
                <a:gd name="T53" fmla="*/ 1514 h 1562"/>
                <a:gd name="T54" fmla="*/ 559 w 1772"/>
                <a:gd name="T55" fmla="*/ 1504 h 1562"/>
                <a:gd name="T56" fmla="*/ 815 w 1772"/>
                <a:gd name="T57" fmla="*/ 1378 h 1562"/>
                <a:gd name="T58" fmla="*/ 981 w 1772"/>
                <a:gd name="T59" fmla="*/ 1320 h 1562"/>
                <a:gd name="T60" fmla="*/ 1141 w 1772"/>
                <a:gd name="T61" fmla="*/ 1252 h 1562"/>
                <a:gd name="T62" fmla="*/ 1364 w 1772"/>
                <a:gd name="T63" fmla="*/ 1164 h 1562"/>
                <a:gd name="T64" fmla="*/ 1573 w 1772"/>
                <a:gd name="T65" fmla="*/ 1087 h 1562"/>
                <a:gd name="T66" fmla="*/ 1728 w 1772"/>
                <a:gd name="T67" fmla="*/ 965 h 1562"/>
                <a:gd name="T68" fmla="*/ 1714 w 1772"/>
                <a:gd name="T69" fmla="*/ 835 h 1562"/>
                <a:gd name="T70" fmla="*/ 1598 w 1772"/>
                <a:gd name="T71" fmla="*/ 698 h 1562"/>
                <a:gd name="T72" fmla="*/ 1447 w 1772"/>
                <a:gd name="T73" fmla="*/ 403 h 1562"/>
                <a:gd name="T74" fmla="*/ 1326 w 1772"/>
                <a:gd name="T75" fmla="*/ 160 h 1562"/>
                <a:gd name="T76" fmla="*/ 1234 w 1772"/>
                <a:gd name="T77" fmla="*/ 34 h 1562"/>
                <a:gd name="T78" fmla="*/ 981 w 1772"/>
                <a:gd name="T79" fmla="*/ 107 h 1562"/>
                <a:gd name="T80" fmla="*/ 748 w 1772"/>
                <a:gd name="T81" fmla="*/ 258 h 1562"/>
                <a:gd name="T82" fmla="*/ 475 w 1772"/>
                <a:gd name="T83" fmla="*/ 374 h 1562"/>
                <a:gd name="T84" fmla="*/ 85 w 1772"/>
                <a:gd name="T85" fmla="*/ 478 h 15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72"/>
                <a:gd name="T130" fmla="*/ 0 h 1562"/>
                <a:gd name="T131" fmla="*/ 1772 w 1772"/>
                <a:gd name="T132" fmla="*/ 1562 h 156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72" h="1562">
                  <a:moveTo>
                    <a:pt x="85" y="478"/>
                  </a:moveTo>
                  <a:lnTo>
                    <a:pt x="267" y="427"/>
                  </a:lnTo>
                  <a:lnTo>
                    <a:pt x="350" y="388"/>
                  </a:lnTo>
                  <a:lnTo>
                    <a:pt x="427" y="354"/>
                  </a:lnTo>
                  <a:lnTo>
                    <a:pt x="496" y="325"/>
                  </a:lnTo>
                  <a:lnTo>
                    <a:pt x="573" y="282"/>
                  </a:lnTo>
                  <a:lnTo>
                    <a:pt x="665" y="248"/>
                  </a:lnTo>
                  <a:lnTo>
                    <a:pt x="762" y="218"/>
                  </a:lnTo>
                  <a:lnTo>
                    <a:pt x="820" y="179"/>
                  </a:lnTo>
                  <a:lnTo>
                    <a:pt x="894" y="126"/>
                  </a:lnTo>
                  <a:lnTo>
                    <a:pt x="976" y="82"/>
                  </a:lnTo>
                  <a:lnTo>
                    <a:pt x="1054" y="63"/>
                  </a:lnTo>
                  <a:lnTo>
                    <a:pt x="1150" y="29"/>
                  </a:lnTo>
                  <a:lnTo>
                    <a:pt x="1213" y="5"/>
                  </a:lnTo>
                  <a:lnTo>
                    <a:pt x="1248" y="0"/>
                  </a:lnTo>
                  <a:lnTo>
                    <a:pt x="1292" y="39"/>
                  </a:lnTo>
                  <a:lnTo>
                    <a:pt x="1345" y="136"/>
                  </a:lnTo>
                  <a:lnTo>
                    <a:pt x="1384" y="218"/>
                  </a:lnTo>
                  <a:lnTo>
                    <a:pt x="1437" y="296"/>
                  </a:lnTo>
                  <a:lnTo>
                    <a:pt x="1476" y="398"/>
                  </a:lnTo>
                  <a:lnTo>
                    <a:pt x="1514" y="485"/>
                  </a:lnTo>
                  <a:lnTo>
                    <a:pt x="1558" y="577"/>
                  </a:lnTo>
                  <a:lnTo>
                    <a:pt x="1588" y="630"/>
                  </a:lnTo>
                  <a:lnTo>
                    <a:pt x="1627" y="689"/>
                  </a:lnTo>
                  <a:lnTo>
                    <a:pt x="1695" y="743"/>
                  </a:lnTo>
                  <a:lnTo>
                    <a:pt x="1719" y="767"/>
                  </a:lnTo>
                  <a:lnTo>
                    <a:pt x="1743" y="840"/>
                  </a:lnTo>
                  <a:lnTo>
                    <a:pt x="1772" y="903"/>
                  </a:lnTo>
                  <a:lnTo>
                    <a:pt x="1767" y="951"/>
                  </a:lnTo>
                  <a:lnTo>
                    <a:pt x="1738" y="999"/>
                  </a:lnTo>
                  <a:lnTo>
                    <a:pt x="1675" y="1038"/>
                  </a:lnTo>
                  <a:lnTo>
                    <a:pt x="1577" y="1111"/>
                  </a:lnTo>
                  <a:lnTo>
                    <a:pt x="1505" y="1130"/>
                  </a:lnTo>
                  <a:lnTo>
                    <a:pt x="1427" y="1164"/>
                  </a:lnTo>
                  <a:lnTo>
                    <a:pt x="1379" y="1188"/>
                  </a:lnTo>
                  <a:lnTo>
                    <a:pt x="1306" y="1208"/>
                  </a:lnTo>
                  <a:lnTo>
                    <a:pt x="1248" y="1238"/>
                  </a:lnTo>
                  <a:lnTo>
                    <a:pt x="1184" y="1272"/>
                  </a:lnTo>
                  <a:lnTo>
                    <a:pt x="1087" y="1291"/>
                  </a:lnTo>
                  <a:lnTo>
                    <a:pt x="1049" y="1296"/>
                  </a:lnTo>
                  <a:lnTo>
                    <a:pt x="986" y="1354"/>
                  </a:lnTo>
                  <a:lnTo>
                    <a:pt x="884" y="1378"/>
                  </a:lnTo>
                  <a:lnTo>
                    <a:pt x="738" y="1460"/>
                  </a:lnTo>
                  <a:lnTo>
                    <a:pt x="631" y="1499"/>
                  </a:lnTo>
                  <a:lnTo>
                    <a:pt x="539" y="1543"/>
                  </a:lnTo>
                  <a:lnTo>
                    <a:pt x="451" y="1562"/>
                  </a:lnTo>
                  <a:lnTo>
                    <a:pt x="412" y="1557"/>
                  </a:lnTo>
                  <a:lnTo>
                    <a:pt x="379" y="1538"/>
                  </a:lnTo>
                  <a:lnTo>
                    <a:pt x="340" y="1455"/>
                  </a:lnTo>
                  <a:lnTo>
                    <a:pt x="296" y="1373"/>
                  </a:lnTo>
                  <a:lnTo>
                    <a:pt x="282" y="1320"/>
                  </a:lnTo>
                  <a:lnTo>
                    <a:pt x="272" y="1238"/>
                  </a:lnTo>
                  <a:lnTo>
                    <a:pt x="258" y="1174"/>
                  </a:lnTo>
                  <a:lnTo>
                    <a:pt x="238" y="1106"/>
                  </a:lnTo>
                  <a:lnTo>
                    <a:pt x="175" y="1019"/>
                  </a:lnTo>
                  <a:lnTo>
                    <a:pt x="137" y="956"/>
                  </a:lnTo>
                  <a:lnTo>
                    <a:pt x="111" y="840"/>
                  </a:lnTo>
                  <a:lnTo>
                    <a:pt x="77" y="757"/>
                  </a:lnTo>
                  <a:lnTo>
                    <a:pt x="39" y="669"/>
                  </a:lnTo>
                  <a:lnTo>
                    <a:pt x="15" y="582"/>
                  </a:lnTo>
                  <a:lnTo>
                    <a:pt x="0" y="538"/>
                  </a:lnTo>
                  <a:lnTo>
                    <a:pt x="15" y="505"/>
                  </a:lnTo>
                  <a:lnTo>
                    <a:pt x="53" y="485"/>
                  </a:lnTo>
                  <a:lnTo>
                    <a:pt x="87" y="495"/>
                  </a:lnTo>
                  <a:lnTo>
                    <a:pt x="97" y="524"/>
                  </a:lnTo>
                  <a:lnTo>
                    <a:pt x="53" y="548"/>
                  </a:lnTo>
                  <a:lnTo>
                    <a:pt x="53" y="592"/>
                  </a:lnTo>
                  <a:lnTo>
                    <a:pt x="68" y="650"/>
                  </a:lnTo>
                  <a:lnTo>
                    <a:pt x="92" y="718"/>
                  </a:lnTo>
                  <a:lnTo>
                    <a:pt x="127" y="796"/>
                  </a:lnTo>
                  <a:lnTo>
                    <a:pt x="151" y="854"/>
                  </a:lnTo>
                  <a:lnTo>
                    <a:pt x="166" y="941"/>
                  </a:lnTo>
                  <a:lnTo>
                    <a:pt x="190" y="980"/>
                  </a:lnTo>
                  <a:lnTo>
                    <a:pt x="238" y="1048"/>
                  </a:lnTo>
                  <a:lnTo>
                    <a:pt x="262" y="1087"/>
                  </a:lnTo>
                  <a:lnTo>
                    <a:pt x="282" y="1140"/>
                  </a:lnTo>
                  <a:lnTo>
                    <a:pt x="291" y="1193"/>
                  </a:lnTo>
                  <a:lnTo>
                    <a:pt x="306" y="1247"/>
                  </a:lnTo>
                  <a:lnTo>
                    <a:pt x="321" y="1334"/>
                  </a:lnTo>
                  <a:lnTo>
                    <a:pt x="350" y="1407"/>
                  </a:lnTo>
                  <a:lnTo>
                    <a:pt x="403" y="1514"/>
                  </a:lnTo>
                  <a:lnTo>
                    <a:pt x="442" y="1533"/>
                  </a:lnTo>
                  <a:lnTo>
                    <a:pt x="480" y="1533"/>
                  </a:lnTo>
                  <a:lnTo>
                    <a:pt x="559" y="1504"/>
                  </a:lnTo>
                  <a:lnTo>
                    <a:pt x="656" y="1465"/>
                  </a:lnTo>
                  <a:lnTo>
                    <a:pt x="743" y="1422"/>
                  </a:lnTo>
                  <a:lnTo>
                    <a:pt x="815" y="1378"/>
                  </a:lnTo>
                  <a:lnTo>
                    <a:pt x="874" y="1344"/>
                  </a:lnTo>
                  <a:lnTo>
                    <a:pt x="932" y="1320"/>
                  </a:lnTo>
                  <a:lnTo>
                    <a:pt x="981" y="1320"/>
                  </a:lnTo>
                  <a:lnTo>
                    <a:pt x="1010" y="1286"/>
                  </a:lnTo>
                  <a:lnTo>
                    <a:pt x="1078" y="1262"/>
                  </a:lnTo>
                  <a:lnTo>
                    <a:pt x="1141" y="1252"/>
                  </a:lnTo>
                  <a:lnTo>
                    <a:pt x="1179" y="1247"/>
                  </a:lnTo>
                  <a:lnTo>
                    <a:pt x="1297" y="1179"/>
                  </a:lnTo>
                  <a:lnTo>
                    <a:pt x="1364" y="1164"/>
                  </a:lnTo>
                  <a:lnTo>
                    <a:pt x="1422" y="1135"/>
                  </a:lnTo>
                  <a:lnTo>
                    <a:pt x="1495" y="1096"/>
                  </a:lnTo>
                  <a:lnTo>
                    <a:pt x="1573" y="1087"/>
                  </a:lnTo>
                  <a:lnTo>
                    <a:pt x="1641" y="1028"/>
                  </a:lnTo>
                  <a:lnTo>
                    <a:pt x="1695" y="990"/>
                  </a:lnTo>
                  <a:lnTo>
                    <a:pt x="1728" y="965"/>
                  </a:lnTo>
                  <a:lnTo>
                    <a:pt x="1738" y="922"/>
                  </a:lnTo>
                  <a:lnTo>
                    <a:pt x="1738" y="878"/>
                  </a:lnTo>
                  <a:lnTo>
                    <a:pt x="1714" y="835"/>
                  </a:lnTo>
                  <a:lnTo>
                    <a:pt x="1699" y="772"/>
                  </a:lnTo>
                  <a:lnTo>
                    <a:pt x="1646" y="743"/>
                  </a:lnTo>
                  <a:lnTo>
                    <a:pt x="1598" y="698"/>
                  </a:lnTo>
                  <a:lnTo>
                    <a:pt x="1558" y="645"/>
                  </a:lnTo>
                  <a:lnTo>
                    <a:pt x="1495" y="509"/>
                  </a:lnTo>
                  <a:lnTo>
                    <a:pt x="1447" y="403"/>
                  </a:lnTo>
                  <a:lnTo>
                    <a:pt x="1418" y="325"/>
                  </a:lnTo>
                  <a:lnTo>
                    <a:pt x="1364" y="248"/>
                  </a:lnTo>
                  <a:lnTo>
                    <a:pt x="1326" y="160"/>
                  </a:lnTo>
                  <a:lnTo>
                    <a:pt x="1282" y="73"/>
                  </a:lnTo>
                  <a:lnTo>
                    <a:pt x="1258" y="58"/>
                  </a:lnTo>
                  <a:lnTo>
                    <a:pt x="1234" y="34"/>
                  </a:lnTo>
                  <a:lnTo>
                    <a:pt x="1126" y="68"/>
                  </a:lnTo>
                  <a:lnTo>
                    <a:pt x="1068" y="92"/>
                  </a:lnTo>
                  <a:lnTo>
                    <a:pt x="981" y="107"/>
                  </a:lnTo>
                  <a:lnTo>
                    <a:pt x="908" y="145"/>
                  </a:lnTo>
                  <a:lnTo>
                    <a:pt x="801" y="232"/>
                  </a:lnTo>
                  <a:lnTo>
                    <a:pt x="748" y="258"/>
                  </a:lnTo>
                  <a:lnTo>
                    <a:pt x="685" y="262"/>
                  </a:lnTo>
                  <a:lnTo>
                    <a:pt x="554" y="316"/>
                  </a:lnTo>
                  <a:lnTo>
                    <a:pt x="475" y="374"/>
                  </a:lnTo>
                  <a:lnTo>
                    <a:pt x="364" y="422"/>
                  </a:lnTo>
                  <a:lnTo>
                    <a:pt x="127" y="505"/>
                  </a:lnTo>
                  <a:lnTo>
                    <a:pt x="85" y="4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grpSp>
      <p:sp>
        <p:nvSpPr>
          <p:cNvPr id="29" name="Rectângulo 28"/>
          <p:cNvSpPr/>
          <p:nvPr/>
        </p:nvSpPr>
        <p:spPr>
          <a:xfrm rot="20311981">
            <a:off x="1026208" y="618537"/>
            <a:ext cx="1899873" cy="923330"/>
          </a:xfrm>
          <a:prstGeom prst="rect">
            <a:avLst/>
          </a:prstGeom>
        </p:spPr>
        <p:txBody>
          <a:bodyPr wrap="square">
            <a:spAutoFit/>
          </a:bodyPr>
          <a:lstStyle/>
          <a:p>
            <a:pPr algn="ctr"/>
            <a:r>
              <a:rPr lang="pt-PT" kern="10" dirty="0">
                <a:ln w="9525">
                  <a:solidFill>
                    <a:schemeClr val="accent2"/>
                  </a:solidFill>
                  <a:round/>
                  <a:headEnd/>
                  <a:tailEnd/>
                </a:ln>
                <a:solidFill>
                  <a:srgbClr val="FF6600"/>
                </a:solidFill>
                <a:latin typeface="Arial Black"/>
              </a:rPr>
              <a:t>CURSOS</a:t>
            </a:r>
          </a:p>
          <a:p>
            <a:pPr algn="ctr"/>
            <a:r>
              <a:rPr lang="pt-PT" kern="10" dirty="0">
                <a:ln w="9525">
                  <a:solidFill>
                    <a:schemeClr val="accent2"/>
                  </a:solidFill>
                  <a:round/>
                  <a:headEnd/>
                  <a:tailEnd/>
                </a:ln>
                <a:solidFill>
                  <a:srgbClr val="FF6600"/>
                </a:solidFill>
                <a:latin typeface="Arial Black"/>
              </a:rPr>
              <a:t>Científico -</a:t>
            </a:r>
          </a:p>
          <a:p>
            <a:pPr algn="ctr"/>
            <a:r>
              <a:rPr lang="pt-PT" kern="10" dirty="0">
                <a:ln w="9525">
                  <a:solidFill>
                    <a:schemeClr val="accent2"/>
                  </a:solidFill>
                  <a:round/>
                  <a:headEnd/>
                  <a:tailEnd/>
                </a:ln>
                <a:solidFill>
                  <a:srgbClr val="FF6600"/>
                </a:solidFill>
                <a:latin typeface="Arial Black"/>
              </a:rPr>
              <a:t>Humanísticos</a:t>
            </a:r>
          </a:p>
        </p:txBody>
      </p:sp>
      <p:grpSp>
        <p:nvGrpSpPr>
          <p:cNvPr id="30" name="Group 120"/>
          <p:cNvGrpSpPr>
            <a:grpSpLocks/>
          </p:cNvGrpSpPr>
          <p:nvPr/>
        </p:nvGrpSpPr>
        <p:grpSpPr bwMode="auto">
          <a:xfrm>
            <a:off x="5385147" y="151486"/>
            <a:ext cx="2791379" cy="2026633"/>
            <a:chOff x="650" y="109"/>
            <a:chExt cx="1745" cy="1620"/>
          </a:xfrm>
        </p:grpSpPr>
        <p:sp>
          <p:nvSpPr>
            <p:cNvPr id="31" name="Freeform 118"/>
            <p:cNvSpPr>
              <a:spLocks/>
            </p:cNvSpPr>
            <p:nvPr/>
          </p:nvSpPr>
          <p:spPr bwMode="auto">
            <a:xfrm>
              <a:off x="657" y="109"/>
              <a:ext cx="1731" cy="1547"/>
            </a:xfrm>
            <a:custGeom>
              <a:avLst/>
              <a:gdLst>
                <a:gd name="T0" fmla="*/ 0 w 1731"/>
                <a:gd name="T1" fmla="*/ 512 h 1547"/>
                <a:gd name="T2" fmla="*/ 233 w 1731"/>
                <a:gd name="T3" fmla="*/ 439 h 1547"/>
                <a:gd name="T4" fmla="*/ 333 w 1731"/>
                <a:gd name="T5" fmla="*/ 386 h 1547"/>
                <a:gd name="T6" fmla="*/ 444 w 1731"/>
                <a:gd name="T7" fmla="*/ 345 h 1547"/>
                <a:gd name="T8" fmla="*/ 552 w 1731"/>
                <a:gd name="T9" fmla="*/ 284 h 1547"/>
                <a:gd name="T10" fmla="*/ 670 w 1731"/>
                <a:gd name="T11" fmla="*/ 236 h 1547"/>
                <a:gd name="T12" fmla="*/ 760 w 1731"/>
                <a:gd name="T13" fmla="*/ 213 h 1547"/>
                <a:gd name="T14" fmla="*/ 884 w 1731"/>
                <a:gd name="T15" fmla="*/ 119 h 1547"/>
                <a:gd name="T16" fmla="*/ 964 w 1731"/>
                <a:gd name="T17" fmla="*/ 75 h 1547"/>
                <a:gd name="T18" fmla="*/ 1046 w 1731"/>
                <a:gd name="T19" fmla="*/ 61 h 1547"/>
                <a:gd name="T20" fmla="*/ 1207 w 1731"/>
                <a:gd name="T21" fmla="*/ 0 h 1547"/>
                <a:gd name="T22" fmla="*/ 1270 w 1731"/>
                <a:gd name="T23" fmla="*/ 44 h 1547"/>
                <a:gd name="T24" fmla="*/ 1357 w 1731"/>
                <a:gd name="T25" fmla="*/ 227 h 1547"/>
                <a:gd name="T26" fmla="*/ 1403 w 1731"/>
                <a:gd name="T27" fmla="*/ 294 h 1547"/>
                <a:gd name="T28" fmla="*/ 1469 w 1731"/>
                <a:gd name="T29" fmla="*/ 468 h 1547"/>
                <a:gd name="T30" fmla="*/ 1553 w 1731"/>
                <a:gd name="T31" fmla="*/ 640 h 1547"/>
                <a:gd name="T32" fmla="*/ 1608 w 1731"/>
                <a:gd name="T33" fmla="*/ 700 h 1547"/>
                <a:gd name="T34" fmla="*/ 1687 w 1731"/>
                <a:gd name="T35" fmla="*/ 759 h 1547"/>
                <a:gd name="T36" fmla="*/ 1702 w 1731"/>
                <a:gd name="T37" fmla="*/ 825 h 1547"/>
                <a:gd name="T38" fmla="*/ 1731 w 1731"/>
                <a:gd name="T39" fmla="*/ 888 h 1547"/>
                <a:gd name="T40" fmla="*/ 1724 w 1731"/>
                <a:gd name="T41" fmla="*/ 946 h 1547"/>
                <a:gd name="T42" fmla="*/ 1709 w 1731"/>
                <a:gd name="T43" fmla="*/ 982 h 1547"/>
                <a:gd name="T44" fmla="*/ 1620 w 1731"/>
                <a:gd name="T45" fmla="*/ 1033 h 1547"/>
                <a:gd name="T46" fmla="*/ 1548 w 1731"/>
                <a:gd name="T47" fmla="*/ 1098 h 1547"/>
                <a:gd name="T48" fmla="*/ 1469 w 1731"/>
                <a:gd name="T49" fmla="*/ 1110 h 1547"/>
                <a:gd name="T50" fmla="*/ 1338 w 1731"/>
                <a:gd name="T51" fmla="*/ 1176 h 1547"/>
                <a:gd name="T52" fmla="*/ 1272 w 1731"/>
                <a:gd name="T53" fmla="*/ 1185 h 1547"/>
                <a:gd name="T54" fmla="*/ 1148 w 1731"/>
                <a:gd name="T55" fmla="*/ 1259 h 1547"/>
                <a:gd name="T56" fmla="*/ 1022 w 1731"/>
                <a:gd name="T57" fmla="*/ 1274 h 1547"/>
                <a:gd name="T58" fmla="*/ 981 w 1731"/>
                <a:gd name="T59" fmla="*/ 1303 h 1547"/>
                <a:gd name="T60" fmla="*/ 952 w 1731"/>
                <a:gd name="T61" fmla="*/ 1336 h 1547"/>
                <a:gd name="T62" fmla="*/ 865 w 1731"/>
                <a:gd name="T63" fmla="*/ 1351 h 1547"/>
                <a:gd name="T64" fmla="*/ 723 w 1731"/>
                <a:gd name="T65" fmla="*/ 1431 h 1547"/>
                <a:gd name="T66" fmla="*/ 617 w 1731"/>
                <a:gd name="T67" fmla="*/ 1477 h 1547"/>
                <a:gd name="T68" fmla="*/ 496 w 1731"/>
                <a:gd name="T69" fmla="*/ 1532 h 1547"/>
                <a:gd name="T70" fmla="*/ 420 w 1731"/>
                <a:gd name="T71" fmla="*/ 1547 h 1547"/>
                <a:gd name="T72" fmla="*/ 371 w 1731"/>
                <a:gd name="T73" fmla="*/ 1532 h 1547"/>
                <a:gd name="T74" fmla="*/ 342 w 1731"/>
                <a:gd name="T75" fmla="*/ 1503 h 1547"/>
                <a:gd name="T76" fmla="*/ 275 w 1731"/>
                <a:gd name="T77" fmla="*/ 1332 h 1547"/>
                <a:gd name="T78" fmla="*/ 233 w 1731"/>
                <a:gd name="T79" fmla="*/ 1118 h 1547"/>
                <a:gd name="T80" fmla="*/ 195 w 1731"/>
                <a:gd name="T81" fmla="*/ 1040 h 1547"/>
                <a:gd name="T82" fmla="*/ 132 w 1731"/>
                <a:gd name="T83" fmla="*/ 968 h 1547"/>
                <a:gd name="T84" fmla="*/ 103 w 1731"/>
                <a:gd name="T85" fmla="*/ 922 h 1547"/>
                <a:gd name="T86" fmla="*/ 80 w 1731"/>
                <a:gd name="T87" fmla="*/ 793 h 1547"/>
                <a:gd name="T88" fmla="*/ 22 w 1731"/>
                <a:gd name="T89" fmla="*/ 657 h 1547"/>
                <a:gd name="T90" fmla="*/ 0 w 1731"/>
                <a:gd name="T91" fmla="*/ 512 h 154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731"/>
                <a:gd name="T139" fmla="*/ 0 h 1547"/>
                <a:gd name="T140" fmla="*/ 1731 w 1731"/>
                <a:gd name="T141" fmla="*/ 1547 h 154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731" h="1547">
                  <a:moveTo>
                    <a:pt x="0" y="512"/>
                  </a:moveTo>
                  <a:lnTo>
                    <a:pt x="233" y="439"/>
                  </a:lnTo>
                  <a:lnTo>
                    <a:pt x="333" y="386"/>
                  </a:lnTo>
                  <a:lnTo>
                    <a:pt x="444" y="345"/>
                  </a:lnTo>
                  <a:lnTo>
                    <a:pt x="552" y="284"/>
                  </a:lnTo>
                  <a:lnTo>
                    <a:pt x="670" y="236"/>
                  </a:lnTo>
                  <a:lnTo>
                    <a:pt x="760" y="213"/>
                  </a:lnTo>
                  <a:lnTo>
                    <a:pt x="884" y="119"/>
                  </a:lnTo>
                  <a:lnTo>
                    <a:pt x="964" y="75"/>
                  </a:lnTo>
                  <a:lnTo>
                    <a:pt x="1046" y="61"/>
                  </a:lnTo>
                  <a:lnTo>
                    <a:pt x="1207" y="0"/>
                  </a:lnTo>
                  <a:lnTo>
                    <a:pt x="1270" y="44"/>
                  </a:lnTo>
                  <a:lnTo>
                    <a:pt x="1357" y="227"/>
                  </a:lnTo>
                  <a:lnTo>
                    <a:pt x="1403" y="294"/>
                  </a:lnTo>
                  <a:lnTo>
                    <a:pt x="1469" y="468"/>
                  </a:lnTo>
                  <a:lnTo>
                    <a:pt x="1553" y="640"/>
                  </a:lnTo>
                  <a:lnTo>
                    <a:pt x="1608" y="700"/>
                  </a:lnTo>
                  <a:lnTo>
                    <a:pt x="1687" y="759"/>
                  </a:lnTo>
                  <a:lnTo>
                    <a:pt x="1702" y="825"/>
                  </a:lnTo>
                  <a:lnTo>
                    <a:pt x="1731" y="888"/>
                  </a:lnTo>
                  <a:lnTo>
                    <a:pt x="1724" y="946"/>
                  </a:lnTo>
                  <a:lnTo>
                    <a:pt x="1709" y="982"/>
                  </a:lnTo>
                  <a:lnTo>
                    <a:pt x="1620" y="1033"/>
                  </a:lnTo>
                  <a:lnTo>
                    <a:pt x="1548" y="1098"/>
                  </a:lnTo>
                  <a:lnTo>
                    <a:pt x="1469" y="1110"/>
                  </a:lnTo>
                  <a:lnTo>
                    <a:pt x="1338" y="1176"/>
                  </a:lnTo>
                  <a:lnTo>
                    <a:pt x="1272" y="1185"/>
                  </a:lnTo>
                  <a:lnTo>
                    <a:pt x="1148" y="1259"/>
                  </a:lnTo>
                  <a:lnTo>
                    <a:pt x="1022" y="1274"/>
                  </a:lnTo>
                  <a:lnTo>
                    <a:pt x="981" y="1303"/>
                  </a:lnTo>
                  <a:lnTo>
                    <a:pt x="952" y="1336"/>
                  </a:lnTo>
                  <a:lnTo>
                    <a:pt x="865" y="1351"/>
                  </a:lnTo>
                  <a:lnTo>
                    <a:pt x="723" y="1431"/>
                  </a:lnTo>
                  <a:lnTo>
                    <a:pt x="617" y="1477"/>
                  </a:lnTo>
                  <a:lnTo>
                    <a:pt x="496" y="1532"/>
                  </a:lnTo>
                  <a:lnTo>
                    <a:pt x="420" y="1547"/>
                  </a:lnTo>
                  <a:lnTo>
                    <a:pt x="371" y="1532"/>
                  </a:lnTo>
                  <a:lnTo>
                    <a:pt x="342" y="1503"/>
                  </a:lnTo>
                  <a:lnTo>
                    <a:pt x="275" y="1332"/>
                  </a:lnTo>
                  <a:lnTo>
                    <a:pt x="233" y="1118"/>
                  </a:lnTo>
                  <a:lnTo>
                    <a:pt x="195" y="1040"/>
                  </a:lnTo>
                  <a:lnTo>
                    <a:pt x="132" y="968"/>
                  </a:lnTo>
                  <a:lnTo>
                    <a:pt x="103" y="922"/>
                  </a:lnTo>
                  <a:lnTo>
                    <a:pt x="80" y="793"/>
                  </a:lnTo>
                  <a:lnTo>
                    <a:pt x="22" y="657"/>
                  </a:lnTo>
                  <a:lnTo>
                    <a:pt x="0" y="5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32" name="Freeform 119"/>
            <p:cNvSpPr>
              <a:spLocks/>
            </p:cNvSpPr>
            <p:nvPr/>
          </p:nvSpPr>
          <p:spPr bwMode="auto">
            <a:xfrm>
              <a:off x="650" y="403"/>
              <a:ext cx="1745" cy="1326"/>
            </a:xfrm>
            <a:custGeom>
              <a:avLst/>
              <a:gdLst>
                <a:gd name="T0" fmla="*/ 350 w 1772"/>
                <a:gd name="T1" fmla="*/ 388 h 1562"/>
                <a:gd name="T2" fmla="*/ 573 w 1772"/>
                <a:gd name="T3" fmla="*/ 282 h 1562"/>
                <a:gd name="T4" fmla="*/ 820 w 1772"/>
                <a:gd name="T5" fmla="*/ 179 h 1562"/>
                <a:gd name="T6" fmla="*/ 1054 w 1772"/>
                <a:gd name="T7" fmla="*/ 63 h 1562"/>
                <a:gd name="T8" fmla="*/ 1248 w 1772"/>
                <a:gd name="T9" fmla="*/ 0 h 1562"/>
                <a:gd name="T10" fmla="*/ 1384 w 1772"/>
                <a:gd name="T11" fmla="*/ 218 h 1562"/>
                <a:gd name="T12" fmla="*/ 1514 w 1772"/>
                <a:gd name="T13" fmla="*/ 485 h 1562"/>
                <a:gd name="T14" fmla="*/ 1627 w 1772"/>
                <a:gd name="T15" fmla="*/ 689 h 1562"/>
                <a:gd name="T16" fmla="*/ 1743 w 1772"/>
                <a:gd name="T17" fmla="*/ 840 h 1562"/>
                <a:gd name="T18" fmla="*/ 1738 w 1772"/>
                <a:gd name="T19" fmla="*/ 999 h 1562"/>
                <a:gd name="T20" fmla="*/ 1505 w 1772"/>
                <a:gd name="T21" fmla="*/ 1130 h 1562"/>
                <a:gd name="T22" fmla="*/ 1306 w 1772"/>
                <a:gd name="T23" fmla="*/ 1208 h 1562"/>
                <a:gd name="T24" fmla="*/ 1087 w 1772"/>
                <a:gd name="T25" fmla="*/ 1291 h 1562"/>
                <a:gd name="T26" fmla="*/ 884 w 1772"/>
                <a:gd name="T27" fmla="*/ 1378 h 1562"/>
                <a:gd name="T28" fmla="*/ 539 w 1772"/>
                <a:gd name="T29" fmla="*/ 1543 h 1562"/>
                <a:gd name="T30" fmla="*/ 379 w 1772"/>
                <a:gd name="T31" fmla="*/ 1538 h 1562"/>
                <a:gd name="T32" fmla="*/ 282 w 1772"/>
                <a:gd name="T33" fmla="*/ 1320 h 1562"/>
                <a:gd name="T34" fmla="*/ 238 w 1772"/>
                <a:gd name="T35" fmla="*/ 1106 h 1562"/>
                <a:gd name="T36" fmla="*/ 111 w 1772"/>
                <a:gd name="T37" fmla="*/ 840 h 1562"/>
                <a:gd name="T38" fmla="*/ 15 w 1772"/>
                <a:gd name="T39" fmla="*/ 582 h 1562"/>
                <a:gd name="T40" fmla="*/ 53 w 1772"/>
                <a:gd name="T41" fmla="*/ 485 h 1562"/>
                <a:gd name="T42" fmla="*/ 53 w 1772"/>
                <a:gd name="T43" fmla="*/ 548 h 1562"/>
                <a:gd name="T44" fmla="*/ 92 w 1772"/>
                <a:gd name="T45" fmla="*/ 718 h 1562"/>
                <a:gd name="T46" fmla="*/ 166 w 1772"/>
                <a:gd name="T47" fmla="*/ 941 h 1562"/>
                <a:gd name="T48" fmla="*/ 262 w 1772"/>
                <a:gd name="T49" fmla="*/ 1087 h 1562"/>
                <a:gd name="T50" fmla="*/ 306 w 1772"/>
                <a:gd name="T51" fmla="*/ 1247 h 1562"/>
                <a:gd name="T52" fmla="*/ 403 w 1772"/>
                <a:gd name="T53" fmla="*/ 1514 h 1562"/>
                <a:gd name="T54" fmla="*/ 559 w 1772"/>
                <a:gd name="T55" fmla="*/ 1504 h 1562"/>
                <a:gd name="T56" fmla="*/ 815 w 1772"/>
                <a:gd name="T57" fmla="*/ 1378 h 1562"/>
                <a:gd name="T58" fmla="*/ 981 w 1772"/>
                <a:gd name="T59" fmla="*/ 1320 h 1562"/>
                <a:gd name="T60" fmla="*/ 1141 w 1772"/>
                <a:gd name="T61" fmla="*/ 1252 h 1562"/>
                <a:gd name="T62" fmla="*/ 1364 w 1772"/>
                <a:gd name="T63" fmla="*/ 1164 h 1562"/>
                <a:gd name="T64" fmla="*/ 1573 w 1772"/>
                <a:gd name="T65" fmla="*/ 1087 h 1562"/>
                <a:gd name="T66" fmla="*/ 1728 w 1772"/>
                <a:gd name="T67" fmla="*/ 965 h 1562"/>
                <a:gd name="T68" fmla="*/ 1714 w 1772"/>
                <a:gd name="T69" fmla="*/ 835 h 1562"/>
                <a:gd name="T70" fmla="*/ 1598 w 1772"/>
                <a:gd name="T71" fmla="*/ 698 h 1562"/>
                <a:gd name="T72" fmla="*/ 1447 w 1772"/>
                <a:gd name="T73" fmla="*/ 403 h 1562"/>
                <a:gd name="T74" fmla="*/ 1326 w 1772"/>
                <a:gd name="T75" fmla="*/ 160 h 1562"/>
                <a:gd name="T76" fmla="*/ 1234 w 1772"/>
                <a:gd name="T77" fmla="*/ 34 h 1562"/>
                <a:gd name="T78" fmla="*/ 981 w 1772"/>
                <a:gd name="T79" fmla="*/ 107 h 1562"/>
                <a:gd name="T80" fmla="*/ 748 w 1772"/>
                <a:gd name="T81" fmla="*/ 258 h 1562"/>
                <a:gd name="T82" fmla="*/ 475 w 1772"/>
                <a:gd name="T83" fmla="*/ 374 h 1562"/>
                <a:gd name="T84" fmla="*/ 85 w 1772"/>
                <a:gd name="T85" fmla="*/ 478 h 15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72"/>
                <a:gd name="T130" fmla="*/ 0 h 1562"/>
                <a:gd name="T131" fmla="*/ 1772 w 1772"/>
                <a:gd name="T132" fmla="*/ 1562 h 156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72" h="1562">
                  <a:moveTo>
                    <a:pt x="85" y="478"/>
                  </a:moveTo>
                  <a:lnTo>
                    <a:pt x="267" y="427"/>
                  </a:lnTo>
                  <a:lnTo>
                    <a:pt x="350" y="388"/>
                  </a:lnTo>
                  <a:lnTo>
                    <a:pt x="427" y="354"/>
                  </a:lnTo>
                  <a:lnTo>
                    <a:pt x="496" y="325"/>
                  </a:lnTo>
                  <a:lnTo>
                    <a:pt x="573" y="282"/>
                  </a:lnTo>
                  <a:lnTo>
                    <a:pt x="665" y="248"/>
                  </a:lnTo>
                  <a:lnTo>
                    <a:pt x="762" y="218"/>
                  </a:lnTo>
                  <a:lnTo>
                    <a:pt x="820" y="179"/>
                  </a:lnTo>
                  <a:lnTo>
                    <a:pt x="894" y="126"/>
                  </a:lnTo>
                  <a:lnTo>
                    <a:pt x="976" y="82"/>
                  </a:lnTo>
                  <a:lnTo>
                    <a:pt x="1054" y="63"/>
                  </a:lnTo>
                  <a:lnTo>
                    <a:pt x="1150" y="29"/>
                  </a:lnTo>
                  <a:lnTo>
                    <a:pt x="1213" y="5"/>
                  </a:lnTo>
                  <a:lnTo>
                    <a:pt x="1248" y="0"/>
                  </a:lnTo>
                  <a:lnTo>
                    <a:pt x="1292" y="39"/>
                  </a:lnTo>
                  <a:lnTo>
                    <a:pt x="1345" y="136"/>
                  </a:lnTo>
                  <a:lnTo>
                    <a:pt x="1384" y="218"/>
                  </a:lnTo>
                  <a:lnTo>
                    <a:pt x="1437" y="296"/>
                  </a:lnTo>
                  <a:lnTo>
                    <a:pt x="1476" y="398"/>
                  </a:lnTo>
                  <a:lnTo>
                    <a:pt x="1514" y="485"/>
                  </a:lnTo>
                  <a:lnTo>
                    <a:pt x="1558" y="577"/>
                  </a:lnTo>
                  <a:lnTo>
                    <a:pt x="1588" y="630"/>
                  </a:lnTo>
                  <a:lnTo>
                    <a:pt x="1627" y="689"/>
                  </a:lnTo>
                  <a:lnTo>
                    <a:pt x="1695" y="743"/>
                  </a:lnTo>
                  <a:lnTo>
                    <a:pt x="1719" y="767"/>
                  </a:lnTo>
                  <a:lnTo>
                    <a:pt x="1743" y="840"/>
                  </a:lnTo>
                  <a:lnTo>
                    <a:pt x="1772" y="903"/>
                  </a:lnTo>
                  <a:lnTo>
                    <a:pt x="1767" y="951"/>
                  </a:lnTo>
                  <a:lnTo>
                    <a:pt x="1738" y="999"/>
                  </a:lnTo>
                  <a:lnTo>
                    <a:pt x="1675" y="1038"/>
                  </a:lnTo>
                  <a:lnTo>
                    <a:pt x="1577" y="1111"/>
                  </a:lnTo>
                  <a:lnTo>
                    <a:pt x="1505" y="1130"/>
                  </a:lnTo>
                  <a:lnTo>
                    <a:pt x="1427" y="1164"/>
                  </a:lnTo>
                  <a:lnTo>
                    <a:pt x="1379" y="1188"/>
                  </a:lnTo>
                  <a:lnTo>
                    <a:pt x="1306" y="1208"/>
                  </a:lnTo>
                  <a:lnTo>
                    <a:pt x="1248" y="1238"/>
                  </a:lnTo>
                  <a:lnTo>
                    <a:pt x="1184" y="1272"/>
                  </a:lnTo>
                  <a:lnTo>
                    <a:pt x="1087" y="1291"/>
                  </a:lnTo>
                  <a:lnTo>
                    <a:pt x="1049" y="1296"/>
                  </a:lnTo>
                  <a:lnTo>
                    <a:pt x="986" y="1354"/>
                  </a:lnTo>
                  <a:lnTo>
                    <a:pt x="884" y="1378"/>
                  </a:lnTo>
                  <a:lnTo>
                    <a:pt x="738" y="1460"/>
                  </a:lnTo>
                  <a:lnTo>
                    <a:pt x="631" y="1499"/>
                  </a:lnTo>
                  <a:lnTo>
                    <a:pt x="539" y="1543"/>
                  </a:lnTo>
                  <a:lnTo>
                    <a:pt x="451" y="1562"/>
                  </a:lnTo>
                  <a:lnTo>
                    <a:pt x="412" y="1557"/>
                  </a:lnTo>
                  <a:lnTo>
                    <a:pt x="379" y="1538"/>
                  </a:lnTo>
                  <a:lnTo>
                    <a:pt x="340" y="1455"/>
                  </a:lnTo>
                  <a:lnTo>
                    <a:pt x="296" y="1373"/>
                  </a:lnTo>
                  <a:lnTo>
                    <a:pt x="282" y="1320"/>
                  </a:lnTo>
                  <a:lnTo>
                    <a:pt x="272" y="1238"/>
                  </a:lnTo>
                  <a:lnTo>
                    <a:pt x="258" y="1174"/>
                  </a:lnTo>
                  <a:lnTo>
                    <a:pt x="238" y="1106"/>
                  </a:lnTo>
                  <a:lnTo>
                    <a:pt x="175" y="1019"/>
                  </a:lnTo>
                  <a:lnTo>
                    <a:pt x="137" y="956"/>
                  </a:lnTo>
                  <a:lnTo>
                    <a:pt x="111" y="840"/>
                  </a:lnTo>
                  <a:lnTo>
                    <a:pt x="77" y="757"/>
                  </a:lnTo>
                  <a:lnTo>
                    <a:pt x="39" y="669"/>
                  </a:lnTo>
                  <a:lnTo>
                    <a:pt x="15" y="582"/>
                  </a:lnTo>
                  <a:lnTo>
                    <a:pt x="0" y="538"/>
                  </a:lnTo>
                  <a:lnTo>
                    <a:pt x="15" y="505"/>
                  </a:lnTo>
                  <a:lnTo>
                    <a:pt x="53" y="485"/>
                  </a:lnTo>
                  <a:lnTo>
                    <a:pt x="87" y="495"/>
                  </a:lnTo>
                  <a:lnTo>
                    <a:pt x="97" y="524"/>
                  </a:lnTo>
                  <a:lnTo>
                    <a:pt x="53" y="548"/>
                  </a:lnTo>
                  <a:lnTo>
                    <a:pt x="53" y="592"/>
                  </a:lnTo>
                  <a:lnTo>
                    <a:pt x="68" y="650"/>
                  </a:lnTo>
                  <a:lnTo>
                    <a:pt x="92" y="718"/>
                  </a:lnTo>
                  <a:lnTo>
                    <a:pt x="127" y="796"/>
                  </a:lnTo>
                  <a:lnTo>
                    <a:pt x="151" y="854"/>
                  </a:lnTo>
                  <a:lnTo>
                    <a:pt x="166" y="941"/>
                  </a:lnTo>
                  <a:lnTo>
                    <a:pt x="190" y="980"/>
                  </a:lnTo>
                  <a:lnTo>
                    <a:pt x="238" y="1048"/>
                  </a:lnTo>
                  <a:lnTo>
                    <a:pt x="262" y="1087"/>
                  </a:lnTo>
                  <a:lnTo>
                    <a:pt x="282" y="1140"/>
                  </a:lnTo>
                  <a:lnTo>
                    <a:pt x="291" y="1193"/>
                  </a:lnTo>
                  <a:lnTo>
                    <a:pt x="306" y="1247"/>
                  </a:lnTo>
                  <a:lnTo>
                    <a:pt x="321" y="1334"/>
                  </a:lnTo>
                  <a:lnTo>
                    <a:pt x="350" y="1407"/>
                  </a:lnTo>
                  <a:lnTo>
                    <a:pt x="403" y="1514"/>
                  </a:lnTo>
                  <a:lnTo>
                    <a:pt x="442" y="1533"/>
                  </a:lnTo>
                  <a:lnTo>
                    <a:pt x="480" y="1533"/>
                  </a:lnTo>
                  <a:lnTo>
                    <a:pt x="559" y="1504"/>
                  </a:lnTo>
                  <a:lnTo>
                    <a:pt x="656" y="1465"/>
                  </a:lnTo>
                  <a:lnTo>
                    <a:pt x="743" y="1422"/>
                  </a:lnTo>
                  <a:lnTo>
                    <a:pt x="815" y="1378"/>
                  </a:lnTo>
                  <a:lnTo>
                    <a:pt x="874" y="1344"/>
                  </a:lnTo>
                  <a:lnTo>
                    <a:pt x="932" y="1320"/>
                  </a:lnTo>
                  <a:lnTo>
                    <a:pt x="981" y="1320"/>
                  </a:lnTo>
                  <a:lnTo>
                    <a:pt x="1010" y="1286"/>
                  </a:lnTo>
                  <a:lnTo>
                    <a:pt x="1078" y="1262"/>
                  </a:lnTo>
                  <a:lnTo>
                    <a:pt x="1141" y="1252"/>
                  </a:lnTo>
                  <a:lnTo>
                    <a:pt x="1179" y="1247"/>
                  </a:lnTo>
                  <a:lnTo>
                    <a:pt x="1297" y="1179"/>
                  </a:lnTo>
                  <a:lnTo>
                    <a:pt x="1364" y="1164"/>
                  </a:lnTo>
                  <a:lnTo>
                    <a:pt x="1422" y="1135"/>
                  </a:lnTo>
                  <a:lnTo>
                    <a:pt x="1495" y="1096"/>
                  </a:lnTo>
                  <a:lnTo>
                    <a:pt x="1573" y="1087"/>
                  </a:lnTo>
                  <a:lnTo>
                    <a:pt x="1641" y="1028"/>
                  </a:lnTo>
                  <a:lnTo>
                    <a:pt x="1695" y="990"/>
                  </a:lnTo>
                  <a:lnTo>
                    <a:pt x="1728" y="965"/>
                  </a:lnTo>
                  <a:lnTo>
                    <a:pt x="1738" y="922"/>
                  </a:lnTo>
                  <a:lnTo>
                    <a:pt x="1738" y="878"/>
                  </a:lnTo>
                  <a:lnTo>
                    <a:pt x="1714" y="835"/>
                  </a:lnTo>
                  <a:lnTo>
                    <a:pt x="1699" y="772"/>
                  </a:lnTo>
                  <a:lnTo>
                    <a:pt x="1646" y="743"/>
                  </a:lnTo>
                  <a:lnTo>
                    <a:pt x="1598" y="698"/>
                  </a:lnTo>
                  <a:lnTo>
                    <a:pt x="1558" y="645"/>
                  </a:lnTo>
                  <a:lnTo>
                    <a:pt x="1495" y="509"/>
                  </a:lnTo>
                  <a:lnTo>
                    <a:pt x="1447" y="403"/>
                  </a:lnTo>
                  <a:lnTo>
                    <a:pt x="1418" y="325"/>
                  </a:lnTo>
                  <a:lnTo>
                    <a:pt x="1364" y="248"/>
                  </a:lnTo>
                  <a:lnTo>
                    <a:pt x="1326" y="160"/>
                  </a:lnTo>
                  <a:lnTo>
                    <a:pt x="1282" y="73"/>
                  </a:lnTo>
                  <a:lnTo>
                    <a:pt x="1258" y="58"/>
                  </a:lnTo>
                  <a:lnTo>
                    <a:pt x="1234" y="34"/>
                  </a:lnTo>
                  <a:lnTo>
                    <a:pt x="1126" y="68"/>
                  </a:lnTo>
                  <a:lnTo>
                    <a:pt x="1068" y="92"/>
                  </a:lnTo>
                  <a:lnTo>
                    <a:pt x="981" y="107"/>
                  </a:lnTo>
                  <a:lnTo>
                    <a:pt x="908" y="145"/>
                  </a:lnTo>
                  <a:lnTo>
                    <a:pt x="801" y="232"/>
                  </a:lnTo>
                  <a:lnTo>
                    <a:pt x="748" y="258"/>
                  </a:lnTo>
                  <a:lnTo>
                    <a:pt x="685" y="262"/>
                  </a:lnTo>
                  <a:lnTo>
                    <a:pt x="554" y="316"/>
                  </a:lnTo>
                  <a:lnTo>
                    <a:pt x="475" y="374"/>
                  </a:lnTo>
                  <a:lnTo>
                    <a:pt x="364" y="422"/>
                  </a:lnTo>
                  <a:lnTo>
                    <a:pt x="127" y="505"/>
                  </a:lnTo>
                  <a:lnTo>
                    <a:pt x="85" y="4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grpSp>
      <p:sp>
        <p:nvSpPr>
          <p:cNvPr id="33" name="Rectângulo 32"/>
          <p:cNvSpPr/>
          <p:nvPr/>
        </p:nvSpPr>
        <p:spPr>
          <a:xfrm rot="20334966">
            <a:off x="5672157" y="904061"/>
            <a:ext cx="2217357" cy="646331"/>
          </a:xfrm>
          <a:prstGeom prst="rect">
            <a:avLst/>
          </a:prstGeom>
        </p:spPr>
        <p:txBody>
          <a:bodyPr wrap="square">
            <a:spAutoFit/>
          </a:bodyPr>
          <a:lstStyle/>
          <a:p>
            <a:pPr algn="ctr"/>
            <a:r>
              <a:rPr lang="pt-PT" kern="10" dirty="0">
                <a:ln w="9525">
                  <a:solidFill>
                    <a:schemeClr val="accent2"/>
                  </a:solidFill>
                  <a:round/>
                  <a:headEnd/>
                  <a:tailEnd/>
                </a:ln>
                <a:solidFill>
                  <a:srgbClr val="00B050"/>
                </a:solidFill>
                <a:latin typeface="Arial Black"/>
              </a:rPr>
              <a:t>CURSOS</a:t>
            </a:r>
          </a:p>
          <a:p>
            <a:pPr algn="ctr"/>
            <a:r>
              <a:rPr lang="pt-PT" kern="10" dirty="0" smtClean="0">
                <a:ln w="9525">
                  <a:solidFill>
                    <a:schemeClr val="accent2"/>
                  </a:solidFill>
                  <a:round/>
                  <a:headEnd/>
                  <a:tailEnd/>
                </a:ln>
                <a:solidFill>
                  <a:srgbClr val="00B050"/>
                </a:solidFill>
                <a:latin typeface="Arial Black"/>
              </a:rPr>
              <a:t>PROFISSIONAIS</a:t>
            </a:r>
            <a:endParaRPr lang="pt-PT" kern="10" dirty="0">
              <a:ln w="9525">
                <a:solidFill>
                  <a:schemeClr val="accent2"/>
                </a:solidFill>
                <a:round/>
                <a:headEnd/>
                <a:tailEnd/>
              </a:ln>
              <a:solidFill>
                <a:srgbClr val="00B050"/>
              </a:solidFill>
              <a:latin typeface="Arial Black"/>
            </a:endParaRPr>
          </a:p>
        </p:txBody>
      </p:sp>
      <p:grpSp>
        <p:nvGrpSpPr>
          <p:cNvPr id="34" name="Group 120"/>
          <p:cNvGrpSpPr>
            <a:grpSpLocks/>
          </p:cNvGrpSpPr>
          <p:nvPr/>
        </p:nvGrpSpPr>
        <p:grpSpPr bwMode="auto">
          <a:xfrm>
            <a:off x="1073255" y="2289215"/>
            <a:ext cx="2962283" cy="1898146"/>
            <a:chOff x="630" y="99"/>
            <a:chExt cx="1772" cy="1562"/>
          </a:xfrm>
        </p:grpSpPr>
        <p:sp>
          <p:nvSpPr>
            <p:cNvPr id="35" name="Freeform 118"/>
            <p:cNvSpPr>
              <a:spLocks/>
            </p:cNvSpPr>
            <p:nvPr/>
          </p:nvSpPr>
          <p:spPr bwMode="auto">
            <a:xfrm>
              <a:off x="657" y="109"/>
              <a:ext cx="1731" cy="1547"/>
            </a:xfrm>
            <a:custGeom>
              <a:avLst/>
              <a:gdLst>
                <a:gd name="T0" fmla="*/ 0 w 1731"/>
                <a:gd name="T1" fmla="*/ 512 h 1547"/>
                <a:gd name="T2" fmla="*/ 233 w 1731"/>
                <a:gd name="T3" fmla="*/ 439 h 1547"/>
                <a:gd name="T4" fmla="*/ 333 w 1731"/>
                <a:gd name="T5" fmla="*/ 386 h 1547"/>
                <a:gd name="T6" fmla="*/ 444 w 1731"/>
                <a:gd name="T7" fmla="*/ 345 h 1547"/>
                <a:gd name="T8" fmla="*/ 552 w 1731"/>
                <a:gd name="T9" fmla="*/ 284 h 1547"/>
                <a:gd name="T10" fmla="*/ 670 w 1731"/>
                <a:gd name="T11" fmla="*/ 236 h 1547"/>
                <a:gd name="T12" fmla="*/ 760 w 1731"/>
                <a:gd name="T13" fmla="*/ 213 h 1547"/>
                <a:gd name="T14" fmla="*/ 884 w 1731"/>
                <a:gd name="T15" fmla="*/ 119 h 1547"/>
                <a:gd name="T16" fmla="*/ 964 w 1731"/>
                <a:gd name="T17" fmla="*/ 75 h 1547"/>
                <a:gd name="T18" fmla="*/ 1046 w 1731"/>
                <a:gd name="T19" fmla="*/ 61 h 1547"/>
                <a:gd name="T20" fmla="*/ 1207 w 1731"/>
                <a:gd name="T21" fmla="*/ 0 h 1547"/>
                <a:gd name="T22" fmla="*/ 1270 w 1731"/>
                <a:gd name="T23" fmla="*/ 44 h 1547"/>
                <a:gd name="T24" fmla="*/ 1357 w 1731"/>
                <a:gd name="T25" fmla="*/ 227 h 1547"/>
                <a:gd name="T26" fmla="*/ 1403 w 1731"/>
                <a:gd name="T27" fmla="*/ 294 h 1547"/>
                <a:gd name="T28" fmla="*/ 1469 w 1731"/>
                <a:gd name="T29" fmla="*/ 468 h 1547"/>
                <a:gd name="T30" fmla="*/ 1553 w 1731"/>
                <a:gd name="T31" fmla="*/ 640 h 1547"/>
                <a:gd name="T32" fmla="*/ 1608 w 1731"/>
                <a:gd name="T33" fmla="*/ 700 h 1547"/>
                <a:gd name="T34" fmla="*/ 1687 w 1731"/>
                <a:gd name="T35" fmla="*/ 759 h 1547"/>
                <a:gd name="T36" fmla="*/ 1702 w 1731"/>
                <a:gd name="T37" fmla="*/ 825 h 1547"/>
                <a:gd name="T38" fmla="*/ 1731 w 1731"/>
                <a:gd name="T39" fmla="*/ 888 h 1547"/>
                <a:gd name="T40" fmla="*/ 1724 w 1731"/>
                <a:gd name="T41" fmla="*/ 946 h 1547"/>
                <a:gd name="T42" fmla="*/ 1709 w 1731"/>
                <a:gd name="T43" fmla="*/ 982 h 1547"/>
                <a:gd name="T44" fmla="*/ 1620 w 1731"/>
                <a:gd name="T45" fmla="*/ 1033 h 1547"/>
                <a:gd name="T46" fmla="*/ 1548 w 1731"/>
                <a:gd name="T47" fmla="*/ 1098 h 1547"/>
                <a:gd name="T48" fmla="*/ 1469 w 1731"/>
                <a:gd name="T49" fmla="*/ 1110 h 1547"/>
                <a:gd name="T50" fmla="*/ 1338 w 1731"/>
                <a:gd name="T51" fmla="*/ 1176 h 1547"/>
                <a:gd name="T52" fmla="*/ 1272 w 1731"/>
                <a:gd name="T53" fmla="*/ 1185 h 1547"/>
                <a:gd name="T54" fmla="*/ 1148 w 1731"/>
                <a:gd name="T55" fmla="*/ 1259 h 1547"/>
                <a:gd name="T56" fmla="*/ 1022 w 1731"/>
                <a:gd name="T57" fmla="*/ 1274 h 1547"/>
                <a:gd name="T58" fmla="*/ 981 w 1731"/>
                <a:gd name="T59" fmla="*/ 1303 h 1547"/>
                <a:gd name="T60" fmla="*/ 952 w 1731"/>
                <a:gd name="T61" fmla="*/ 1336 h 1547"/>
                <a:gd name="T62" fmla="*/ 865 w 1731"/>
                <a:gd name="T63" fmla="*/ 1351 h 1547"/>
                <a:gd name="T64" fmla="*/ 723 w 1731"/>
                <a:gd name="T65" fmla="*/ 1431 h 1547"/>
                <a:gd name="T66" fmla="*/ 617 w 1731"/>
                <a:gd name="T67" fmla="*/ 1477 h 1547"/>
                <a:gd name="T68" fmla="*/ 496 w 1731"/>
                <a:gd name="T69" fmla="*/ 1532 h 1547"/>
                <a:gd name="T70" fmla="*/ 420 w 1731"/>
                <a:gd name="T71" fmla="*/ 1547 h 1547"/>
                <a:gd name="T72" fmla="*/ 371 w 1731"/>
                <a:gd name="T73" fmla="*/ 1532 h 1547"/>
                <a:gd name="T74" fmla="*/ 342 w 1731"/>
                <a:gd name="T75" fmla="*/ 1503 h 1547"/>
                <a:gd name="T76" fmla="*/ 275 w 1731"/>
                <a:gd name="T77" fmla="*/ 1332 h 1547"/>
                <a:gd name="T78" fmla="*/ 233 w 1731"/>
                <a:gd name="T79" fmla="*/ 1118 h 1547"/>
                <a:gd name="T80" fmla="*/ 195 w 1731"/>
                <a:gd name="T81" fmla="*/ 1040 h 1547"/>
                <a:gd name="T82" fmla="*/ 132 w 1731"/>
                <a:gd name="T83" fmla="*/ 968 h 1547"/>
                <a:gd name="T84" fmla="*/ 103 w 1731"/>
                <a:gd name="T85" fmla="*/ 922 h 1547"/>
                <a:gd name="T86" fmla="*/ 80 w 1731"/>
                <a:gd name="T87" fmla="*/ 793 h 1547"/>
                <a:gd name="T88" fmla="*/ 22 w 1731"/>
                <a:gd name="T89" fmla="*/ 657 h 1547"/>
                <a:gd name="T90" fmla="*/ 0 w 1731"/>
                <a:gd name="T91" fmla="*/ 512 h 154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731"/>
                <a:gd name="T139" fmla="*/ 0 h 1547"/>
                <a:gd name="T140" fmla="*/ 1731 w 1731"/>
                <a:gd name="T141" fmla="*/ 1547 h 154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731" h="1547">
                  <a:moveTo>
                    <a:pt x="0" y="512"/>
                  </a:moveTo>
                  <a:lnTo>
                    <a:pt x="233" y="439"/>
                  </a:lnTo>
                  <a:lnTo>
                    <a:pt x="333" y="386"/>
                  </a:lnTo>
                  <a:lnTo>
                    <a:pt x="444" y="345"/>
                  </a:lnTo>
                  <a:lnTo>
                    <a:pt x="552" y="284"/>
                  </a:lnTo>
                  <a:lnTo>
                    <a:pt x="670" y="236"/>
                  </a:lnTo>
                  <a:lnTo>
                    <a:pt x="760" y="213"/>
                  </a:lnTo>
                  <a:lnTo>
                    <a:pt x="884" y="119"/>
                  </a:lnTo>
                  <a:lnTo>
                    <a:pt x="964" y="75"/>
                  </a:lnTo>
                  <a:lnTo>
                    <a:pt x="1046" y="61"/>
                  </a:lnTo>
                  <a:lnTo>
                    <a:pt x="1207" y="0"/>
                  </a:lnTo>
                  <a:lnTo>
                    <a:pt x="1270" y="44"/>
                  </a:lnTo>
                  <a:lnTo>
                    <a:pt x="1357" y="227"/>
                  </a:lnTo>
                  <a:lnTo>
                    <a:pt x="1403" y="294"/>
                  </a:lnTo>
                  <a:lnTo>
                    <a:pt x="1469" y="468"/>
                  </a:lnTo>
                  <a:lnTo>
                    <a:pt x="1553" y="640"/>
                  </a:lnTo>
                  <a:lnTo>
                    <a:pt x="1608" y="700"/>
                  </a:lnTo>
                  <a:lnTo>
                    <a:pt x="1687" y="759"/>
                  </a:lnTo>
                  <a:lnTo>
                    <a:pt x="1702" y="825"/>
                  </a:lnTo>
                  <a:lnTo>
                    <a:pt x="1731" y="888"/>
                  </a:lnTo>
                  <a:lnTo>
                    <a:pt x="1724" y="946"/>
                  </a:lnTo>
                  <a:lnTo>
                    <a:pt x="1709" y="982"/>
                  </a:lnTo>
                  <a:lnTo>
                    <a:pt x="1620" y="1033"/>
                  </a:lnTo>
                  <a:lnTo>
                    <a:pt x="1548" y="1098"/>
                  </a:lnTo>
                  <a:lnTo>
                    <a:pt x="1469" y="1110"/>
                  </a:lnTo>
                  <a:lnTo>
                    <a:pt x="1338" y="1176"/>
                  </a:lnTo>
                  <a:lnTo>
                    <a:pt x="1272" y="1185"/>
                  </a:lnTo>
                  <a:lnTo>
                    <a:pt x="1148" y="1259"/>
                  </a:lnTo>
                  <a:lnTo>
                    <a:pt x="1022" y="1274"/>
                  </a:lnTo>
                  <a:lnTo>
                    <a:pt x="981" y="1303"/>
                  </a:lnTo>
                  <a:lnTo>
                    <a:pt x="952" y="1336"/>
                  </a:lnTo>
                  <a:lnTo>
                    <a:pt x="865" y="1351"/>
                  </a:lnTo>
                  <a:lnTo>
                    <a:pt x="723" y="1431"/>
                  </a:lnTo>
                  <a:lnTo>
                    <a:pt x="617" y="1477"/>
                  </a:lnTo>
                  <a:lnTo>
                    <a:pt x="496" y="1532"/>
                  </a:lnTo>
                  <a:lnTo>
                    <a:pt x="420" y="1547"/>
                  </a:lnTo>
                  <a:lnTo>
                    <a:pt x="371" y="1532"/>
                  </a:lnTo>
                  <a:lnTo>
                    <a:pt x="342" y="1503"/>
                  </a:lnTo>
                  <a:lnTo>
                    <a:pt x="275" y="1332"/>
                  </a:lnTo>
                  <a:lnTo>
                    <a:pt x="233" y="1118"/>
                  </a:lnTo>
                  <a:lnTo>
                    <a:pt x="195" y="1040"/>
                  </a:lnTo>
                  <a:lnTo>
                    <a:pt x="132" y="968"/>
                  </a:lnTo>
                  <a:lnTo>
                    <a:pt x="103" y="922"/>
                  </a:lnTo>
                  <a:lnTo>
                    <a:pt x="80" y="793"/>
                  </a:lnTo>
                  <a:lnTo>
                    <a:pt x="22" y="657"/>
                  </a:lnTo>
                  <a:lnTo>
                    <a:pt x="0" y="5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36" name="Freeform 119"/>
            <p:cNvSpPr>
              <a:spLocks/>
            </p:cNvSpPr>
            <p:nvPr/>
          </p:nvSpPr>
          <p:spPr bwMode="auto">
            <a:xfrm>
              <a:off x="630" y="99"/>
              <a:ext cx="1772" cy="1562"/>
            </a:xfrm>
            <a:custGeom>
              <a:avLst/>
              <a:gdLst>
                <a:gd name="T0" fmla="*/ 350 w 1772"/>
                <a:gd name="T1" fmla="*/ 388 h 1562"/>
                <a:gd name="T2" fmla="*/ 573 w 1772"/>
                <a:gd name="T3" fmla="*/ 282 h 1562"/>
                <a:gd name="T4" fmla="*/ 820 w 1772"/>
                <a:gd name="T5" fmla="*/ 179 h 1562"/>
                <a:gd name="T6" fmla="*/ 1054 w 1772"/>
                <a:gd name="T7" fmla="*/ 63 h 1562"/>
                <a:gd name="T8" fmla="*/ 1248 w 1772"/>
                <a:gd name="T9" fmla="*/ 0 h 1562"/>
                <a:gd name="T10" fmla="*/ 1384 w 1772"/>
                <a:gd name="T11" fmla="*/ 218 h 1562"/>
                <a:gd name="T12" fmla="*/ 1514 w 1772"/>
                <a:gd name="T13" fmla="*/ 485 h 1562"/>
                <a:gd name="T14" fmla="*/ 1627 w 1772"/>
                <a:gd name="T15" fmla="*/ 689 h 1562"/>
                <a:gd name="T16" fmla="*/ 1743 w 1772"/>
                <a:gd name="T17" fmla="*/ 840 h 1562"/>
                <a:gd name="T18" fmla="*/ 1738 w 1772"/>
                <a:gd name="T19" fmla="*/ 999 h 1562"/>
                <a:gd name="T20" fmla="*/ 1505 w 1772"/>
                <a:gd name="T21" fmla="*/ 1130 h 1562"/>
                <a:gd name="T22" fmla="*/ 1306 w 1772"/>
                <a:gd name="T23" fmla="*/ 1208 h 1562"/>
                <a:gd name="T24" fmla="*/ 1087 w 1772"/>
                <a:gd name="T25" fmla="*/ 1291 h 1562"/>
                <a:gd name="T26" fmla="*/ 884 w 1772"/>
                <a:gd name="T27" fmla="*/ 1378 h 1562"/>
                <a:gd name="T28" fmla="*/ 539 w 1772"/>
                <a:gd name="T29" fmla="*/ 1543 h 1562"/>
                <a:gd name="T30" fmla="*/ 379 w 1772"/>
                <a:gd name="T31" fmla="*/ 1538 h 1562"/>
                <a:gd name="T32" fmla="*/ 282 w 1772"/>
                <a:gd name="T33" fmla="*/ 1320 h 1562"/>
                <a:gd name="T34" fmla="*/ 238 w 1772"/>
                <a:gd name="T35" fmla="*/ 1106 h 1562"/>
                <a:gd name="T36" fmla="*/ 111 w 1772"/>
                <a:gd name="T37" fmla="*/ 840 h 1562"/>
                <a:gd name="T38" fmla="*/ 15 w 1772"/>
                <a:gd name="T39" fmla="*/ 582 h 1562"/>
                <a:gd name="T40" fmla="*/ 53 w 1772"/>
                <a:gd name="T41" fmla="*/ 485 h 1562"/>
                <a:gd name="T42" fmla="*/ 53 w 1772"/>
                <a:gd name="T43" fmla="*/ 548 h 1562"/>
                <a:gd name="T44" fmla="*/ 92 w 1772"/>
                <a:gd name="T45" fmla="*/ 718 h 1562"/>
                <a:gd name="T46" fmla="*/ 166 w 1772"/>
                <a:gd name="T47" fmla="*/ 941 h 1562"/>
                <a:gd name="T48" fmla="*/ 262 w 1772"/>
                <a:gd name="T49" fmla="*/ 1087 h 1562"/>
                <a:gd name="T50" fmla="*/ 306 w 1772"/>
                <a:gd name="T51" fmla="*/ 1247 h 1562"/>
                <a:gd name="T52" fmla="*/ 403 w 1772"/>
                <a:gd name="T53" fmla="*/ 1514 h 1562"/>
                <a:gd name="T54" fmla="*/ 559 w 1772"/>
                <a:gd name="T55" fmla="*/ 1504 h 1562"/>
                <a:gd name="T56" fmla="*/ 815 w 1772"/>
                <a:gd name="T57" fmla="*/ 1378 h 1562"/>
                <a:gd name="T58" fmla="*/ 981 w 1772"/>
                <a:gd name="T59" fmla="*/ 1320 h 1562"/>
                <a:gd name="T60" fmla="*/ 1141 w 1772"/>
                <a:gd name="T61" fmla="*/ 1252 h 1562"/>
                <a:gd name="T62" fmla="*/ 1364 w 1772"/>
                <a:gd name="T63" fmla="*/ 1164 h 1562"/>
                <a:gd name="T64" fmla="*/ 1573 w 1772"/>
                <a:gd name="T65" fmla="*/ 1087 h 1562"/>
                <a:gd name="T66" fmla="*/ 1728 w 1772"/>
                <a:gd name="T67" fmla="*/ 965 h 1562"/>
                <a:gd name="T68" fmla="*/ 1714 w 1772"/>
                <a:gd name="T69" fmla="*/ 835 h 1562"/>
                <a:gd name="T70" fmla="*/ 1598 w 1772"/>
                <a:gd name="T71" fmla="*/ 698 h 1562"/>
                <a:gd name="T72" fmla="*/ 1447 w 1772"/>
                <a:gd name="T73" fmla="*/ 403 h 1562"/>
                <a:gd name="T74" fmla="*/ 1326 w 1772"/>
                <a:gd name="T75" fmla="*/ 160 h 1562"/>
                <a:gd name="T76" fmla="*/ 1234 w 1772"/>
                <a:gd name="T77" fmla="*/ 34 h 1562"/>
                <a:gd name="T78" fmla="*/ 981 w 1772"/>
                <a:gd name="T79" fmla="*/ 107 h 1562"/>
                <a:gd name="T80" fmla="*/ 748 w 1772"/>
                <a:gd name="T81" fmla="*/ 258 h 1562"/>
                <a:gd name="T82" fmla="*/ 475 w 1772"/>
                <a:gd name="T83" fmla="*/ 374 h 1562"/>
                <a:gd name="T84" fmla="*/ 85 w 1772"/>
                <a:gd name="T85" fmla="*/ 478 h 15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72"/>
                <a:gd name="T130" fmla="*/ 0 h 1562"/>
                <a:gd name="T131" fmla="*/ 1772 w 1772"/>
                <a:gd name="T132" fmla="*/ 1562 h 156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72" h="1562">
                  <a:moveTo>
                    <a:pt x="85" y="478"/>
                  </a:moveTo>
                  <a:lnTo>
                    <a:pt x="267" y="427"/>
                  </a:lnTo>
                  <a:lnTo>
                    <a:pt x="350" y="388"/>
                  </a:lnTo>
                  <a:lnTo>
                    <a:pt x="427" y="354"/>
                  </a:lnTo>
                  <a:lnTo>
                    <a:pt x="496" y="325"/>
                  </a:lnTo>
                  <a:lnTo>
                    <a:pt x="573" y="282"/>
                  </a:lnTo>
                  <a:lnTo>
                    <a:pt x="665" y="248"/>
                  </a:lnTo>
                  <a:lnTo>
                    <a:pt x="762" y="218"/>
                  </a:lnTo>
                  <a:lnTo>
                    <a:pt x="820" y="179"/>
                  </a:lnTo>
                  <a:lnTo>
                    <a:pt x="894" y="126"/>
                  </a:lnTo>
                  <a:lnTo>
                    <a:pt x="976" y="82"/>
                  </a:lnTo>
                  <a:lnTo>
                    <a:pt x="1054" y="63"/>
                  </a:lnTo>
                  <a:lnTo>
                    <a:pt x="1150" y="29"/>
                  </a:lnTo>
                  <a:lnTo>
                    <a:pt x="1213" y="5"/>
                  </a:lnTo>
                  <a:lnTo>
                    <a:pt x="1248" y="0"/>
                  </a:lnTo>
                  <a:lnTo>
                    <a:pt x="1292" y="39"/>
                  </a:lnTo>
                  <a:lnTo>
                    <a:pt x="1345" y="136"/>
                  </a:lnTo>
                  <a:lnTo>
                    <a:pt x="1384" y="218"/>
                  </a:lnTo>
                  <a:lnTo>
                    <a:pt x="1437" y="296"/>
                  </a:lnTo>
                  <a:lnTo>
                    <a:pt x="1476" y="398"/>
                  </a:lnTo>
                  <a:lnTo>
                    <a:pt x="1514" y="485"/>
                  </a:lnTo>
                  <a:lnTo>
                    <a:pt x="1558" y="577"/>
                  </a:lnTo>
                  <a:lnTo>
                    <a:pt x="1588" y="630"/>
                  </a:lnTo>
                  <a:lnTo>
                    <a:pt x="1627" y="689"/>
                  </a:lnTo>
                  <a:lnTo>
                    <a:pt x="1695" y="743"/>
                  </a:lnTo>
                  <a:lnTo>
                    <a:pt x="1719" y="767"/>
                  </a:lnTo>
                  <a:lnTo>
                    <a:pt x="1743" y="840"/>
                  </a:lnTo>
                  <a:lnTo>
                    <a:pt x="1772" y="903"/>
                  </a:lnTo>
                  <a:lnTo>
                    <a:pt x="1767" y="951"/>
                  </a:lnTo>
                  <a:lnTo>
                    <a:pt x="1738" y="999"/>
                  </a:lnTo>
                  <a:lnTo>
                    <a:pt x="1675" y="1038"/>
                  </a:lnTo>
                  <a:lnTo>
                    <a:pt x="1577" y="1111"/>
                  </a:lnTo>
                  <a:lnTo>
                    <a:pt x="1505" y="1130"/>
                  </a:lnTo>
                  <a:lnTo>
                    <a:pt x="1427" y="1164"/>
                  </a:lnTo>
                  <a:lnTo>
                    <a:pt x="1379" y="1188"/>
                  </a:lnTo>
                  <a:lnTo>
                    <a:pt x="1306" y="1208"/>
                  </a:lnTo>
                  <a:lnTo>
                    <a:pt x="1248" y="1238"/>
                  </a:lnTo>
                  <a:lnTo>
                    <a:pt x="1184" y="1272"/>
                  </a:lnTo>
                  <a:lnTo>
                    <a:pt x="1087" y="1291"/>
                  </a:lnTo>
                  <a:lnTo>
                    <a:pt x="1049" y="1296"/>
                  </a:lnTo>
                  <a:lnTo>
                    <a:pt x="986" y="1354"/>
                  </a:lnTo>
                  <a:lnTo>
                    <a:pt x="884" y="1378"/>
                  </a:lnTo>
                  <a:lnTo>
                    <a:pt x="738" y="1460"/>
                  </a:lnTo>
                  <a:lnTo>
                    <a:pt x="631" y="1499"/>
                  </a:lnTo>
                  <a:lnTo>
                    <a:pt x="539" y="1543"/>
                  </a:lnTo>
                  <a:lnTo>
                    <a:pt x="451" y="1562"/>
                  </a:lnTo>
                  <a:lnTo>
                    <a:pt x="412" y="1557"/>
                  </a:lnTo>
                  <a:lnTo>
                    <a:pt x="379" y="1538"/>
                  </a:lnTo>
                  <a:lnTo>
                    <a:pt x="340" y="1455"/>
                  </a:lnTo>
                  <a:lnTo>
                    <a:pt x="296" y="1373"/>
                  </a:lnTo>
                  <a:lnTo>
                    <a:pt x="282" y="1320"/>
                  </a:lnTo>
                  <a:lnTo>
                    <a:pt x="272" y="1238"/>
                  </a:lnTo>
                  <a:lnTo>
                    <a:pt x="258" y="1174"/>
                  </a:lnTo>
                  <a:lnTo>
                    <a:pt x="238" y="1106"/>
                  </a:lnTo>
                  <a:lnTo>
                    <a:pt x="175" y="1019"/>
                  </a:lnTo>
                  <a:lnTo>
                    <a:pt x="137" y="956"/>
                  </a:lnTo>
                  <a:lnTo>
                    <a:pt x="111" y="840"/>
                  </a:lnTo>
                  <a:lnTo>
                    <a:pt x="77" y="757"/>
                  </a:lnTo>
                  <a:lnTo>
                    <a:pt x="39" y="669"/>
                  </a:lnTo>
                  <a:lnTo>
                    <a:pt x="15" y="582"/>
                  </a:lnTo>
                  <a:lnTo>
                    <a:pt x="0" y="538"/>
                  </a:lnTo>
                  <a:lnTo>
                    <a:pt x="15" y="505"/>
                  </a:lnTo>
                  <a:lnTo>
                    <a:pt x="53" y="485"/>
                  </a:lnTo>
                  <a:lnTo>
                    <a:pt x="87" y="495"/>
                  </a:lnTo>
                  <a:lnTo>
                    <a:pt x="97" y="524"/>
                  </a:lnTo>
                  <a:lnTo>
                    <a:pt x="53" y="548"/>
                  </a:lnTo>
                  <a:lnTo>
                    <a:pt x="53" y="592"/>
                  </a:lnTo>
                  <a:lnTo>
                    <a:pt x="68" y="650"/>
                  </a:lnTo>
                  <a:lnTo>
                    <a:pt x="92" y="718"/>
                  </a:lnTo>
                  <a:lnTo>
                    <a:pt x="127" y="796"/>
                  </a:lnTo>
                  <a:lnTo>
                    <a:pt x="151" y="854"/>
                  </a:lnTo>
                  <a:lnTo>
                    <a:pt x="166" y="941"/>
                  </a:lnTo>
                  <a:lnTo>
                    <a:pt x="190" y="980"/>
                  </a:lnTo>
                  <a:lnTo>
                    <a:pt x="238" y="1048"/>
                  </a:lnTo>
                  <a:lnTo>
                    <a:pt x="262" y="1087"/>
                  </a:lnTo>
                  <a:lnTo>
                    <a:pt x="282" y="1140"/>
                  </a:lnTo>
                  <a:lnTo>
                    <a:pt x="291" y="1193"/>
                  </a:lnTo>
                  <a:lnTo>
                    <a:pt x="306" y="1247"/>
                  </a:lnTo>
                  <a:lnTo>
                    <a:pt x="321" y="1334"/>
                  </a:lnTo>
                  <a:lnTo>
                    <a:pt x="350" y="1407"/>
                  </a:lnTo>
                  <a:lnTo>
                    <a:pt x="403" y="1514"/>
                  </a:lnTo>
                  <a:lnTo>
                    <a:pt x="442" y="1533"/>
                  </a:lnTo>
                  <a:lnTo>
                    <a:pt x="480" y="1533"/>
                  </a:lnTo>
                  <a:lnTo>
                    <a:pt x="559" y="1504"/>
                  </a:lnTo>
                  <a:lnTo>
                    <a:pt x="656" y="1465"/>
                  </a:lnTo>
                  <a:lnTo>
                    <a:pt x="743" y="1422"/>
                  </a:lnTo>
                  <a:lnTo>
                    <a:pt x="815" y="1378"/>
                  </a:lnTo>
                  <a:lnTo>
                    <a:pt x="874" y="1344"/>
                  </a:lnTo>
                  <a:lnTo>
                    <a:pt x="932" y="1320"/>
                  </a:lnTo>
                  <a:lnTo>
                    <a:pt x="981" y="1320"/>
                  </a:lnTo>
                  <a:lnTo>
                    <a:pt x="1010" y="1286"/>
                  </a:lnTo>
                  <a:lnTo>
                    <a:pt x="1078" y="1262"/>
                  </a:lnTo>
                  <a:lnTo>
                    <a:pt x="1141" y="1252"/>
                  </a:lnTo>
                  <a:lnTo>
                    <a:pt x="1179" y="1247"/>
                  </a:lnTo>
                  <a:lnTo>
                    <a:pt x="1297" y="1179"/>
                  </a:lnTo>
                  <a:lnTo>
                    <a:pt x="1364" y="1164"/>
                  </a:lnTo>
                  <a:lnTo>
                    <a:pt x="1422" y="1135"/>
                  </a:lnTo>
                  <a:lnTo>
                    <a:pt x="1495" y="1096"/>
                  </a:lnTo>
                  <a:lnTo>
                    <a:pt x="1573" y="1087"/>
                  </a:lnTo>
                  <a:lnTo>
                    <a:pt x="1641" y="1028"/>
                  </a:lnTo>
                  <a:lnTo>
                    <a:pt x="1695" y="990"/>
                  </a:lnTo>
                  <a:lnTo>
                    <a:pt x="1728" y="965"/>
                  </a:lnTo>
                  <a:lnTo>
                    <a:pt x="1738" y="922"/>
                  </a:lnTo>
                  <a:lnTo>
                    <a:pt x="1738" y="878"/>
                  </a:lnTo>
                  <a:lnTo>
                    <a:pt x="1714" y="835"/>
                  </a:lnTo>
                  <a:lnTo>
                    <a:pt x="1699" y="772"/>
                  </a:lnTo>
                  <a:lnTo>
                    <a:pt x="1646" y="743"/>
                  </a:lnTo>
                  <a:lnTo>
                    <a:pt x="1598" y="698"/>
                  </a:lnTo>
                  <a:lnTo>
                    <a:pt x="1558" y="645"/>
                  </a:lnTo>
                  <a:lnTo>
                    <a:pt x="1495" y="509"/>
                  </a:lnTo>
                  <a:lnTo>
                    <a:pt x="1447" y="403"/>
                  </a:lnTo>
                  <a:lnTo>
                    <a:pt x="1418" y="325"/>
                  </a:lnTo>
                  <a:lnTo>
                    <a:pt x="1364" y="248"/>
                  </a:lnTo>
                  <a:lnTo>
                    <a:pt x="1326" y="160"/>
                  </a:lnTo>
                  <a:lnTo>
                    <a:pt x="1282" y="73"/>
                  </a:lnTo>
                  <a:lnTo>
                    <a:pt x="1258" y="58"/>
                  </a:lnTo>
                  <a:lnTo>
                    <a:pt x="1234" y="34"/>
                  </a:lnTo>
                  <a:lnTo>
                    <a:pt x="1126" y="68"/>
                  </a:lnTo>
                  <a:lnTo>
                    <a:pt x="1068" y="92"/>
                  </a:lnTo>
                  <a:lnTo>
                    <a:pt x="981" y="107"/>
                  </a:lnTo>
                  <a:lnTo>
                    <a:pt x="908" y="145"/>
                  </a:lnTo>
                  <a:lnTo>
                    <a:pt x="801" y="232"/>
                  </a:lnTo>
                  <a:lnTo>
                    <a:pt x="748" y="258"/>
                  </a:lnTo>
                  <a:lnTo>
                    <a:pt x="685" y="262"/>
                  </a:lnTo>
                  <a:lnTo>
                    <a:pt x="554" y="316"/>
                  </a:lnTo>
                  <a:lnTo>
                    <a:pt x="475" y="374"/>
                  </a:lnTo>
                  <a:lnTo>
                    <a:pt x="364" y="422"/>
                  </a:lnTo>
                  <a:lnTo>
                    <a:pt x="127" y="505"/>
                  </a:lnTo>
                  <a:lnTo>
                    <a:pt x="85" y="4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grpSp>
      <p:sp>
        <p:nvSpPr>
          <p:cNvPr id="37" name="Rectângulo 36"/>
          <p:cNvSpPr/>
          <p:nvPr/>
        </p:nvSpPr>
        <p:spPr>
          <a:xfrm rot="20166932">
            <a:off x="1360876" y="2766558"/>
            <a:ext cx="2408771" cy="923330"/>
          </a:xfrm>
          <a:prstGeom prst="rect">
            <a:avLst/>
          </a:prstGeom>
        </p:spPr>
        <p:txBody>
          <a:bodyPr wrap="square">
            <a:spAutoFit/>
          </a:bodyPr>
          <a:lstStyle/>
          <a:p>
            <a:pPr algn="ctr"/>
            <a:r>
              <a:rPr lang="pt-PT" kern="10" dirty="0">
                <a:ln w="9525">
                  <a:solidFill>
                    <a:schemeClr val="accent2"/>
                  </a:solidFill>
                  <a:round/>
                  <a:headEnd/>
                  <a:tailEnd/>
                </a:ln>
                <a:solidFill>
                  <a:srgbClr val="FFC000"/>
                </a:solidFill>
                <a:latin typeface="Arial Black"/>
              </a:rPr>
              <a:t>CURSOS</a:t>
            </a:r>
          </a:p>
          <a:p>
            <a:pPr algn="ctr"/>
            <a:r>
              <a:rPr lang="pt-PT" kern="10" dirty="0" smtClean="0">
                <a:ln w="9525">
                  <a:solidFill>
                    <a:schemeClr val="accent2"/>
                  </a:solidFill>
                  <a:round/>
                  <a:headEnd/>
                  <a:tailEnd/>
                </a:ln>
                <a:solidFill>
                  <a:srgbClr val="FFC000"/>
                </a:solidFill>
                <a:latin typeface="Arial Black"/>
              </a:rPr>
              <a:t>ARTÍSTICOS </a:t>
            </a:r>
          </a:p>
          <a:p>
            <a:pPr algn="ctr"/>
            <a:r>
              <a:rPr lang="pt-PT" kern="10" dirty="0" smtClean="0">
                <a:ln w="9525">
                  <a:solidFill>
                    <a:schemeClr val="accent2"/>
                  </a:solidFill>
                  <a:round/>
                  <a:headEnd/>
                  <a:tailEnd/>
                </a:ln>
                <a:solidFill>
                  <a:srgbClr val="FFC000"/>
                </a:solidFill>
                <a:latin typeface="Arial Black"/>
              </a:rPr>
              <a:t>ESPECIALIZADOS</a:t>
            </a:r>
            <a:endParaRPr lang="pt-PT" kern="10" dirty="0">
              <a:ln w="9525">
                <a:solidFill>
                  <a:schemeClr val="accent2"/>
                </a:solidFill>
                <a:round/>
                <a:headEnd/>
                <a:tailEnd/>
              </a:ln>
              <a:solidFill>
                <a:srgbClr val="FFC000"/>
              </a:solidFill>
              <a:latin typeface="Arial Black"/>
            </a:endParaRPr>
          </a:p>
        </p:txBody>
      </p:sp>
      <p:grpSp>
        <p:nvGrpSpPr>
          <p:cNvPr id="38" name="Group 120"/>
          <p:cNvGrpSpPr>
            <a:grpSpLocks/>
          </p:cNvGrpSpPr>
          <p:nvPr/>
        </p:nvGrpSpPr>
        <p:grpSpPr bwMode="auto">
          <a:xfrm>
            <a:off x="5371708" y="3200902"/>
            <a:ext cx="2576583" cy="1752332"/>
            <a:chOff x="630" y="99"/>
            <a:chExt cx="1772" cy="1562"/>
          </a:xfrm>
        </p:grpSpPr>
        <p:sp>
          <p:nvSpPr>
            <p:cNvPr id="39" name="Freeform 118"/>
            <p:cNvSpPr>
              <a:spLocks/>
            </p:cNvSpPr>
            <p:nvPr/>
          </p:nvSpPr>
          <p:spPr bwMode="auto">
            <a:xfrm>
              <a:off x="657" y="109"/>
              <a:ext cx="1731" cy="1547"/>
            </a:xfrm>
            <a:custGeom>
              <a:avLst/>
              <a:gdLst>
                <a:gd name="T0" fmla="*/ 0 w 1731"/>
                <a:gd name="T1" fmla="*/ 512 h 1547"/>
                <a:gd name="T2" fmla="*/ 233 w 1731"/>
                <a:gd name="T3" fmla="*/ 439 h 1547"/>
                <a:gd name="T4" fmla="*/ 333 w 1731"/>
                <a:gd name="T5" fmla="*/ 386 h 1547"/>
                <a:gd name="T6" fmla="*/ 444 w 1731"/>
                <a:gd name="T7" fmla="*/ 345 h 1547"/>
                <a:gd name="T8" fmla="*/ 552 w 1731"/>
                <a:gd name="T9" fmla="*/ 284 h 1547"/>
                <a:gd name="T10" fmla="*/ 670 w 1731"/>
                <a:gd name="T11" fmla="*/ 236 h 1547"/>
                <a:gd name="T12" fmla="*/ 760 w 1731"/>
                <a:gd name="T13" fmla="*/ 213 h 1547"/>
                <a:gd name="T14" fmla="*/ 884 w 1731"/>
                <a:gd name="T15" fmla="*/ 119 h 1547"/>
                <a:gd name="T16" fmla="*/ 964 w 1731"/>
                <a:gd name="T17" fmla="*/ 75 h 1547"/>
                <a:gd name="T18" fmla="*/ 1046 w 1731"/>
                <a:gd name="T19" fmla="*/ 61 h 1547"/>
                <a:gd name="T20" fmla="*/ 1207 w 1731"/>
                <a:gd name="T21" fmla="*/ 0 h 1547"/>
                <a:gd name="T22" fmla="*/ 1270 w 1731"/>
                <a:gd name="T23" fmla="*/ 44 h 1547"/>
                <a:gd name="T24" fmla="*/ 1357 w 1731"/>
                <a:gd name="T25" fmla="*/ 227 h 1547"/>
                <a:gd name="T26" fmla="*/ 1403 w 1731"/>
                <a:gd name="T27" fmla="*/ 294 h 1547"/>
                <a:gd name="T28" fmla="*/ 1469 w 1731"/>
                <a:gd name="T29" fmla="*/ 468 h 1547"/>
                <a:gd name="T30" fmla="*/ 1553 w 1731"/>
                <a:gd name="T31" fmla="*/ 640 h 1547"/>
                <a:gd name="T32" fmla="*/ 1608 w 1731"/>
                <a:gd name="T33" fmla="*/ 700 h 1547"/>
                <a:gd name="T34" fmla="*/ 1687 w 1731"/>
                <a:gd name="T35" fmla="*/ 759 h 1547"/>
                <a:gd name="T36" fmla="*/ 1702 w 1731"/>
                <a:gd name="T37" fmla="*/ 825 h 1547"/>
                <a:gd name="T38" fmla="*/ 1731 w 1731"/>
                <a:gd name="T39" fmla="*/ 888 h 1547"/>
                <a:gd name="T40" fmla="*/ 1724 w 1731"/>
                <a:gd name="T41" fmla="*/ 946 h 1547"/>
                <a:gd name="T42" fmla="*/ 1709 w 1731"/>
                <a:gd name="T43" fmla="*/ 982 h 1547"/>
                <a:gd name="T44" fmla="*/ 1620 w 1731"/>
                <a:gd name="T45" fmla="*/ 1033 h 1547"/>
                <a:gd name="T46" fmla="*/ 1548 w 1731"/>
                <a:gd name="T47" fmla="*/ 1098 h 1547"/>
                <a:gd name="T48" fmla="*/ 1469 w 1731"/>
                <a:gd name="T49" fmla="*/ 1110 h 1547"/>
                <a:gd name="T50" fmla="*/ 1338 w 1731"/>
                <a:gd name="T51" fmla="*/ 1176 h 1547"/>
                <a:gd name="T52" fmla="*/ 1272 w 1731"/>
                <a:gd name="T53" fmla="*/ 1185 h 1547"/>
                <a:gd name="T54" fmla="*/ 1148 w 1731"/>
                <a:gd name="T55" fmla="*/ 1259 h 1547"/>
                <a:gd name="T56" fmla="*/ 1022 w 1731"/>
                <a:gd name="T57" fmla="*/ 1274 h 1547"/>
                <a:gd name="T58" fmla="*/ 981 w 1731"/>
                <a:gd name="T59" fmla="*/ 1303 h 1547"/>
                <a:gd name="T60" fmla="*/ 952 w 1731"/>
                <a:gd name="T61" fmla="*/ 1336 h 1547"/>
                <a:gd name="T62" fmla="*/ 865 w 1731"/>
                <a:gd name="T63" fmla="*/ 1351 h 1547"/>
                <a:gd name="T64" fmla="*/ 723 w 1731"/>
                <a:gd name="T65" fmla="*/ 1431 h 1547"/>
                <a:gd name="T66" fmla="*/ 617 w 1731"/>
                <a:gd name="T67" fmla="*/ 1477 h 1547"/>
                <a:gd name="T68" fmla="*/ 496 w 1731"/>
                <a:gd name="T69" fmla="*/ 1532 h 1547"/>
                <a:gd name="T70" fmla="*/ 420 w 1731"/>
                <a:gd name="T71" fmla="*/ 1547 h 1547"/>
                <a:gd name="T72" fmla="*/ 371 w 1731"/>
                <a:gd name="T73" fmla="*/ 1532 h 1547"/>
                <a:gd name="T74" fmla="*/ 342 w 1731"/>
                <a:gd name="T75" fmla="*/ 1503 h 1547"/>
                <a:gd name="T76" fmla="*/ 275 w 1731"/>
                <a:gd name="T77" fmla="*/ 1332 h 1547"/>
                <a:gd name="T78" fmla="*/ 233 w 1731"/>
                <a:gd name="T79" fmla="*/ 1118 h 1547"/>
                <a:gd name="T80" fmla="*/ 195 w 1731"/>
                <a:gd name="T81" fmla="*/ 1040 h 1547"/>
                <a:gd name="T82" fmla="*/ 132 w 1731"/>
                <a:gd name="T83" fmla="*/ 968 h 1547"/>
                <a:gd name="T84" fmla="*/ 103 w 1731"/>
                <a:gd name="T85" fmla="*/ 922 h 1547"/>
                <a:gd name="T86" fmla="*/ 80 w 1731"/>
                <a:gd name="T87" fmla="*/ 793 h 1547"/>
                <a:gd name="T88" fmla="*/ 22 w 1731"/>
                <a:gd name="T89" fmla="*/ 657 h 1547"/>
                <a:gd name="T90" fmla="*/ 0 w 1731"/>
                <a:gd name="T91" fmla="*/ 512 h 154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731"/>
                <a:gd name="T139" fmla="*/ 0 h 1547"/>
                <a:gd name="T140" fmla="*/ 1731 w 1731"/>
                <a:gd name="T141" fmla="*/ 1547 h 154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731" h="1547">
                  <a:moveTo>
                    <a:pt x="0" y="512"/>
                  </a:moveTo>
                  <a:lnTo>
                    <a:pt x="233" y="439"/>
                  </a:lnTo>
                  <a:lnTo>
                    <a:pt x="333" y="386"/>
                  </a:lnTo>
                  <a:lnTo>
                    <a:pt x="444" y="345"/>
                  </a:lnTo>
                  <a:lnTo>
                    <a:pt x="552" y="284"/>
                  </a:lnTo>
                  <a:lnTo>
                    <a:pt x="670" y="236"/>
                  </a:lnTo>
                  <a:lnTo>
                    <a:pt x="760" y="213"/>
                  </a:lnTo>
                  <a:lnTo>
                    <a:pt x="884" y="119"/>
                  </a:lnTo>
                  <a:lnTo>
                    <a:pt x="964" y="75"/>
                  </a:lnTo>
                  <a:lnTo>
                    <a:pt x="1046" y="61"/>
                  </a:lnTo>
                  <a:lnTo>
                    <a:pt x="1207" y="0"/>
                  </a:lnTo>
                  <a:lnTo>
                    <a:pt x="1270" y="44"/>
                  </a:lnTo>
                  <a:lnTo>
                    <a:pt x="1357" y="227"/>
                  </a:lnTo>
                  <a:lnTo>
                    <a:pt x="1403" y="294"/>
                  </a:lnTo>
                  <a:lnTo>
                    <a:pt x="1469" y="468"/>
                  </a:lnTo>
                  <a:lnTo>
                    <a:pt x="1553" y="640"/>
                  </a:lnTo>
                  <a:lnTo>
                    <a:pt x="1608" y="700"/>
                  </a:lnTo>
                  <a:lnTo>
                    <a:pt x="1687" y="759"/>
                  </a:lnTo>
                  <a:lnTo>
                    <a:pt x="1702" y="825"/>
                  </a:lnTo>
                  <a:lnTo>
                    <a:pt x="1731" y="888"/>
                  </a:lnTo>
                  <a:lnTo>
                    <a:pt x="1724" y="946"/>
                  </a:lnTo>
                  <a:lnTo>
                    <a:pt x="1709" y="982"/>
                  </a:lnTo>
                  <a:lnTo>
                    <a:pt x="1620" y="1033"/>
                  </a:lnTo>
                  <a:lnTo>
                    <a:pt x="1548" y="1098"/>
                  </a:lnTo>
                  <a:lnTo>
                    <a:pt x="1469" y="1110"/>
                  </a:lnTo>
                  <a:lnTo>
                    <a:pt x="1338" y="1176"/>
                  </a:lnTo>
                  <a:lnTo>
                    <a:pt x="1272" y="1185"/>
                  </a:lnTo>
                  <a:lnTo>
                    <a:pt x="1148" y="1259"/>
                  </a:lnTo>
                  <a:lnTo>
                    <a:pt x="1022" y="1274"/>
                  </a:lnTo>
                  <a:lnTo>
                    <a:pt x="981" y="1303"/>
                  </a:lnTo>
                  <a:lnTo>
                    <a:pt x="952" y="1336"/>
                  </a:lnTo>
                  <a:lnTo>
                    <a:pt x="865" y="1351"/>
                  </a:lnTo>
                  <a:lnTo>
                    <a:pt x="723" y="1431"/>
                  </a:lnTo>
                  <a:lnTo>
                    <a:pt x="617" y="1477"/>
                  </a:lnTo>
                  <a:lnTo>
                    <a:pt x="496" y="1532"/>
                  </a:lnTo>
                  <a:lnTo>
                    <a:pt x="420" y="1547"/>
                  </a:lnTo>
                  <a:lnTo>
                    <a:pt x="371" y="1532"/>
                  </a:lnTo>
                  <a:lnTo>
                    <a:pt x="342" y="1503"/>
                  </a:lnTo>
                  <a:lnTo>
                    <a:pt x="275" y="1332"/>
                  </a:lnTo>
                  <a:lnTo>
                    <a:pt x="233" y="1118"/>
                  </a:lnTo>
                  <a:lnTo>
                    <a:pt x="195" y="1040"/>
                  </a:lnTo>
                  <a:lnTo>
                    <a:pt x="132" y="968"/>
                  </a:lnTo>
                  <a:lnTo>
                    <a:pt x="103" y="922"/>
                  </a:lnTo>
                  <a:lnTo>
                    <a:pt x="80" y="793"/>
                  </a:lnTo>
                  <a:lnTo>
                    <a:pt x="22" y="657"/>
                  </a:lnTo>
                  <a:lnTo>
                    <a:pt x="0" y="5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40" name="Freeform 119"/>
            <p:cNvSpPr>
              <a:spLocks/>
            </p:cNvSpPr>
            <p:nvPr/>
          </p:nvSpPr>
          <p:spPr bwMode="auto">
            <a:xfrm>
              <a:off x="630" y="99"/>
              <a:ext cx="1772" cy="1562"/>
            </a:xfrm>
            <a:custGeom>
              <a:avLst/>
              <a:gdLst>
                <a:gd name="T0" fmla="*/ 350 w 1772"/>
                <a:gd name="T1" fmla="*/ 388 h 1562"/>
                <a:gd name="T2" fmla="*/ 573 w 1772"/>
                <a:gd name="T3" fmla="*/ 282 h 1562"/>
                <a:gd name="T4" fmla="*/ 820 w 1772"/>
                <a:gd name="T5" fmla="*/ 179 h 1562"/>
                <a:gd name="T6" fmla="*/ 1054 w 1772"/>
                <a:gd name="T7" fmla="*/ 63 h 1562"/>
                <a:gd name="T8" fmla="*/ 1248 w 1772"/>
                <a:gd name="T9" fmla="*/ 0 h 1562"/>
                <a:gd name="T10" fmla="*/ 1384 w 1772"/>
                <a:gd name="T11" fmla="*/ 218 h 1562"/>
                <a:gd name="T12" fmla="*/ 1514 w 1772"/>
                <a:gd name="T13" fmla="*/ 485 h 1562"/>
                <a:gd name="T14" fmla="*/ 1627 w 1772"/>
                <a:gd name="T15" fmla="*/ 689 h 1562"/>
                <a:gd name="T16" fmla="*/ 1743 w 1772"/>
                <a:gd name="T17" fmla="*/ 840 h 1562"/>
                <a:gd name="T18" fmla="*/ 1738 w 1772"/>
                <a:gd name="T19" fmla="*/ 999 h 1562"/>
                <a:gd name="T20" fmla="*/ 1505 w 1772"/>
                <a:gd name="T21" fmla="*/ 1130 h 1562"/>
                <a:gd name="T22" fmla="*/ 1306 w 1772"/>
                <a:gd name="T23" fmla="*/ 1208 h 1562"/>
                <a:gd name="T24" fmla="*/ 1087 w 1772"/>
                <a:gd name="T25" fmla="*/ 1291 h 1562"/>
                <a:gd name="T26" fmla="*/ 884 w 1772"/>
                <a:gd name="T27" fmla="*/ 1378 h 1562"/>
                <a:gd name="T28" fmla="*/ 539 w 1772"/>
                <a:gd name="T29" fmla="*/ 1543 h 1562"/>
                <a:gd name="T30" fmla="*/ 379 w 1772"/>
                <a:gd name="T31" fmla="*/ 1538 h 1562"/>
                <a:gd name="T32" fmla="*/ 282 w 1772"/>
                <a:gd name="T33" fmla="*/ 1320 h 1562"/>
                <a:gd name="T34" fmla="*/ 238 w 1772"/>
                <a:gd name="T35" fmla="*/ 1106 h 1562"/>
                <a:gd name="T36" fmla="*/ 111 w 1772"/>
                <a:gd name="T37" fmla="*/ 840 h 1562"/>
                <a:gd name="T38" fmla="*/ 15 w 1772"/>
                <a:gd name="T39" fmla="*/ 582 h 1562"/>
                <a:gd name="T40" fmla="*/ 53 w 1772"/>
                <a:gd name="T41" fmla="*/ 485 h 1562"/>
                <a:gd name="T42" fmla="*/ 53 w 1772"/>
                <a:gd name="T43" fmla="*/ 548 h 1562"/>
                <a:gd name="T44" fmla="*/ 92 w 1772"/>
                <a:gd name="T45" fmla="*/ 718 h 1562"/>
                <a:gd name="T46" fmla="*/ 166 w 1772"/>
                <a:gd name="T47" fmla="*/ 941 h 1562"/>
                <a:gd name="T48" fmla="*/ 262 w 1772"/>
                <a:gd name="T49" fmla="*/ 1087 h 1562"/>
                <a:gd name="T50" fmla="*/ 306 w 1772"/>
                <a:gd name="T51" fmla="*/ 1247 h 1562"/>
                <a:gd name="T52" fmla="*/ 403 w 1772"/>
                <a:gd name="T53" fmla="*/ 1514 h 1562"/>
                <a:gd name="T54" fmla="*/ 559 w 1772"/>
                <a:gd name="T55" fmla="*/ 1504 h 1562"/>
                <a:gd name="T56" fmla="*/ 815 w 1772"/>
                <a:gd name="T57" fmla="*/ 1378 h 1562"/>
                <a:gd name="T58" fmla="*/ 981 w 1772"/>
                <a:gd name="T59" fmla="*/ 1320 h 1562"/>
                <a:gd name="T60" fmla="*/ 1141 w 1772"/>
                <a:gd name="T61" fmla="*/ 1252 h 1562"/>
                <a:gd name="T62" fmla="*/ 1364 w 1772"/>
                <a:gd name="T63" fmla="*/ 1164 h 1562"/>
                <a:gd name="T64" fmla="*/ 1573 w 1772"/>
                <a:gd name="T65" fmla="*/ 1087 h 1562"/>
                <a:gd name="T66" fmla="*/ 1728 w 1772"/>
                <a:gd name="T67" fmla="*/ 965 h 1562"/>
                <a:gd name="T68" fmla="*/ 1714 w 1772"/>
                <a:gd name="T69" fmla="*/ 835 h 1562"/>
                <a:gd name="T70" fmla="*/ 1598 w 1772"/>
                <a:gd name="T71" fmla="*/ 698 h 1562"/>
                <a:gd name="T72" fmla="*/ 1447 w 1772"/>
                <a:gd name="T73" fmla="*/ 403 h 1562"/>
                <a:gd name="T74" fmla="*/ 1326 w 1772"/>
                <a:gd name="T75" fmla="*/ 160 h 1562"/>
                <a:gd name="T76" fmla="*/ 1234 w 1772"/>
                <a:gd name="T77" fmla="*/ 34 h 1562"/>
                <a:gd name="T78" fmla="*/ 981 w 1772"/>
                <a:gd name="T79" fmla="*/ 107 h 1562"/>
                <a:gd name="T80" fmla="*/ 748 w 1772"/>
                <a:gd name="T81" fmla="*/ 258 h 1562"/>
                <a:gd name="T82" fmla="*/ 475 w 1772"/>
                <a:gd name="T83" fmla="*/ 374 h 1562"/>
                <a:gd name="T84" fmla="*/ 85 w 1772"/>
                <a:gd name="T85" fmla="*/ 478 h 15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72"/>
                <a:gd name="T130" fmla="*/ 0 h 1562"/>
                <a:gd name="T131" fmla="*/ 1772 w 1772"/>
                <a:gd name="T132" fmla="*/ 1562 h 156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72" h="1562">
                  <a:moveTo>
                    <a:pt x="85" y="478"/>
                  </a:moveTo>
                  <a:lnTo>
                    <a:pt x="267" y="427"/>
                  </a:lnTo>
                  <a:lnTo>
                    <a:pt x="350" y="388"/>
                  </a:lnTo>
                  <a:lnTo>
                    <a:pt x="427" y="354"/>
                  </a:lnTo>
                  <a:lnTo>
                    <a:pt x="496" y="325"/>
                  </a:lnTo>
                  <a:lnTo>
                    <a:pt x="573" y="282"/>
                  </a:lnTo>
                  <a:lnTo>
                    <a:pt x="665" y="248"/>
                  </a:lnTo>
                  <a:lnTo>
                    <a:pt x="762" y="218"/>
                  </a:lnTo>
                  <a:lnTo>
                    <a:pt x="820" y="179"/>
                  </a:lnTo>
                  <a:lnTo>
                    <a:pt x="894" y="126"/>
                  </a:lnTo>
                  <a:lnTo>
                    <a:pt x="976" y="82"/>
                  </a:lnTo>
                  <a:lnTo>
                    <a:pt x="1054" y="63"/>
                  </a:lnTo>
                  <a:lnTo>
                    <a:pt x="1150" y="29"/>
                  </a:lnTo>
                  <a:lnTo>
                    <a:pt x="1213" y="5"/>
                  </a:lnTo>
                  <a:lnTo>
                    <a:pt x="1248" y="0"/>
                  </a:lnTo>
                  <a:lnTo>
                    <a:pt x="1292" y="39"/>
                  </a:lnTo>
                  <a:lnTo>
                    <a:pt x="1345" y="136"/>
                  </a:lnTo>
                  <a:lnTo>
                    <a:pt x="1384" y="218"/>
                  </a:lnTo>
                  <a:lnTo>
                    <a:pt x="1437" y="296"/>
                  </a:lnTo>
                  <a:lnTo>
                    <a:pt x="1476" y="398"/>
                  </a:lnTo>
                  <a:lnTo>
                    <a:pt x="1514" y="485"/>
                  </a:lnTo>
                  <a:lnTo>
                    <a:pt x="1558" y="577"/>
                  </a:lnTo>
                  <a:lnTo>
                    <a:pt x="1588" y="630"/>
                  </a:lnTo>
                  <a:lnTo>
                    <a:pt x="1627" y="689"/>
                  </a:lnTo>
                  <a:lnTo>
                    <a:pt x="1695" y="743"/>
                  </a:lnTo>
                  <a:lnTo>
                    <a:pt x="1719" y="767"/>
                  </a:lnTo>
                  <a:lnTo>
                    <a:pt x="1743" y="840"/>
                  </a:lnTo>
                  <a:lnTo>
                    <a:pt x="1772" y="903"/>
                  </a:lnTo>
                  <a:lnTo>
                    <a:pt x="1767" y="951"/>
                  </a:lnTo>
                  <a:lnTo>
                    <a:pt x="1738" y="999"/>
                  </a:lnTo>
                  <a:lnTo>
                    <a:pt x="1675" y="1038"/>
                  </a:lnTo>
                  <a:lnTo>
                    <a:pt x="1577" y="1111"/>
                  </a:lnTo>
                  <a:lnTo>
                    <a:pt x="1505" y="1130"/>
                  </a:lnTo>
                  <a:lnTo>
                    <a:pt x="1427" y="1164"/>
                  </a:lnTo>
                  <a:lnTo>
                    <a:pt x="1379" y="1188"/>
                  </a:lnTo>
                  <a:lnTo>
                    <a:pt x="1306" y="1208"/>
                  </a:lnTo>
                  <a:lnTo>
                    <a:pt x="1248" y="1238"/>
                  </a:lnTo>
                  <a:lnTo>
                    <a:pt x="1184" y="1272"/>
                  </a:lnTo>
                  <a:lnTo>
                    <a:pt x="1087" y="1291"/>
                  </a:lnTo>
                  <a:lnTo>
                    <a:pt x="1049" y="1296"/>
                  </a:lnTo>
                  <a:lnTo>
                    <a:pt x="986" y="1354"/>
                  </a:lnTo>
                  <a:lnTo>
                    <a:pt x="884" y="1378"/>
                  </a:lnTo>
                  <a:lnTo>
                    <a:pt x="738" y="1460"/>
                  </a:lnTo>
                  <a:lnTo>
                    <a:pt x="631" y="1499"/>
                  </a:lnTo>
                  <a:lnTo>
                    <a:pt x="539" y="1543"/>
                  </a:lnTo>
                  <a:lnTo>
                    <a:pt x="451" y="1562"/>
                  </a:lnTo>
                  <a:lnTo>
                    <a:pt x="412" y="1557"/>
                  </a:lnTo>
                  <a:lnTo>
                    <a:pt x="379" y="1538"/>
                  </a:lnTo>
                  <a:lnTo>
                    <a:pt x="340" y="1455"/>
                  </a:lnTo>
                  <a:lnTo>
                    <a:pt x="296" y="1373"/>
                  </a:lnTo>
                  <a:lnTo>
                    <a:pt x="282" y="1320"/>
                  </a:lnTo>
                  <a:lnTo>
                    <a:pt x="272" y="1238"/>
                  </a:lnTo>
                  <a:lnTo>
                    <a:pt x="258" y="1174"/>
                  </a:lnTo>
                  <a:lnTo>
                    <a:pt x="238" y="1106"/>
                  </a:lnTo>
                  <a:lnTo>
                    <a:pt x="175" y="1019"/>
                  </a:lnTo>
                  <a:lnTo>
                    <a:pt x="137" y="956"/>
                  </a:lnTo>
                  <a:lnTo>
                    <a:pt x="111" y="840"/>
                  </a:lnTo>
                  <a:lnTo>
                    <a:pt x="77" y="757"/>
                  </a:lnTo>
                  <a:lnTo>
                    <a:pt x="39" y="669"/>
                  </a:lnTo>
                  <a:lnTo>
                    <a:pt x="15" y="582"/>
                  </a:lnTo>
                  <a:lnTo>
                    <a:pt x="0" y="538"/>
                  </a:lnTo>
                  <a:lnTo>
                    <a:pt x="15" y="505"/>
                  </a:lnTo>
                  <a:lnTo>
                    <a:pt x="53" y="485"/>
                  </a:lnTo>
                  <a:lnTo>
                    <a:pt x="87" y="495"/>
                  </a:lnTo>
                  <a:lnTo>
                    <a:pt x="97" y="524"/>
                  </a:lnTo>
                  <a:lnTo>
                    <a:pt x="53" y="548"/>
                  </a:lnTo>
                  <a:lnTo>
                    <a:pt x="53" y="592"/>
                  </a:lnTo>
                  <a:lnTo>
                    <a:pt x="68" y="650"/>
                  </a:lnTo>
                  <a:lnTo>
                    <a:pt x="92" y="718"/>
                  </a:lnTo>
                  <a:lnTo>
                    <a:pt x="127" y="796"/>
                  </a:lnTo>
                  <a:lnTo>
                    <a:pt x="151" y="854"/>
                  </a:lnTo>
                  <a:lnTo>
                    <a:pt x="166" y="941"/>
                  </a:lnTo>
                  <a:lnTo>
                    <a:pt x="190" y="980"/>
                  </a:lnTo>
                  <a:lnTo>
                    <a:pt x="238" y="1048"/>
                  </a:lnTo>
                  <a:lnTo>
                    <a:pt x="262" y="1087"/>
                  </a:lnTo>
                  <a:lnTo>
                    <a:pt x="282" y="1140"/>
                  </a:lnTo>
                  <a:lnTo>
                    <a:pt x="291" y="1193"/>
                  </a:lnTo>
                  <a:lnTo>
                    <a:pt x="306" y="1247"/>
                  </a:lnTo>
                  <a:lnTo>
                    <a:pt x="321" y="1334"/>
                  </a:lnTo>
                  <a:lnTo>
                    <a:pt x="350" y="1407"/>
                  </a:lnTo>
                  <a:lnTo>
                    <a:pt x="403" y="1514"/>
                  </a:lnTo>
                  <a:lnTo>
                    <a:pt x="442" y="1533"/>
                  </a:lnTo>
                  <a:lnTo>
                    <a:pt x="480" y="1533"/>
                  </a:lnTo>
                  <a:lnTo>
                    <a:pt x="559" y="1504"/>
                  </a:lnTo>
                  <a:lnTo>
                    <a:pt x="656" y="1465"/>
                  </a:lnTo>
                  <a:lnTo>
                    <a:pt x="743" y="1422"/>
                  </a:lnTo>
                  <a:lnTo>
                    <a:pt x="815" y="1378"/>
                  </a:lnTo>
                  <a:lnTo>
                    <a:pt x="874" y="1344"/>
                  </a:lnTo>
                  <a:lnTo>
                    <a:pt x="932" y="1320"/>
                  </a:lnTo>
                  <a:lnTo>
                    <a:pt x="981" y="1320"/>
                  </a:lnTo>
                  <a:lnTo>
                    <a:pt x="1010" y="1286"/>
                  </a:lnTo>
                  <a:lnTo>
                    <a:pt x="1078" y="1262"/>
                  </a:lnTo>
                  <a:lnTo>
                    <a:pt x="1141" y="1252"/>
                  </a:lnTo>
                  <a:lnTo>
                    <a:pt x="1179" y="1247"/>
                  </a:lnTo>
                  <a:lnTo>
                    <a:pt x="1297" y="1179"/>
                  </a:lnTo>
                  <a:lnTo>
                    <a:pt x="1364" y="1164"/>
                  </a:lnTo>
                  <a:lnTo>
                    <a:pt x="1422" y="1135"/>
                  </a:lnTo>
                  <a:lnTo>
                    <a:pt x="1495" y="1096"/>
                  </a:lnTo>
                  <a:lnTo>
                    <a:pt x="1573" y="1087"/>
                  </a:lnTo>
                  <a:lnTo>
                    <a:pt x="1641" y="1028"/>
                  </a:lnTo>
                  <a:lnTo>
                    <a:pt x="1695" y="990"/>
                  </a:lnTo>
                  <a:lnTo>
                    <a:pt x="1728" y="965"/>
                  </a:lnTo>
                  <a:lnTo>
                    <a:pt x="1738" y="922"/>
                  </a:lnTo>
                  <a:lnTo>
                    <a:pt x="1738" y="878"/>
                  </a:lnTo>
                  <a:lnTo>
                    <a:pt x="1714" y="835"/>
                  </a:lnTo>
                  <a:lnTo>
                    <a:pt x="1699" y="772"/>
                  </a:lnTo>
                  <a:lnTo>
                    <a:pt x="1646" y="743"/>
                  </a:lnTo>
                  <a:lnTo>
                    <a:pt x="1598" y="698"/>
                  </a:lnTo>
                  <a:lnTo>
                    <a:pt x="1558" y="645"/>
                  </a:lnTo>
                  <a:lnTo>
                    <a:pt x="1495" y="509"/>
                  </a:lnTo>
                  <a:lnTo>
                    <a:pt x="1447" y="403"/>
                  </a:lnTo>
                  <a:lnTo>
                    <a:pt x="1418" y="325"/>
                  </a:lnTo>
                  <a:lnTo>
                    <a:pt x="1364" y="248"/>
                  </a:lnTo>
                  <a:lnTo>
                    <a:pt x="1326" y="160"/>
                  </a:lnTo>
                  <a:lnTo>
                    <a:pt x="1282" y="73"/>
                  </a:lnTo>
                  <a:lnTo>
                    <a:pt x="1258" y="58"/>
                  </a:lnTo>
                  <a:lnTo>
                    <a:pt x="1234" y="34"/>
                  </a:lnTo>
                  <a:lnTo>
                    <a:pt x="1126" y="68"/>
                  </a:lnTo>
                  <a:lnTo>
                    <a:pt x="1068" y="92"/>
                  </a:lnTo>
                  <a:lnTo>
                    <a:pt x="981" y="107"/>
                  </a:lnTo>
                  <a:lnTo>
                    <a:pt x="908" y="145"/>
                  </a:lnTo>
                  <a:lnTo>
                    <a:pt x="801" y="232"/>
                  </a:lnTo>
                  <a:lnTo>
                    <a:pt x="748" y="258"/>
                  </a:lnTo>
                  <a:lnTo>
                    <a:pt x="685" y="262"/>
                  </a:lnTo>
                  <a:lnTo>
                    <a:pt x="554" y="316"/>
                  </a:lnTo>
                  <a:lnTo>
                    <a:pt x="475" y="374"/>
                  </a:lnTo>
                  <a:lnTo>
                    <a:pt x="364" y="422"/>
                  </a:lnTo>
                  <a:lnTo>
                    <a:pt x="127" y="505"/>
                  </a:lnTo>
                  <a:lnTo>
                    <a:pt x="85" y="4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grpSp>
      <p:sp>
        <p:nvSpPr>
          <p:cNvPr id="41" name="Rectângulo 40"/>
          <p:cNvSpPr/>
          <p:nvPr/>
        </p:nvSpPr>
        <p:spPr>
          <a:xfrm rot="20509941">
            <a:off x="5427368" y="3576452"/>
            <a:ext cx="2408771" cy="923330"/>
          </a:xfrm>
          <a:prstGeom prst="rect">
            <a:avLst/>
          </a:prstGeom>
        </p:spPr>
        <p:txBody>
          <a:bodyPr wrap="square">
            <a:spAutoFit/>
          </a:bodyPr>
          <a:lstStyle/>
          <a:p>
            <a:pPr algn="ctr"/>
            <a:r>
              <a:rPr lang="pt-PT" kern="10" dirty="0">
                <a:ln w="9525">
                  <a:solidFill>
                    <a:schemeClr val="accent2"/>
                  </a:solidFill>
                  <a:round/>
                  <a:headEnd/>
                  <a:tailEnd/>
                </a:ln>
                <a:solidFill>
                  <a:srgbClr val="FF0000"/>
                </a:solidFill>
                <a:latin typeface="Arial Black"/>
              </a:rPr>
              <a:t>CURSOS</a:t>
            </a:r>
          </a:p>
          <a:p>
            <a:pPr algn="ctr"/>
            <a:r>
              <a:rPr lang="pt-PT" kern="10" dirty="0" smtClean="0">
                <a:ln w="9525">
                  <a:solidFill>
                    <a:schemeClr val="accent2"/>
                  </a:solidFill>
                  <a:round/>
                  <a:headEnd/>
                  <a:tailEnd/>
                </a:ln>
                <a:solidFill>
                  <a:srgbClr val="FF0000"/>
                </a:solidFill>
                <a:latin typeface="Arial Black"/>
              </a:rPr>
              <a:t>COM PLANOS PRÓPRIOS</a:t>
            </a:r>
          </a:p>
        </p:txBody>
      </p:sp>
      <p:grpSp>
        <p:nvGrpSpPr>
          <p:cNvPr id="42" name="Group 126"/>
          <p:cNvGrpSpPr>
            <a:grpSpLocks/>
          </p:cNvGrpSpPr>
          <p:nvPr/>
        </p:nvGrpSpPr>
        <p:grpSpPr bwMode="auto">
          <a:xfrm>
            <a:off x="5269844" y="4551942"/>
            <a:ext cx="357188" cy="1919287"/>
            <a:chOff x="193" y="401"/>
            <a:chExt cx="675" cy="1646"/>
          </a:xfrm>
        </p:grpSpPr>
        <p:sp>
          <p:nvSpPr>
            <p:cNvPr id="43" name="Freeform 121"/>
            <p:cNvSpPr>
              <a:spLocks/>
            </p:cNvSpPr>
            <p:nvPr/>
          </p:nvSpPr>
          <p:spPr bwMode="auto">
            <a:xfrm>
              <a:off x="193" y="401"/>
              <a:ext cx="385" cy="355"/>
            </a:xfrm>
            <a:custGeom>
              <a:avLst/>
              <a:gdLst>
                <a:gd name="T0" fmla="*/ 259 w 385"/>
                <a:gd name="T1" fmla="*/ 153 h 355"/>
                <a:gd name="T2" fmla="*/ 245 w 385"/>
                <a:gd name="T3" fmla="*/ 104 h 355"/>
                <a:gd name="T4" fmla="*/ 220 w 385"/>
                <a:gd name="T5" fmla="*/ 59 h 355"/>
                <a:gd name="T6" fmla="*/ 193 w 385"/>
                <a:gd name="T7" fmla="*/ 30 h 355"/>
                <a:gd name="T8" fmla="*/ 155 w 385"/>
                <a:gd name="T9" fmla="*/ 7 h 355"/>
                <a:gd name="T10" fmla="*/ 126 w 385"/>
                <a:gd name="T11" fmla="*/ 0 h 355"/>
                <a:gd name="T12" fmla="*/ 89 w 385"/>
                <a:gd name="T13" fmla="*/ 0 h 355"/>
                <a:gd name="T14" fmla="*/ 52 w 385"/>
                <a:gd name="T15" fmla="*/ 12 h 355"/>
                <a:gd name="T16" fmla="*/ 22 w 385"/>
                <a:gd name="T17" fmla="*/ 35 h 355"/>
                <a:gd name="T18" fmla="*/ 7 w 385"/>
                <a:gd name="T19" fmla="*/ 74 h 355"/>
                <a:gd name="T20" fmla="*/ 0 w 385"/>
                <a:gd name="T21" fmla="*/ 131 h 355"/>
                <a:gd name="T22" fmla="*/ 15 w 385"/>
                <a:gd name="T23" fmla="*/ 207 h 355"/>
                <a:gd name="T24" fmla="*/ 37 w 385"/>
                <a:gd name="T25" fmla="*/ 264 h 355"/>
                <a:gd name="T26" fmla="*/ 66 w 385"/>
                <a:gd name="T27" fmla="*/ 301 h 355"/>
                <a:gd name="T28" fmla="*/ 96 w 385"/>
                <a:gd name="T29" fmla="*/ 325 h 355"/>
                <a:gd name="T30" fmla="*/ 138 w 385"/>
                <a:gd name="T31" fmla="*/ 345 h 355"/>
                <a:gd name="T32" fmla="*/ 182 w 385"/>
                <a:gd name="T33" fmla="*/ 355 h 355"/>
                <a:gd name="T34" fmla="*/ 223 w 385"/>
                <a:gd name="T35" fmla="*/ 348 h 355"/>
                <a:gd name="T36" fmla="*/ 257 w 385"/>
                <a:gd name="T37" fmla="*/ 333 h 355"/>
                <a:gd name="T38" fmla="*/ 279 w 385"/>
                <a:gd name="T39" fmla="*/ 286 h 355"/>
                <a:gd name="T40" fmla="*/ 282 w 385"/>
                <a:gd name="T41" fmla="*/ 242 h 355"/>
                <a:gd name="T42" fmla="*/ 279 w 385"/>
                <a:gd name="T43" fmla="*/ 205 h 355"/>
                <a:gd name="T44" fmla="*/ 274 w 385"/>
                <a:gd name="T45" fmla="*/ 190 h 355"/>
                <a:gd name="T46" fmla="*/ 338 w 385"/>
                <a:gd name="T47" fmla="*/ 205 h 355"/>
                <a:gd name="T48" fmla="*/ 378 w 385"/>
                <a:gd name="T49" fmla="*/ 207 h 355"/>
                <a:gd name="T50" fmla="*/ 385 w 385"/>
                <a:gd name="T51" fmla="*/ 182 h 355"/>
                <a:gd name="T52" fmla="*/ 375 w 385"/>
                <a:gd name="T53" fmla="*/ 155 h 355"/>
                <a:gd name="T54" fmla="*/ 338 w 385"/>
                <a:gd name="T55" fmla="*/ 160 h 355"/>
                <a:gd name="T56" fmla="*/ 282 w 385"/>
                <a:gd name="T57" fmla="*/ 163 h 355"/>
                <a:gd name="T58" fmla="*/ 259 w 385"/>
                <a:gd name="T59" fmla="*/ 153 h 35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85"/>
                <a:gd name="T91" fmla="*/ 0 h 355"/>
                <a:gd name="T92" fmla="*/ 385 w 385"/>
                <a:gd name="T93" fmla="*/ 355 h 35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85" h="355">
                  <a:moveTo>
                    <a:pt x="259" y="153"/>
                  </a:moveTo>
                  <a:lnTo>
                    <a:pt x="245" y="104"/>
                  </a:lnTo>
                  <a:lnTo>
                    <a:pt x="220" y="59"/>
                  </a:lnTo>
                  <a:lnTo>
                    <a:pt x="193" y="30"/>
                  </a:lnTo>
                  <a:lnTo>
                    <a:pt x="155" y="7"/>
                  </a:lnTo>
                  <a:lnTo>
                    <a:pt x="126" y="0"/>
                  </a:lnTo>
                  <a:lnTo>
                    <a:pt x="89" y="0"/>
                  </a:lnTo>
                  <a:lnTo>
                    <a:pt x="52" y="12"/>
                  </a:lnTo>
                  <a:lnTo>
                    <a:pt x="22" y="35"/>
                  </a:lnTo>
                  <a:lnTo>
                    <a:pt x="7" y="74"/>
                  </a:lnTo>
                  <a:lnTo>
                    <a:pt x="0" y="131"/>
                  </a:lnTo>
                  <a:lnTo>
                    <a:pt x="15" y="207"/>
                  </a:lnTo>
                  <a:lnTo>
                    <a:pt x="37" y="264"/>
                  </a:lnTo>
                  <a:lnTo>
                    <a:pt x="66" y="301"/>
                  </a:lnTo>
                  <a:lnTo>
                    <a:pt x="96" y="325"/>
                  </a:lnTo>
                  <a:lnTo>
                    <a:pt x="138" y="345"/>
                  </a:lnTo>
                  <a:lnTo>
                    <a:pt x="182" y="355"/>
                  </a:lnTo>
                  <a:lnTo>
                    <a:pt x="223" y="348"/>
                  </a:lnTo>
                  <a:lnTo>
                    <a:pt x="257" y="333"/>
                  </a:lnTo>
                  <a:lnTo>
                    <a:pt x="279" y="286"/>
                  </a:lnTo>
                  <a:lnTo>
                    <a:pt x="282" y="242"/>
                  </a:lnTo>
                  <a:lnTo>
                    <a:pt x="279" y="205"/>
                  </a:lnTo>
                  <a:lnTo>
                    <a:pt x="274" y="190"/>
                  </a:lnTo>
                  <a:lnTo>
                    <a:pt x="338" y="205"/>
                  </a:lnTo>
                  <a:lnTo>
                    <a:pt x="378" y="207"/>
                  </a:lnTo>
                  <a:lnTo>
                    <a:pt x="385" y="182"/>
                  </a:lnTo>
                  <a:lnTo>
                    <a:pt x="375" y="155"/>
                  </a:lnTo>
                  <a:lnTo>
                    <a:pt x="338" y="160"/>
                  </a:lnTo>
                  <a:lnTo>
                    <a:pt x="282" y="163"/>
                  </a:lnTo>
                  <a:lnTo>
                    <a:pt x="259" y="153"/>
                  </a:lnTo>
                  <a:close/>
                </a:path>
              </a:pathLst>
            </a:custGeom>
            <a:solidFill>
              <a:srgbClr val="FF6600"/>
            </a:solidFill>
            <a:ln w="19050">
              <a:solidFill>
                <a:srgbClr val="000000"/>
              </a:solidFill>
              <a:round/>
              <a:headEnd/>
              <a:tailEnd/>
            </a:ln>
          </p:spPr>
          <p:txBody>
            <a:bodyPr/>
            <a:lstStyle/>
            <a:p>
              <a:endParaRPr lang="pt-PT"/>
            </a:p>
          </p:txBody>
        </p:sp>
        <p:sp>
          <p:nvSpPr>
            <p:cNvPr id="44" name="Freeform 122"/>
            <p:cNvSpPr>
              <a:spLocks/>
            </p:cNvSpPr>
            <p:nvPr/>
          </p:nvSpPr>
          <p:spPr bwMode="auto">
            <a:xfrm>
              <a:off x="330" y="813"/>
              <a:ext cx="313" cy="561"/>
            </a:xfrm>
            <a:custGeom>
              <a:avLst/>
              <a:gdLst>
                <a:gd name="T0" fmla="*/ 73 w 313"/>
                <a:gd name="T1" fmla="*/ 0 h 561"/>
                <a:gd name="T2" fmla="*/ 117 w 313"/>
                <a:gd name="T3" fmla="*/ 0 h 561"/>
                <a:gd name="T4" fmla="*/ 150 w 313"/>
                <a:gd name="T5" fmla="*/ 0 h 561"/>
                <a:gd name="T6" fmla="*/ 192 w 313"/>
                <a:gd name="T7" fmla="*/ 15 h 561"/>
                <a:gd name="T8" fmla="*/ 214 w 313"/>
                <a:gd name="T9" fmla="*/ 38 h 561"/>
                <a:gd name="T10" fmla="*/ 244 w 313"/>
                <a:gd name="T11" fmla="*/ 72 h 561"/>
                <a:gd name="T12" fmla="*/ 266 w 313"/>
                <a:gd name="T13" fmla="*/ 111 h 561"/>
                <a:gd name="T14" fmla="*/ 283 w 313"/>
                <a:gd name="T15" fmla="*/ 165 h 561"/>
                <a:gd name="T16" fmla="*/ 303 w 313"/>
                <a:gd name="T17" fmla="*/ 223 h 561"/>
                <a:gd name="T18" fmla="*/ 313 w 313"/>
                <a:gd name="T19" fmla="*/ 299 h 561"/>
                <a:gd name="T20" fmla="*/ 313 w 313"/>
                <a:gd name="T21" fmla="*/ 372 h 561"/>
                <a:gd name="T22" fmla="*/ 306 w 313"/>
                <a:gd name="T23" fmla="*/ 443 h 561"/>
                <a:gd name="T24" fmla="*/ 283 w 313"/>
                <a:gd name="T25" fmla="*/ 501 h 561"/>
                <a:gd name="T26" fmla="*/ 259 w 313"/>
                <a:gd name="T27" fmla="*/ 532 h 561"/>
                <a:gd name="T28" fmla="*/ 224 w 313"/>
                <a:gd name="T29" fmla="*/ 556 h 561"/>
                <a:gd name="T30" fmla="*/ 184 w 313"/>
                <a:gd name="T31" fmla="*/ 561 h 561"/>
                <a:gd name="T32" fmla="*/ 140 w 313"/>
                <a:gd name="T33" fmla="*/ 554 h 561"/>
                <a:gd name="T34" fmla="*/ 98 w 313"/>
                <a:gd name="T35" fmla="*/ 539 h 561"/>
                <a:gd name="T36" fmla="*/ 73 w 313"/>
                <a:gd name="T37" fmla="*/ 517 h 561"/>
                <a:gd name="T38" fmla="*/ 58 w 313"/>
                <a:gd name="T39" fmla="*/ 472 h 561"/>
                <a:gd name="T40" fmla="*/ 45 w 313"/>
                <a:gd name="T41" fmla="*/ 443 h 561"/>
                <a:gd name="T42" fmla="*/ 51 w 313"/>
                <a:gd name="T43" fmla="*/ 406 h 561"/>
                <a:gd name="T44" fmla="*/ 58 w 313"/>
                <a:gd name="T45" fmla="*/ 362 h 561"/>
                <a:gd name="T46" fmla="*/ 68 w 313"/>
                <a:gd name="T47" fmla="*/ 318 h 561"/>
                <a:gd name="T48" fmla="*/ 75 w 313"/>
                <a:gd name="T49" fmla="*/ 282 h 561"/>
                <a:gd name="T50" fmla="*/ 65 w 313"/>
                <a:gd name="T51" fmla="*/ 248 h 561"/>
                <a:gd name="T52" fmla="*/ 45 w 313"/>
                <a:gd name="T53" fmla="*/ 211 h 561"/>
                <a:gd name="T54" fmla="*/ 20 w 313"/>
                <a:gd name="T55" fmla="*/ 174 h 561"/>
                <a:gd name="T56" fmla="*/ 0 w 313"/>
                <a:gd name="T57" fmla="*/ 123 h 561"/>
                <a:gd name="T58" fmla="*/ 0 w 313"/>
                <a:gd name="T59" fmla="*/ 64 h 561"/>
                <a:gd name="T60" fmla="*/ 20 w 313"/>
                <a:gd name="T61" fmla="*/ 30 h 561"/>
                <a:gd name="T62" fmla="*/ 45 w 313"/>
                <a:gd name="T63" fmla="*/ 5 h 561"/>
                <a:gd name="T64" fmla="*/ 73 w 313"/>
                <a:gd name="T65" fmla="*/ 0 h 5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3"/>
                <a:gd name="T100" fmla="*/ 0 h 561"/>
                <a:gd name="T101" fmla="*/ 313 w 313"/>
                <a:gd name="T102" fmla="*/ 561 h 5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3" h="561">
                  <a:moveTo>
                    <a:pt x="73" y="0"/>
                  </a:moveTo>
                  <a:lnTo>
                    <a:pt x="117" y="0"/>
                  </a:lnTo>
                  <a:lnTo>
                    <a:pt x="150" y="0"/>
                  </a:lnTo>
                  <a:lnTo>
                    <a:pt x="192" y="15"/>
                  </a:lnTo>
                  <a:lnTo>
                    <a:pt x="214" y="38"/>
                  </a:lnTo>
                  <a:lnTo>
                    <a:pt x="244" y="72"/>
                  </a:lnTo>
                  <a:lnTo>
                    <a:pt x="266" y="111"/>
                  </a:lnTo>
                  <a:lnTo>
                    <a:pt x="283" y="165"/>
                  </a:lnTo>
                  <a:lnTo>
                    <a:pt x="303" y="223"/>
                  </a:lnTo>
                  <a:lnTo>
                    <a:pt x="313" y="299"/>
                  </a:lnTo>
                  <a:lnTo>
                    <a:pt x="313" y="372"/>
                  </a:lnTo>
                  <a:lnTo>
                    <a:pt x="306" y="443"/>
                  </a:lnTo>
                  <a:lnTo>
                    <a:pt x="283" y="501"/>
                  </a:lnTo>
                  <a:lnTo>
                    <a:pt x="259" y="532"/>
                  </a:lnTo>
                  <a:lnTo>
                    <a:pt x="224" y="556"/>
                  </a:lnTo>
                  <a:lnTo>
                    <a:pt x="184" y="561"/>
                  </a:lnTo>
                  <a:lnTo>
                    <a:pt x="140" y="554"/>
                  </a:lnTo>
                  <a:lnTo>
                    <a:pt x="98" y="539"/>
                  </a:lnTo>
                  <a:lnTo>
                    <a:pt x="73" y="517"/>
                  </a:lnTo>
                  <a:lnTo>
                    <a:pt x="58" y="472"/>
                  </a:lnTo>
                  <a:lnTo>
                    <a:pt x="45" y="443"/>
                  </a:lnTo>
                  <a:lnTo>
                    <a:pt x="51" y="406"/>
                  </a:lnTo>
                  <a:lnTo>
                    <a:pt x="58" y="362"/>
                  </a:lnTo>
                  <a:lnTo>
                    <a:pt x="68" y="318"/>
                  </a:lnTo>
                  <a:lnTo>
                    <a:pt x="75" y="282"/>
                  </a:lnTo>
                  <a:lnTo>
                    <a:pt x="65" y="248"/>
                  </a:lnTo>
                  <a:lnTo>
                    <a:pt x="45" y="211"/>
                  </a:lnTo>
                  <a:lnTo>
                    <a:pt x="20" y="174"/>
                  </a:lnTo>
                  <a:lnTo>
                    <a:pt x="0" y="123"/>
                  </a:lnTo>
                  <a:lnTo>
                    <a:pt x="0" y="64"/>
                  </a:lnTo>
                  <a:lnTo>
                    <a:pt x="20" y="30"/>
                  </a:lnTo>
                  <a:lnTo>
                    <a:pt x="45" y="5"/>
                  </a:lnTo>
                  <a:lnTo>
                    <a:pt x="73" y="0"/>
                  </a:lnTo>
                  <a:close/>
                </a:path>
              </a:pathLst>
            </a:custGeom>
            <a:solidFill>
              <a:srgbClr val="FF6600"/>
            </a:solidFill>
            <a:ln w="19050">
              <a:solidFill>
                <a:srgbClr val="000000"/>
              </a:solidFill>
              <a:round/>
              <a:headEnd/>
              <a:tailEnd/>
            </a:ln>
          </p:spPr>
          <p:txBody>
            <a:bodyPr/>
            <a:lstStyle/>
            <a:p>
              <a:endParaRPr lang="pt-PT"/>
            </a:p>
          </p:txBody>
        </p:sp>
        <p:sp>
          <p:nvSpPr>
            <p:cNvPr id="45" name="Freeform 123"/>
            <p:cNvSpPr>
              <a:spLocks/>
            </p:cNvSpPr>
            <p:nvPr/>
          </p:nvSpPr>
          <p:spPr bwMode="auto">
            <a:xfrm>
              <a:off x="389" y="781"/>
              <a:ext cx="479" cy="428"/>
            </a:xfrm>
            <a:custGeom>
              <a:avLst/>
              <a:gdLst>
                <a:gd name="T0" fmla="*/ 0 w 479"/>
                <a:gd name="T1" fmla="*/ 104 h 428"/>
                <a:gd name="T2" fmla="*/ 29 w 479"/>
                <a:gd name="T3" fmla="*/ 67 h 428"/>
                <a:gd name="T4" fmla="*/ 71 w 479"/>
                <a:gd name="T5" fmla="*/ 82 h 428"/>
                <a:gd name="T6" fmla="*/ 123 w 479"/>
                <a:gd name="T7" fmla="*/ 129 h 428"/>
                <a:gd name="T8" fmla="*/ 167 w 479"/>
                <a:gd name="T9" fmla="*/ 219 h 428"/>
                <a:gd name="T10" fmla="*/ 221 w 479"/>
                <a:gd name="T11" fmla="*/ 288 h 428"/>
                <a:gd name="T12" fmla="*/ 257 w 479"/>
                <a:gd name="T13" fmla="*/ 330 h 428"/>
                <a:gd name="T14" fmla="*/ 321 w 479"/>
                <a:gd name="T15" fmla="*/ 352 h 428"/>
                <a:gd name="T16" fmla="*/ 346 w 479"/>
                <a:gd name="T17" fmla="*/ 352 h 428"/>
                <a:gd name="T18" fmla="*/ 353 w 479"/>
                <a:gd name="T19" fmla="*/ 293 h 428"/>
                <a:gd name="T20" fmla="*/ 351 w 479"/>
                <a:gd name="T21" fmla="*/ 175 h 428"/>
                <a:gd name="T22" fmla="*/ 338 w 479"/>
                <a:gd name="T23" fmla="*/ 104 h 428"/>
                <a:gd name="T24" fmla="*/ 331 w 479"/>
                <a:gd name="T25" fmla="*/ 37 h 428"/>
                <a:gd name="T26" fmla="*/ 346 w 479"/>
                <a:gd name="T27" fmla="*/ 0 h 428"/>
                <a:gd name="T28" fmla="*/ 388 w 479"/>
                <a:gd name="T29" fmla="*/ 0 h 428"/>
                <a:gd name="T30" fmla="*/ 396 w 479"/>
                <a:gd name="T31" fmla="*/ 44 h 428"/>
                <a:gd name="T32" fmla="*/ 369 w 479"/>
                <a:gd name="T33" fmla="*/ 89 h 428"/>
                <a:gd name="T34" fmla="*/ 388 w 479"/>
                <a:gd name="T35" fmla="*/ 119 h 428"/>
                <a:gd name="T36" fmla="*/ 425 w 479"/>
                <a:gd name="T37" fmla="*/ 121 h 428"/>
                <a:gd name="T38" fmla="*/ 454 w 479"/>
                <a:gd name="T39" fmla="*/ 129 h 428"/>
                <a:gd name="T40" fmla="*/ 469 w 479"/>
                <a:gd name="T41" fmla="*/ 148 h 428"/>
                <a:gd name="T42" fmla="*/ 479 w 479"/>
                <a:gd name="T43" fmla="*/ 192 h 428"/>
                <a:gd name="T44" fmla="*/ 454 w 479"/>
                <a:gd name="T45" fmla="*/ 207 h 428"/>
                <a:gd name="T46" fmla="*/ 432 w 479"/>
                <a:gd name="T47" fmla="*/ 205 h 428"/>
                <a:gd name="T48" fmla="*/ 418 w 479"/>
                <a:gd name="T49" fmla="*/ 178 h 428"/>
                <a:gd name="T50" fmla="*/ 383 w 479"/>
                <a:gd name="T51" fmla="*/ 178 h 428"/>
                <a:gd name="T52" fmla="*/ 381 w 479"/>
                <a:gd name="T53" fmla="*/ 205 h 428"/>
                <a:gd name="T54" fmla="*/ 398 w 479"/>
                <a:gd name="T55" fmla="*/ 310 h 428"/>
                <a:gd name="T56" fmla="*/ 396 w 479"/>
                <a:gd name="T57" fmla="*/ 381 h 428"/>
                <a:gd name="T58" fmla="*/ 374 w 479"/>
                <a:gd name="T59" fmla="*/ 428 h 428"/>
                <a:gd name="T60" fmla="*/ 321 w 479"/>
                <a:gd name="T61" fmla="*/ 428 h 428"/>
                <a:gd name="T62" fmla="*/ 235 w 479"/>
                <a:gd name="T63" fmla="*/ 389 h 428"/>
                <a:gd name="T64" fmla="*/ 162 w 479"/>
                <a:gd name="T65" fmla="*/ 337 h 428"/>
                <a:gd name="T66" fmla="*/ 101 w 479"/>
                <a:gd name="T67" fmla="*/ 278 h 428"/>
                <a:gd name="T68" fmla="*/ 51 w 479"/>
                <a:gd name="T69" fmla="*/ 219 h 428"/>
                <a:gd name="T70" fmla="*/ 7 w 479"/>
                <a:gd name="T71" fmla="*/ 163 h 428"/>
                <a:gd name="T72" fmla="*/ 0 w 479"/>
                <a:gd name="T73" fmla="*/ 104 h 4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79"/>
                <a:gd name="T112" fmla="*/ 0 h 428"/>
                <a:gd name="T113" fmla="*/ 479 w 479"/>
                <a:gd name="T114" fmla="*/ 428 h 42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79" h="428">
                  <a:moveTo>
                    <a:pt x="0" y="104"/>
                  </a:moveTo>
                  <a:lnTo>
                    <a:pt x="29" y="67"/>
                  </a:lnTo>
                  <a:lnTo>
                    <a:pt x="71" y="82"/>
                  </a:lnTo>
                  <a:lnTo>
                    <a:pt x="123" y="129"/>
                  </a:lnTo>
                  <a:lnTo>
                    <a:pt x="167" y="219"/>
                  </a:lnTo>
                  <a:lnTo>
                    <a:pt x="221" y="288"/>
                  </a:lnTo>
                  <a:lnTo>
                    <a:pt x="257" y="330"/>
                  </a:lnTo>
                  <a:lnTo>
                    <a:pt x="321" y="352"/>
                  </a:lnTo>
                  <a:lnTo>
                    <a:pt x="346" y="352"/>
                  </a:lnTo>
                  <a:lnTo>
                    <a:pt x="353" y="293"/>
                  </a:lnTo>
                  <a:lnTo>
                    <a:pt x="351" y="175"/>
                  </a:lnTo>
                  <a:lnTo>
                    <a:pt x="338" y="104"/>
                  </a:lnTo>
                  <a:lnTo>
                    <a:pt x="331" y="37"/>
                  </a:lnTo>
                  <a:lnTo>
                    <a:pt x="346" y="0"/>
                  </a:lnTo>
                  <a:lnTo>
                    <a:pt x="388" y="0"/>
                  </a:lnTo>
                  <a:lnTo>
                    <a:pt x="396" y="44"/>
                  </a:lnTo>
                  <a:lnTo>
                    <a:pt x="369" y="89"/>
                  </a:lnTo>
                  <a:lnTo>
                    <a:pt x="388" y="119"/>
                  </a:lnTo>
                  <a:lnTo>
                    <a:pt x="425" y="121"/>
                  </a:lnTo>
                  <a:lnTo>
                    <a:pt x="454" y="129"/>
                  </a:lnTo>
                  <a:lnTo>
                    <a:pt x="469" y="148"/>
                  </a:lnTo>
                  <a:lnTo>
                    <a:pt x="479" y="192"/>
                  </a:lnTo>
                  <a:lnTo>
                    <a:pt x="454" y="207"/>
                  </a:lnTo>
                  <a:lnTo>
                    <a:pt x="432" y="205"/>
                  </a:lnTo>
                  <a:lnTo>
                    <a:pt x="418" y="178"/>
                  </a:lnTo>
                  <a:lnTo>
                    <a:pt x="383" y="178"/>
                  </a:lnTo>
                  <a:lnTo>
                    <a:pt x="381" y="205"/>
                  </a:lnTo>
                  <a:lnTo>
                    <a:pt x="398" y="310"/>
                  </a:lnTo>
                  <a:lnTo>
                    <a:pt x="396" y="381"/>
                  </a:lnTo>
                  <a:lnTo>
                    <a:pt x="374" y="428"/>
                  </a:lnTo>
                  <a:lnTo>
                    <a:pt x="321" y="428"/>
                  </a:lnTo>
                  <a:lnTo>
                    <a:pt x="235" y="389"/>
                  </a:lnTo>
                  <a:lnTo>
                    <a:pt x="162" y="337"/>
                  </a:lnTo>
                  <a:lnTo>
                    <a:pt x="101" y="278"/>
                  </a:lnTo>
                  <a:lnTo>
                    <a:pt x="51" y="219"/>
                  </a:lnTo>
                  <a:lnTo>
                    <a:pt x="7" y="163"/>
                  </a:lnTo>
                  <a:lnTo>
                    <a:pt x="0" y="104"/>
                  </a:lnTo>
                  <a:close/>
                </a:path>
              </a:pathLst>
            </a:custGeom>
            <a:solidFill>
              <a:srgbClr val="FF6600"/>
            </a:solidFill>
            <a:ln w="19050">
              <a:solidFill>
                <a:srgbClr val="000000"/>
              </a:solidFill>
              <a:round/>
              <a:headEnd/>
              <a:tailEnd/>
            </a:ln>
          </p:spPr>
          <p:txBody>
            <a:bodyPr/>
            <a:lstStyle/>
            <a:p>
              <a:endParaRPr lang="pt-PT"/>
            </a:p>
          </p:txBody>
        </p:sp>
        <p:sp>
          <p:nvSpPr>
            <p:cNvPr id="46" name="Freeform 124"/>
            <p:cNvSpPr>
              <a:spLocks/>
            </p:cNvSpPr>
            <p:nvPr/>
          </p:nvSpPr>
          <p:spPr bwMode="auto">
            <a:xfrm>
              <a:off x="510" y="1257"/>
              <a:ext cx="334" cy="706"/>
            </a:xfrm>
            <a:custGeom>
              <a:avLst/>
              <a:gdLst>
                <a:gd name="T0" fmla="*/ 37 w 334"/>
                <a:gd name="T1" fmla="*/ 0 h 706"/>
                <a:gd name="T2" fmla="*/ 96 w 334"/>
                <a:gd name="T3" fmla="*/ 37 h 706"/>
                <a:gd name="T4" fmla="*/ 126 w 334"/>
                <a:gd name="T5" fmla="*/ 96 h 706"/>
                <a:gd name="T6" fmla="*/ 148 w 334"/>
                <a:gd name="T7" fmla="*/ 162 h 706"/>
                <a:gd name="T8" fmla="*/ 165 w 334"/>
                <a:gd name="T9" fmla="*/ 259 h 706"/>
                <a:gd name="T10" fmla="*/ 165 w 334"/>
                <a:gd name="T11" fmla="*/ 330 h 706"/>
                <a:gd name="T12" fmla="*/ 150 w 334"/>
                <a:gd name="T13" fmla="*/ 425 h 706"/>
                <a:gd name="T14" fmla="*/ 121 w 334"/>
                <a:gd name="T15" fmla="*/ 505 h 706"/>
                <a:gd name="T16" fmla="*/ 121 w 334"/>
                <a:gd name="T17" fmla="*/ 579 h 706"/>
                <a:gd name="T18" fmla="*/ 133 w 334"/>
                <a:gd name="T19" fmla="*/ 616 h 706"/>
                <a:gd name="T20" fmla="*/ 155 w 334"/>
                <a:gd name="T21" fmla="*/ 616 h 706"/>
                <a:gd name="T22" fmla="*/ 200 w 334"/>
                <a:gd name="T23" fmla="*/ 611 h 706"/>
                <a:gd name="T24" fmla="*/ 260 w 334"/>
                <a:gd name="T25" fmla="*/ 623 h 706"/>
                <a:gd name="T26" fmla="*/ 312 w 334"/>
                <a:gd name="T27" fmla="*/ 648 h 706"/>
                <a:gd name="T28" fmla="*/ 329 w 334"/>
                <a:gd name="T29" fmla="*/ 660 h 706"/>
                <a:gd name="T30" fmla="*/ 334 w 334"/>
                <a:gd name="T31" fmla="*/ 682 h 706"/>
                <a:gd name="T32" fmla="*/ 292 w 334"/>
                <a:gd name="T33" fmla="*/ 704 h 706"/>
                <a:gd name="T34" fmla="*/ 260 w 334"/>
                <a:gd name="T35" fmla="*/ 706 h 706"/>
                <a:gd name="T36" fmla="*/ 232 w 334"/>
                <a:gd name="T37" fmla="*/ 691 h 706"/>
                <a:gd name="T38" fmla="*/ 187 w 334"/>
                <a:gd name="T39" fmla="*/ 662 h 706"/>
                <a:gd name="T40" fmla="*/ 136 w 334"/>
                <a:gd name="T41" fmla="*/ 660 h 706"/>
                <a:gd name="T42" fmla="*/ 96 w 334"/>
                <a:gd name="T43" fmla="*/ 684 h 706"/>
                <a:gd name="T44" fmla="*/ 69 w 334"/>
                <a:gd name="T45" fmla="*/ 677 h 706"/>
                <a:gd name="T46" fmla="*/ 59 w 334"/>
                <a:gd name="T47" fmla="*/ 648 h 706"/>
                <a:gd name="T48" fmla="*/ 74 w 334"/>
                <a:gd name="T49" fmla="*/ 601 h 706"/>
                <a:gd name="T50" fmla="*/ 81 w 334"/>
                <a:gd name="T51" fmla="*/ 520 h 706"/>
                <a:gd name="T52" fmla="*/ 89 w 334"/>
                <a:gd name="T53" fmla="*/ 439 h 706"/>
                <a:gd name="T54" fmla="*/ 99 w 334"/>
                <a:gd name="T55" fmla="*/ 323 h 706"/>
                <a:gd name="T56" fmla="*/ 96 w 334"/>
                <a:gd name="T57" fmla="*/ 264 h 706"/>
                <a:gd name="T58" fmla="*/ 74 w 334"/>
                <a:gd name="T59" fmla="*/ 193 h 706"/>
                <a:gd name="T60" fmla="*/ 44 w 334"/>
                <a:gd name="T61" fmla="*/ 142 h 706"/>
                <a:gd name="T62" fmla="*/ 17 w 334"/>
                <a:gd name="T63" fmla="*/ 91 h 706"/>
                <a:gd name="T64" fmla="*/ 0 w 334"/>
                <a:gd name="T65" fmla="*/ 39 h 706"/>
                <a:gd name="T66" fmla="*/ 10 w 334"/>
                <a:gd name="T67" fmla="*/ 2 h 706"/>
                <a:gd name="T68" fmla="*/ 37 w 334"/>
                <a:gd name="T69" fmla="*/ 0 h 70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4"/>
                <a:gd name="T106" fmla="*/ 0 h 706"/>
                <a:gd name="T107" fmla="*/ 334 w 334"/>
                <a:gd name="T108" fmla="*/ 706 h 70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4" h="706">
                  <a:moveTo>
                    <a:pt x="37" y="0"/>
                  </a:moveTo>
                  <a:lnTo>
                    <a:pt x="96" y="37"/>
                  </a:lnTo>
                  <a:lnTo>
                    <a:pt x="126" y="96"/>
                  </a:lnTo>
                  <a:lnTo>
                    <a:pt x="148" y="162"/>
                  </a:lnTo>
                  <a:lnTo>
                    <a:pt x="165" y="259"/>
                  </a:lnTo>
                  <a:lnTo>
                    <a:pt x="165" y="330"/>
                  </a:lnTo>
                  <a:lnTo>
                    <a:pt x="150" y="425"/>
                  </a:lnTo>
                  <a:lnTo>
                    <a:pt x="121" y="505"/>
                  </a:lnTo>
                  <a:lnTo>
                    <a:pt x="121" y="579"/>
                  </a:lnTo>
                  <a:lnTo>
                    <a:pt x="133" y="616"/>
                  </a:lnTo>
                  <a:lnTo>
                    <a:pt x="155" y="616"/>
                  </a:lnTo>
                  <a:lnTo>
                    <a:pt x="200" y="611"/>
                  </a:lnTo>
                  <a:lnTo>
                    <a:pt x="260" y="623"/>
                  </a:lnTo>
                  <a:lnTo>
                    <a:pt x="312" y="648"/>
                  </a:lnTo>
                  <a:lnTo>
                    <a:pt x="329" y="660"/>
                  </a:lnTo>
                  <a:lnTo>
                    <a:pt x="334" y="682"/>
                  </a:lnTo>
                  <a:lnTo>
                    <a:pt x="292" y="704"/>
                  </a:lnTo>
                  <a:lnTo>
                    <a:pt x="260" y="706"/>
                  </a:lnTo>
                  <a:lnTo>
                    <a:pt x="232" y="691"/>
                  </a:lnTo>
                  <a:lnTo>
                    <a:pt x="187" y="662"/>
                  </a:lnTo>
                  <a:lnTo>
                    <a:pt x="136" y="660"/>
                  </a:lnTo>
                  <a:lnTo>
                    <a:pt x="96" y="684"/>
                  </a:lnTo>
                  <a:lnTo>
                    <a:pt x="69" y="677"/>
                  </a:lnTo>
                  <a:lnTo>
                    <a:pt x="59" y="648"/>
                  </a:lnTo>
                  <a:lnTo>
                    <a:pt x="74" y="601"/>
                  </a:lnTo>
                  <a:lnTo>
                    <a:pt x="81" y="520"/>
                  </a:lnTo>
                  <a:lnTo>
                    <a:pt x="89" y="439"/>
                  </a:lnTo>
                  <a:lnTo>
                    <a:pt x="99" y="323"/>
                  </a:lnTo>
                  <a:lnTo>
                    <a:pt x="96" y="264"/>
                  </a:lnTo>
                  <a:lnTo>
                    <a:pt x="74" y="193"/>
                  </a:lnTo>
                  <a:lnTo>
                    <a:pt x="44" y="142"/>
                  </a:lnTo>
                  <a:lnTo>
                    <a:pt x="17" y="91"/>
                  </a:lnTo>
                  <a:lnTo>
                    <a:pt x="0" y="39"/>
                  </a:lnTo>
                  <a:lnTo>
                    <a:pt x="10" y="2"/>
                  </a:lnTo>
                  <a:lnTo>
                    <a:pt x="37" y="0"/>
                  </a:lnTo>
                  <a:close/>
                </a:path>
              </a:pathLst>
            </a:custGeom>
            <a:solidFill>
              <a:srgbClr val="FF6600"/>
            </a:solidFill>
            <a:ln w="19050">
              <a:solidFill>
                <a:srgbClr val="000000"/>
              </a:solidFill>
              <a:round/>
              <a:headEnd/>
              <a:tailEnd/>
            </a:ln>
          </p:spPr>
          <p:txBody>
            <a:bodyPr/>
            <a:lstStyle/>
            <a:p>
              <a:endParaRPr lang="pt-PT"/>
            </a:p>
          </p:txBody>
        </p:sp>
        <p:sp>
          <p:nvSpPr>
            <p:cNvPr id="47" name="Freeform 125"/>
            <p:cNvSpPr>
              <a:spLocks/>
            </p:cNvSpPr>
            <p:nvPr/>
          </p:nvSpPr>
          <p:spPr bwMode="auto">
            <a:xfrm>
              <a:off x="323" y="1252"/>
              <a:ext cx="204" cy="795"/>
            </a:xfrm>
            <a:custGeom>
              <a:avLst/>
              <a:gdLst>
                <a:gd name="T0" fmla="*/ 66 w 204"/>
                <a:gd name="T1" fmla="*/ 181 h 795"/>
                <a:gd name="T2" fmla="*/ 91 w 204"/>
                <a:gd name="T3" fmla="*/ 58 h 795"/>
                <a:gd name="T4" fmla="*/ 144 w 204"/>
                <a:gd name="T5" fmla="*/ 0 h 795"/>
                <a:gd name="T6" fmla="*/ 204 w 204"/>
                <a:gd name="T7" fmla="*/ 22 h 795"/>
                <a:gd name="T8" fmla="*/ 201 w 204"/>
                <a:gd name="T9" fmla="*/ 89 h 795"/>
                <a:gd name="T10" fmla="*/ 164 w 204"/>
                <a:gd name="T11" fmla="*/ 154 h 795"/>
                <a:gd name="T12" fmla="*/ 129 w 204"/>
                <a:gd name="T13" fmla="*/ 247 h 795"/>
                <a:gd name="T14" fmla="*/ 111 w 204"/>
                <a:gd name="T15" fmla="*/ 327 h 795"/>
                <a:gd name="T16" fmla="*/ 99 w 204"/>
                <a:gd name="T17" fmla="*/ 388 h 795"/>
                <a:gd name="T18" fmla="*/ 99 w 204"/>
                <a:gd name="T19" fmla="*/ 458 h 795"/>
                <a:gd name="T20" fmla="*/ 106 w 204"/>
                <a:gd name="T21" fmla="*/ 526 h 795"/>
                <a:gd name="T22" fmla="*/ 126 w 204"/>
                <a:gd name="T23" fmla="*/ 598 h 795"/>
                <a:gd name="T24" fmla="*/ 144 w 204"/>
                <a:gd name="T25" fmla="*/ 644 h 795"/>
                <a:gd name="T26" fmla="*/ 151 w 204"/>
                <a:gd name="T27" fmla="*/ 673 h 795"/>
                <a:gd name="T28" fmla="*/ 151 w 204"/>
                <a:gd name="T29" fmla="*/ 700 h 795"/>
                <a:gd name="T30" fmla="*/ 126 w 204"/>
                <a:gd name="T31" fmla="*/ 715 h 795"/>
                <a:gd name="T32" fmla="*/ 89 w 204"/>
                <a:gd name="T33" fmla="*/ 739 h 795"/>
                <a:gd name="T34" fmla="*/ 66 w 204"/>
                <a:gd name="T35" fmla="*/ 788 h 795"/>
                <a:gd name="T36" fmla="*/ 43 w 204"/>
                <a:gd name="T37" fmla="*/ 795 h 795"/>
                <a:gd name="T38" fmla="*/ 15 w 204"/>
                <a:gd name="T39" fmla="*/ 788 h 795"/>
                <a:gd name="T40" fmla="*/ 0 w 204"/>
                <a:gd name="T41" fmla="*/ 751 h 795"/>
                <a:gd name="T42" fmla="*/ 15 w 204"/>
                <a:gd name="T43" fmla="*/ 724 h 795"/>
                <a:gd name="T44" fmla="*/ 50 w 204"/>
                <a:gd name="T45" fmla="*/ 707 h 795"/>
                <a:gd name="T46" fmla="*/ 81 w 204"/>
                <a:gd name="T47" fmla="*/ 686 h 795"/>
                <a:gd name="T48" fmla="*/ 96 w 204"/>
                <a:gd name="T49" fmla="*/ 642 h 795"/>
                <a:gd name="T50" fmla="*/ 91 w 204"/>
                <a:gd name="T51" fmla="*/ 593 h 795"/>
                <a:gd name="T52" fmla="*/ 74 w 204"/>
                <a:gd name="T53" fmla="*/ 526 h 795"/>
                <a:gd name="T54" fmla="*/ 59 w 204"/>
                <a:gd name="T55" fmla="*/ 461 h 795"/>
                <a:gd name="T56" fmla="*/ 50 w 204"/>
                <a:gd name="T57" fmla="*/ 385 h 795"/>
                <a:gd name="T58" fmla="*/ 45 w 204"/>
                <a:gd name="T59" fmla="*/ 320 h 795"/>
                <a:gd name="T60" fmla="*/ 54 w 204"/>
                <a:gd name="T61" fmla="*/ 264 h 795"/>
                <a:gd name="T62" fmla="*/ 54 w 204"/>
                <a:gd name="T63" fmla="*/ 217 h 795"/>
                <a:gd name="T64" fmla="*/ 66 w 204"/>
                <a:gd name="T65" fmla="*/ 181 h 7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4"/>
                <a:gd name="T100" fmla="*/ 0 h 795"/>
                <a:gd name="T101" fmla="*/ 204 w 204"/>
                <a:gd name="T102" fmla="*/ 795 h 7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4" h="795">
                  <a:moveTo>
                    <a:pt x="66" y="181"/>
                  </a:moveTo>
                  <a:lnTo>
                    <a:pt x="91" y="58"/>
                  </a:lnTo>
                  <a:lnTo>
                    <a:pt x="144" y="0"/>
                  </a:lnTo>
                  <a:lnTo>
                    <a:pt x="204" y="22"/>
                  </a:lnTo>
                  <a:lnTo>
                    <a:pt x="201" y="89"/>
                  </a:lnTo>
                  <a:lnTo>
                    <a:pt x="164" y="154"/>
                  </a:lnTo>
                  <a:lnTo>
                    <a:pt x="129" y="247"/>
                  </a:lnTo>
                  <a:lnTo>
                    <a:pt x="111" y="327"/>
                  </a:lnTo>
                  <a:lnTo>
                    <a:pt x="99" y="388"/>
                  </a:lnTo>
                  <a:lnTo>
                    <a:pt x="99" y="458"/>
                  </a:lnTo>
                  <a:lnTo>
                    <a:pt x="106" y="526"/>
                  </a:lnTo>
                  <a:lnTo>
                    <a:pt x="126" y="598"/>
                  </a:lnTo>
                  <a:lnTo>
                    <a:pt x="144" y="644"/>
                  </a:lnTo>
                  <a:lnTo>
                    <a:pt x="151" y="673"/>
                  </a:lnTo>
                  <a:lnTo>
                    <a:pt x="151" y="700"/>
                  </a:lnTo>
                  <a:lnTo>
                    <a:pt x="126" y="715"/>
                  </a:lnTo>
                  <a:lnTo>
                    <a:pt x="89" y="739"/>
                  </a:lnTo>
                  <a:lnTo>
                    <a:pt x="66" y="788"/>
                  </a:lnTo>
                  <a:lnTo>
                    <a:pt x="43" y="795"/>
                  </a:lnTo>
                  <a:lnTo>
                    <a:pt x="15" y="788"/>
                  </a:lnTo>
                  <a:lnTo>
                    <a:pt x="0" y="751"/>
                  </a:lnTo>
                  <a:lnTo>
                    <a:pt x="15" y="724"/>
                  </a:lnTo>
                  <a:lnTo>
                    <a:pt x="50" y="707"/>
                  </a:lnTo>
                  <a:lnTo>
                    <a:pt x="81" y="686"/>
                  </a:lnTo>
                  <a:lnTo>
                    <a:pt x="96" y="642"/>
                  </a:lnTo>
                  <a:lnTo>
                    <a:pt x="91" y="593"/>
                  </a:lnTo>
                  <a:lnTo>
                    <a:pt x="74" y="526"/>
                  </a:lnTo>
                  <a:lnTo>
                    <a:pt x="59" y="461"/>
                  </a:lnTo>
                  <a:lnTo>
                    <a:pt x="50" y="385"/>
                  </a:lnTo>
                  <a:lnTo>
                    <a:pt x="45" y="320"/>
                  </a:lnTo>
                  <a:lnTo>
                    <a:pt x="54" y="264"/>
                  </a:lnTo>
                  <a:lnTo>
                    <a:pt x="54" y="217"/>
                  </a:lnTo>
                  <a:lnTo>
                    <a:pt x="66" y="181"/>
                  </a:lnTo>
                  <a:close/>
                </a:path>
              </a:pathLst>
            </a:custGeom>
            <a:solidFill>
              <a:srgbClr val="FF6600"/>
            </a:solidFill>
            <a:ln w="19050">
              <a:solidFill>
                <a:srgbClr val="000000"/>
              </a:solidFill>
              <a:round/>
              <a:headEnd/>
              <a:tailEnd/>
            </a:ln>
          </p:spPr>
          <p:txBody>
            <a:bodyPr/>
            <a:lstStyle/>
            <a:p>
              <a:endParaRPr lang="pt-PT"/>
            </a:p>
          </p:txBody>
        </p:sp>
      </p:grpSp>
    </p:spTree>
    <p:extLst>
      <p:ext uri="{BB962C8B-B14F-4D97-AF65-F5344CB8AC3E}">
        <p14:creationId xmlns:p14="http://schemas.microsoft.com/office/powerpoint/2010/main" val="1719530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14"/>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499"/>
                                          </p:stCondLst>
                                        </p:cTn>
                                        <p:tgtEl>
                                          <p:spTgt spid="20"/>
                                        </p:tgtEl>
                                        <p:attrNameLst>
                                          <p:attrName>style.visibility</p:attrName>
                                        </p:attrNameLst>
                                      </p:cBhvr>
                                      <p:to>
                                        <p:strVal val="visible"/>
                                      </p:to>
                                    </p:set>
                                  </p:childTnLst>
                                </p:cTn>
                              </p:par>
                            </p:childTnLst>
                          </p:cTn>
                        </p:par>
                        <p:par>
                          <p:cTn id="13" fill="hold">
                            <p:stCondLst>
                              <p:cond delay="1500"/>
                            </p:stCondLst>
                            <p:childTnLst>
                              <p:par>
                                <p:cTn id="14" presetID="2" presetClass="entr" presetSubtype="8"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additive="base">
                                        <p:cTn id="16" dur="500" fill="hold"/>
                                        <p:tgtEl>
                                          <p:spTgt spid="26"/>
                                        </p:tgtEl>
                                        <p:attrNameLst>
                                          <p:attrName>ppt_x</p:attrName>
                                        </p:attrNameLst>
                                      </p:cBhvr>
                                      <p:tavLst>
                                        <p:tav tm="0">
                                          <p:val>
                                            <p:strVal val="0-#ppt_w/2"/>
                                          </p:val>
                                        </p:tav>
                                        <p:tav tm="100000">
                                          <p:val>
                                            <p:strVal val="#ppt_x"/>
                                          </p:val>
                                        </p:tav>
                                      </p:tavLst>
                                    </p:anim>
                                    <p:anim calcmode="lin" valueType="num">
                                      <p:cBhvr additive="base">
                                        <p:cTn id="17" dur="500" fill="hold"/>
                                        <p:tgtEl>
                                          <p:spTgt spid="26"/>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 presetClass="entr" presetSubtype="8" fill="hold" nodeType="after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additive="base">
                                        <p:cTn id="21" dur="500" fill="hold"/>
                                        <p:tgtEl>
                                          <p:spTgt spid="30"/>
                                        </p:tgtEl>
                                        <p:attrNameLst>
                                          <p:attrName>ppt_x</p:attrName>
                                        </p:attrNameLst>
                                      </p:cBhvr>
                                      <p:tavLst>
                                        <p:tav tm="0">
                                          <p:val>
                                            <p:strVal val="0-#ppt_w/2"/>
                                          </p:val>
                                        </p:tav>
                                        <p:tav tm="100000">
                                          <p:val>
                                            <p:strVal val="#ppt_x"/>
                                          </p:val>
                                        </p:tav>
                                      </p:tavLst>
                                    </p:anim>
                                    <p:anim calcmode="lin" valueType="num">
                                      <p:cBhvr additive="base">
                                        <p:cTn id="22" dur="500" fill="hold"/>
                                        <p:tgtEl>
                                          <p:spTgt spid="30"/>
                                        </p:tgtEl>
                                        <p:attrNameLst>
                                          <p:attrName>ppt_y</p:attrName>
                                        </p:attrNameLst>
                                      </p:cBhvr>
                                      <p:tavLst>
                                        <p:tav tm="0">
                                          <p:val>
                                            <p:strVal val="#ppt_y"/>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additive="base">
                                        <p:cTn id="26" dur="500" fill="hold"/>
                                        <p:tgtEl>
                                          <p:spTgt spid="34"/>
                                        </p:tgtEl>
                                        <p:attrNameLst>
                                          <p:attrName>ppt_x</p:attrName>
                                        </p:attrNameLst>
                                      </p:cBhvr>
                                      <p:tavLst>
                                        <p:tav tm="0">
                                          <p:val>
                                            <p:strVal val="0-#ppt_w/2"/>
                                          </p:val>
                                        </p:tav>
                                        <p:tav tm="100000">
                                          <p:val>
                                            <p:strVal val="#ppt_x"/>
                                          </p:val>
                                        </p:tav>
                                      </p:tavLst>
                                    </p:anim>
                                    <p:anim calcmode="lin" valueType="num">
                                      <p:cBhvr additive="base">
                                        <p:cTn id="27" dur="500" fill="hold"/>
                                        <p:tgtEl>
                                          <p:spTgt spid="34"/>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additive="base">
                                        <p:cTn id="31" dur="500" fill="hold"/>
                                        <p:tgtEl>
                                          <p:spTgt spid="38"/>
                                        </p:tgtEl>
                                        <p:attrNameLst>
                                          <p:attrName>ppt_x</p:attrName>
                                        </p:attrNameLst>
                                      </p:cBhvr>
                                      <p:tavLst>
                                        <p:tav tm="0">
                                          <p:val>
                                            <p:strVal val="0-#ppt_w/2"/>
                                          </p:val>
                                        </p:tav>
                                        <p:tav tm="100000">
                                          <p:val>
                                            <p:strVal val="#ppt_x"/>
                                          </p:val>
                                        </p:tav>
                                      </p:tavLst>
                                    </p:anim>
                                    <p:anim calcmode="lin" valueType="num">
                                      <p:cBhvr additive="base">
                                        <p:cTn id="32" dur="500" fill="hold"/>
                                        <p:tgtEl>
                                          <p:spTgt spid="38"/>
                                        </p:tgtEl>
                                        <p:attrNameLst>
                                          <p:attrName>ppt_y</p:attrName>
                                        </p:attrNameLst>
                                      </p:cBhvr>
                                      <p:tavLst>
                                        <p:tav tm="0">
                                          <p:val>
                                            <p:strVal val="#ppt_y"/>
                                          </p:val>
                                        </p:tav>
                                        <p:tav tm="100000">
                                          <p:val>
                                            <p:strVal val="#ppt_y"/>
                                          </p:val>
                                        </p:tav>
                                      </p:tavLst>
                                    </p:anim>
                                  </p:childTnLst>
                                </p:cTn>
                              </p:par>
                            </p:childTnLst>
                          </p:cTn>
                        </p:par>
                        <p:par>
                          <p:cTn id="33" fill="hold">
                            <p:stCondLst>
                              <p:cond delay="3500"/>
                            </p:stCondLst>
                            <p:childTnLst>
                              <p:par>
                                <p:cTn id="34" presetID="1" presetClass="entr" presetSubtype="0" fill="hold" nodeType="afterEffect">
                                  <p:stCondLst>
                                    <p:cond delay="0"/>
                                  </p:stCondLst>
                                  <p:childTnLst>
                                    <p:set>
                                      <p:cBhvr>
                                        <p:cTn id="35" dur="1" fill="hold">
                                          <p:stCondLst>
                                            <p:cond delay="499"/>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2" name="WordArt 4"/>
          <p:cNvSpPr>
            <a:spLocks noChangeArrowheads="1" noChangeShapeType="1" noTextEdit="1"/>
          </p:cNvSpPr>
          <p:nvPr/>
        </p:nvSpPr>
        <p:spPr bwMode="auto">
          <a:xfrm>
            <a:off x="785813" y="333375"/>
            <a:ext cx="8107362" cy="503238"/>
          </a:xfrm>
          <a:prstGeom prst="rect">
            <a:avLst/>
          </a:prstGeom>
          <a:noFill/>
        </p:spPr>
        <p:txBody>
          <a:bodyPr wrap="none" fromWordArt="1">
            <a:prstTxWarp prst="textPlain">
              <a:avLst>
                <a:gd name="adj" fmla="val 50023"/>
              </a:avLst>
            </a:prstTxWarp>
          </a:bodyPr>
          <a:lstStyle/>
          <a:p>
            <a:pPr algn="ctr"/>
            <a:r>
              <a:rPr lang="pt-PT" sz="3200" kern="10" dirty="0">
                <a:ln w="9525">
                  <a:solidFill>
                    <a:srgbClr val="000000"/>
                  </a:solidFill>
                  <a:round/>
                  <a:headEnd/>
                  <a:tailEnd/>
                </a:ln>
                <a:solidFill>
                  <a:srgbClr val="7030A0"/>
                </a:solidFill>
                <a:latin typeface="Arial Black"/>
              </a:rPr>
              <a:t>TÉCNICO  </a:t>
            </a:r>
            <a:r>
              <a:rPr lang="pt-PT" sz="3200" kern="10" dirty="0" smtClean="0">
                <a:ln w="9525">
                  <a:solidFill>
                    <a:srgbClr val="000000"/>
                  </a:solidFill>
                  <a:round/>
                  <a:headEnd/>
                  <a:tailEnd/>
                </a:ln>
                <a:solidFill>
                  <a:srgbClr val="7030A0"/>
                </a:solidFill>
                <a:latin typeface="Arial Black"/>
              </a:rPr>
              <a:t>DE GESTÃO E ADMINISTRAÇÃO</a:t>
            </a:r>
            <a:endParaRPr lang="pt-PT" sz="3200" kern="10" dirty="0">
              <a:ln w="9525">
                <a:solidFill>
                  <a:srgbClr val="000000"/>
                </a:solidFill>
                <a:round/>
                <a:headEnd/>
                <a:tailEnd/>
              </a:ln>
              <a:solidFill>
                <a:srgbClr val="7030A0"/>
              </a:solidFill>
              <a:latin typeface="Arial Black"/>
            </a:endParaRPr>
          </a:p>
        </p:txBody>
      </p:sp>
      <p:sp>
        <p:nvSpPr>
          <p:cNvPr id="31747"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78596" name="Group 68"/>
          <p:cNvGraphicFramePr>
            <a:graphicFrameLocks noGrp="1"/>
          </p:cNvGraphicFramePr>
          <p:nvPr>
            <p:extLst>
              <p:ext uri="{D42A27DB-BD31-4B8C-83A1-F6EECF244321}">
                <p14:modId xmlns:p14="http://schemas.microsoft.com/office/powerpoint/2010/main" val="3152603164"/>
              </p:ext>
            </p:extLst>
          </p:nvPr>
        </p:nvGraphicFramePr>
        <p:xfrm>
          <a:off x="827088" y="969963"/>
          <a:ext cx="4625976" cy="5766409"/>
        </p:xfrm>
        <a:graphic>
          <a:graphicData uri="http://schemas.openxmlformats.org/drawingml/2006/table">
            <a:tbl>
              <a:tblPr/>
              <a:tblGrid>
                <a:gridCol w="1224632"/>
                <a:gridCol w="1944216"/>
                <a:gridCol w="521295"/>
                <a:gridCol w="935833"/>
              </a:tblGrid>
              <a:tr h="51817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Componente Formação</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Disciplinas</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Total de Horas</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0">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Sócio Cultural</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Português</a:t>
                      </a:r>
                      <a:endParaRPr kumimoji="0" lang="pt-PT" sz="1000" b="0"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200" b="0" i="0" u="none" strike="noStrike" cap="none" normalizeH="0" baseline="0" dirty="0" smtClean="0">
                          <a:ln>
                            <a:noFill/>
                          </a:ln>
                          <a:solidFill>
                            <a:schemeClr val="tx2"/>
                          </a:solidFill>
                          <a:effectLst/>
                          <a:latin typeface="Comic Sans MS" pitchFamily="66" charset="0"/>
                        </a:rPr>
                        <a:t>Cidadania e Desenvolvimento</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txBody>
                  <a:tcPr marT="45722" marB="45722"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1000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1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Língua Estrangeira I, II, III</a:t>
                      </a:r>
                      <a:endParaRPr kumimoji="0" lang="pt-PT" sz="1000" b="0"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Área de Integração</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10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Tecnologias da Informação e Comunicação (TIC)</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Educação Física</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3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Científica</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Economia</a:t>
                      </a:r>
                      <a:endParaRPr kumimoji="0" lang="pt-PT" sz="1000" b="0"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500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6523">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Matemática</a:t>
                      </a:r>
                      <a:endParaRPr kumimoji="0" lang="pt-PT" sz="1000" b="0"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0">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Tecnológica</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Gestão Administrativa e Organizacional / Finanças,</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1175</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1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Contabilidade e Fiscalidade</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Gestão de Pessoas e Legislação Laboral </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1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 Operações Comerciais, Marketing e Empreendedorismo</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1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smtClean="0">
                          <a:ln>
                            <a:noFill/>
                          </a:ln>
                          <a:solidFill>
                            <a:schemeClr val="tx2"/>
                          </a:solidFill>
                          <a:effectLst/>
                          <a:latin typeface="Comic Sans MS" pitchFamily="66" charset="0"/>
                        </a:rPr>
                        <a:t>Formação em Contexto Trabalho</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600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1789" name="Text Box 58"/>
          <p:cNvSpPr txBox="1">
            <a:spLocks noChangeArrowheads="1"/>
          </p:cNvSpPr>
          <p:nvPr/>
        </p:nvSpPr>
        <p:spPr bwMode="auto">
          <a:xfrm>
            <a:off x="5573468" y="1463591"/>
            <a:ext cx="3440112" cy="464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pt-PT" altLang="pt-PT" sz="1400" dirty="0">
                <a:solidFill>
                  <a:schemeClr val="tx2"/>
                </a:solidFill>
                <a:latin typeface="+mn-lt"/>
              </a:rPr>
              <a:t>O </a:t>
            </a:r>
            <a:r>
              <a:rPr lang="pt-PT" altLang="pt-PT" sz="1400" b="1" dirty="0">
                <a:solidFill>
                  <a:schemeClr val="tx2"/>
                </a:solidFill>
                <a:latin typeface="+mn-lt"/>
              </a:rPr>
              <a:t>Técnico </a:t>
            </a:r>
            <a:r>
              <a:rPr lang="pt-PT" altLang="pt-PT" sz="1400" b="1" dirty="0" smtClean="0">
                <a:solidFill>
                  <a:schemeClr val="tx2"/>
                </a:solidFill>
                <a:latin typeface="+mn-lt"/>
              </a:rPr>
              <a:t>de Gestão e administração </a:t>
            </a:r>
            <a:r>
              <a:rPr lang="pt-PT" altLang="pt-PT" sz="1400" dirty="0" smtClean="0">
                <a:solidFill>
                  <a:schemeClr val="tx2"/>
                </a:solidFill>
                <a:latin typeface="+mn-lt"/>
              </a:rPr>
              <a:t>é </a:t>
            </a:r>
            <a:r>
              <a:rPr lang="pt-PT" altLang="pt-PT" sz="1400" dirty="0">
                <a:solidFill>
                  <a:schemeClr val="tx2"/>
                </a:solidFill>
                <a:latin typeface="+mn-lt"/>
              </a:rPr>
              <a:t>o profissional qualificado </a:t>
            </a:r>
            <a:r>
              <a:rPr lang="pt-PT" altLang="pt-PT" sz="1400" dirty="0" smtClean="0">
                <a:solidFill>
                  <a:schemeClr val="tx2"/>
                </a:solidFill>
                <a:latin typeface="+mn-lt"/>
              </a:rPr>
              <a:t>que </a:t>
            </a:r>
            <a:r>
              <a:rPr lang="pt-PT" altLang="pt-PT" sz="1400" dirty="0">
                <a:solidFill>
                  <a:schemeClr val="tx2"/>
                </a:solidFill>
                <a:latin typeface="+mn-lt"/>
              </a:rPr>
              <a:t>exerce competências no âmbito da gestão das organizações, apto a colaborar nos </a:t>
            </a:r>
            <a:r>
              <a:rPr lang="pt-PT" altLang="pt-PT" sz="1400" dirty="0" smtClean="0">
                <a:solidFill>
                  <a:schemeClr val="tx2"/>
                </a:solidFill>
                <a:latin typeface="+mn-lt"/>
              </a:rPr>
              <a:t>aspetos </a:t>
            </a:r>
            <a:r>
              <a:rPr lang="pt-PT" altLang="pt-PT" sz="1400" dirty="0">
                <a:solidFill>
                  <a:schemeClr val="tx2"/>
                </a:solidFill>
                <a:latin typeface="+mn-lt"/>
              </a:rPr>
              <a:t>organizativos, operacionais e financeiros dos diversos departamentos de uma unidade económica/serviço público, com capacidade para a tomada de decisões com base em </a:t>
            </a:r>
            <a:r>
              <a:rPr lang="pt-PT" altLang="pt-PT" sz="1400" dirty="0" smtClean="0">
                <a:solidFill>
                  <a:schemeClr val="tx2"/>
                </a:solidFill>
                <a:latin typeface="+mn-lt"/>
              </a:rPr>
              <a:t>objetivos </a:t>
            </a:r>
            <a:r>
              <a:rPr lang="pt-PT" altLang="pt-PT" sz="1400" dirty="0">
                <a:solidFill>
                  <a:schemeClr val="tx2"/>
                </a:solidFill>
                <a:latin typeface="+mn-lt"/>
              </a:rPr>
              <a:t>previamente definidos pela </a:t>
            </a:r>
            <a:r>
              <a:rPr lang="pt-PT" altLang="pt-PT" sz="1400" dirty="0" smtClean="0">
                <a:solidFill>
                  <a:schemeClr val="tx2"/>
                </a:solidFill>
                <a:latin typeface="+mn-lt"/>
              </a:rPr>
              <a:t>Administração/Direção.</a:t>
            </a:r>
          </a:p>
          <a:p>
            <a:pPr algn="just">
              <a:spcBef>
                <a:spcPct val="50000"/>
              </a:spcBef>
            </a:pPr>
            <a:r>
              <a:rPr lang="pt-PT" altLang="pt-PT" sz="1200" dirty="0" smtClean="0">
                <a:solidFill>
                  <a:schemeClr val="accent1">
                    <a:lumMod val="50000"/>
                  </a:schemeClr>
                </a:solidFill>
                <a:latin typeface="Comic Sans MS" pitchFamily="66" charset="0"/>
              </a:rPr>
              <a:t>Assegura </a:t>
            </a:r>
            <a:r>
              <a:rPr lang="pt-PT" altLang="pt-PT" sz="1200" dirty="0">
                <a:solidFill>
                  <a:schemeClr val="accent1">
                    <a:lumMod val="50000"/>
                  </a:schemeClr>
                </a:solidFill>
                <a:latin typeface="Comic Sans MS" pitchFamily="66" charset="0"/>
              </a:rPr>
              <a:t>a implementação dos procedimentos técnico–administrativos necessários à elaboração, aplicação e atualização dos instrumentos gerais de gestão, na empresa ou serviço público.</a:t>
            </a:r>
          </a:p>
          <a:p>
            <a:pPr>
              <a:spcBef>
                <a:spcPct val="50000"/>
              </a:spcBef>
            </a:pPr>
            <a:r>
              <a:rPr lang="pt-PT" altLang="pt-PT" sz="1200" b="1" dirty="0">
                <a:solidFill>
                  <a:srgbClr val="0000FF"/>
                </a:solidFill>
                <a:latin typeface="Comic Sans MS" pitchFamily="66" charset="0"/>
              </a:rPr>
              <a:t>   </a:t>
            </a:r>
          </a:p>
          <a:p>
            <a:pPr algn="ctr">
              <a:spcBef>
                <a:spcPct val="50000"/>
              </a:spcBef>
            </a:pPr>
            <a:r>
              <a:rPr lang="pt-PT" altLang="pt-PT" sz="1200" b="1" dirty="0">
                <a:solidFill>
                  <a:schemeClr val="tx2"/>
                </a:solidFill>
                <a:latin typeface="Comic Sans MS" pitchFamily="66" charset="0"/>
              </a:rPr>
              <a:t>Escola Secundária Henriques </a:t>
            </a:r>
            <a:r>
              <a:rPr lang="pt-PT" altLang="pt-PT" sz="1200" b="1" dirty="0" smtClean="0">
                <a:solidFill>
                  <a:schemeClr val="tx2"/>
                </a:solidFill>
                <a:latin typeface="Comic Sans MS" pitchFamily="66" charset="0"/>
              </a:rPr>
              <a:t>Nogueira</a:t>
            </a:r>
          </a:p>
          <a:p>
            <a:pPr algn="ctr">
              <a:spcBef>
                <a:spcPct val="50000"/>
              </a:spcBef>
            </a:pPr>
            <a:r>
              <a:rPr lang="pt-PT" altLang="pt-PT" sz="1200" b="1" dirty="0" smtClean="0">
                <a:solidFill>
                  <a:schemeClr val="tx2"/>
                </a:solidFill>
                <a:latin typeface="Comic Sans MS" pitchFamily="66" charset="0"/>
              </a:rPr>
              <a:t>Escola Profissional de </a:t>
            </a:r>
            <a:r>
              <a:rPr lang="pt-PT" altLang="pt-PT" sz="1200" b="1" dirty="0" err="1" smtClean="0">
                <a:solidFill>
                  <a:schemeClr val="tx2"/>
                </a:solidFill>
                <a:latin typeface="Comic Sans MS" pitchFamily="66" charset="0"/>
              </a:rPr>
              <a:t>Penafirme</a:t>
            </a:r>
            <a:endParaRPr lang="pt-PT" altLang="pt-PT" sz="1200" b="1" dirty="0" smtClean="0">
              <a:solidFill>
                <a:schemeClr val="tx2"/>
              </a:solidFill>
              <a:latin typeface="Comic Sans MS" pitchFamily="66" charset="0"/>
            </a:endParaRPr>
          </a:p>
          <a:p>
            <a:pPr algn="ctr">
              <a:spcBef>
                <a:spcPct val="50000"/>
              </a:spcBef>
            </a:pPr>
            <a:r>
              <a:rPr lang="pt-PT" altLang="pt-PT" sz="1200" b="1" dirty="0" smtClean="0">
                <a:solidFill>
                  <a:schemeClr val="tx2"/>
                </a:solidFill>
                <a:latin typeface="Comic Sans MS" pitchFamily="66" charset="0"/>
              </a:rPr>
              <a:t>ESCO</a:t>
            </a:r>
            <a:endParaRPr lang="pt-PT" altLang="pt-PT" sz="1200" b="1" dirty="0">
              <a:solidFill>
                <a:schemeClr val="tx2"/>
              </a:solidFill>
              <a:latin typeface="Comic Sans MS" pitchFamily="66" charset="0"/>
            </a:endParaRPr>
          </a:p>
          <a:p>
            <a:pPr>
              <a:spcBef>
                <a:spcPct val="50000"/>
              </a:spcBef>
            </a:pPr>
            <a:endParaRPr lang="pt-PT" altLang="pt-PT" sz="1200" dirty="0">
              <a:latin typeface="Comic Sans MS" pitchFamily="66" charset="0"/>
            </a:endParaRPr>
          </a:p>
        </p:txBody>
      </p:sp>
      <p:sp>
        <p:nvSpPr>
          <p:cNvPr id="31790" name="Text Box 59"/>
          <p:cNvSpPr txBox="1">
            <a:spLocks noChangeArrowheads="1"/>
          </p:cNvSpPr>
          <p:nvPr/>
        </p:nvSpPr>
        <p:spPr bwMode="auto">
          <a:xfrm>
            <a:off x="5453063" y="48831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spTree>
    <p:extLst>
      <p:ext uri="{BB962C8B-B14F-4D97-AF65-F5344CB8AC3E}">
        <p14:creationId xmlns:p14="http://schemas.microsoft.com/office/powerpoint/2010/main" val="915755690"/>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78532"/>
                                        </p:tgtEl>
                                        <p:attrNameLst>
                                          <p:attrName>style.visibility</p:attrName>
                                        </p:attrNameLst>
                                      </p:cBhvr>
                                      <p:to>
                                        <p:strVal val="visible"/>
                                      </p:to>
                                    </p:set>
                                    <p:anim calcmode="lin" valueType="num">
                                      <p:cBhvr additive="base">
                                        <p:cTn id="7" dur="500" fill="hold"/>
                                        <p:tgtEl>
                                          <p:spTgt spid="278532"/>
                                        </p:tgtEl>
                                        <p:attrNameLst>
                                          <p:attrName>ppt_x</p:attrName>
                                        </p:attrNameLst>
                                      </p:cBhvr>
                                      <p:tavLst>
                                        <p:tav tm="0">
                                          <p:val>
                                            <p:strVal val="#ppt_x"/>
                                          </p:val>
                                        </p:tav>
                                        <p:tav tm="100000">
                                          <p:val>
                                            <p:strVal val="#ppt_x"/>
                                          </p:val>
                                        </p:tav>
                                      </p:tavLst>
                                    </p:anim>
                                    <p:anim calcmode="lin" valueType="num">
                                      <p:cBhvr additive="base">
                                        <p:cTn id="8" dur="500" fill="hold"/>
                                        <p:tgtEl>
                                          <p:spTgt spid="2785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8" name="WordArt 4"/>
          <p:cNvSpPr>
            <a:spLocks noChangeArrowheads="1" noChangeShapeType="1" noTextEdit="1"/>
          </p:cNvSpPr>
          <p:nvPr/>
        </p:nvSpPr>
        <p:spPr bwMode="auto">
          <a:xfrm>
            <a:off x="539750" y="188913"/>
            <a:ext cx="8353425" cy="503237"/>
          </a:xfrm>
          <a:prstGeom prst="rect">
            <a:avLst/>
          </a:prstGeom>
          <a:noFill/>
        </p:spPr>
        <p:txBody>
          <a:bodyPr wrap="none" fromWordArt="1">
            <a:prstTxWarp prst="textPlain">
              <a:avLst>
                <a:gd name="adj" fmla="val 50023"/>
              </a:avLst>
            </a:prstTxWarp>
          </a:bodyPr>
          <a:lstStyle/>
          <a:p>
            <a:pPr algn="ctr"/>
            <a:r>
              <a:rPr lang="pt-PT" sz="3200" kern="10" dirty="0">
                <a:ln w="9525">
                  <a:solidFill>
                    <a:srgbClr val="000000"/>
                  </a:solidFill>
                  <a:round/>
                  <a:headEnd/>
                  <a:tailEnd/>
                </a:ln>
                <a:solidFill>
                  <a:schemeClr val="accent1"/>
                </a:solidFill>
                <a:latin typeface="Arial Black"/>
              </a:rPr>
              <a:t> </a:t>
            </a:r>
            <a:r>
              <a:rPr lang="pt-PT" sz="3200" kern="10" dirty="0">
                <a:ln w="9525">
                  <a:solidFill>
                    <a:srgbClr val="000000"/>
                  </a:solidFill>
                  <a:round/>
                  <a:headEnd/>
                  <a:tailEnd/>
                </a:ln>
                <a:solidFill>
                  <a:srgbClr val="7030A0"/>
                </a:solidFill>
                <a:latin typeface="Arial Black"/>
              </a:rPr>
              <a:t>TÉCNICO DE MULTIMÉDIA</a:t>
            </a:r>
          </a:p>
        </p:txBody>
      </p:sp>
      <p:sp>
        <p:nvSpPr>
          <p:cNvPr id="45059"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77570" name="Group 66"/>
          <p:cNvGraphicFramePr>
            <a:graphicFrameLocks noGrp="1"/>
          </p:cNvGraphicFramePr>
          <p:nvPr>
            <p:extLst>
              <p:ext uri="{D42A27DB-BD31-4B8C-83A1-F6EECF244321}">
                <p14:modId xmlns:p14="http://schemas.microsoft.com/office/powerpoint/2010/main" val="770058021"/>
              </p:ext>
            </p:extLst>
          </p:nvPr>
        </p:nvGraphicFramePr>
        <p:xfrm>
          <a:off x="683568" y="806225"/>
          <a:ext cx="4625975" cy="6076422"/>
        </p:xfrm>
        <a:graphic>
          <a:graphicData uri="http://schemas.openxmlformats.org/drawingml/2006/table">
            <a:tbl>
              <a:tblPr/>
              <a:tblGrid>
                <a:gridCol w="1185661"/>
                <a:gridCol w="2055195"/>
                <a:gridCol w="498339"/>
                <a:gridCol w="886780"/>
              </a:tblGrid>
              <a:tr h="72955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Componente Formação</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Disciplinas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pt-PT" sz="1400" b="1" i="0" u="none" strike="noStrike" cap="none" normalizeH="0" baseline="0" dirty="0" smtClean="0">
                        <a:ln>
                          <a:noFill/>
                        </a:ln>
                        <a:solidFill>
                          <a:schemeClr val="tx2"/>
                        </a:solidFill>
                        <a:effectLst/>
                        <a:latin typeface="Comic Sans MS" pitchFamily="66"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400" b="1" i="0" u="none" strike="noStrike" cap="none" normalizeH="0" baseline="0" dirty="0" smtClean="0">
                          <a:ln>
                            <a:noFill/>
                          </a:ln>
                          <a:solidFill>
                            <a:schemeClr val="tx2"/>
                          </a:solidFill>
                          <a:effectLst/>
                          <a:latin typeface="Comic Sans MS" pitchFamily="66" charset="0"/>
                        </a:rPr>
                        <a:t>Total de Horas</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8965">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Sócio Cultural</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Português</a:t>
                      </a:r>
                      <a:endParaRPr kumimoji="0" lang="pt-PT" sz="1000" b="0" i="0" u="none" strike="noStrike" cap="none" normalizeH="0" baseline="0" dirty="0" smtClean="0">
                        <a:ln>
                          <a:noFill/>
                        </a:ln>
                        <a:solidFill>
                          <a:schemeClr val="tx2"/>
                        </a:solidFill>
                        <a:effectLst/>
                        <a:latin typeface="Comic Sans MS" pitchFamily="66"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3">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200" b="0" i="0" u="none" strike="noStrike" cap="none" normalizeH="0" baseline="0" dirty="0" smtClean="0">
                          <a:ln>
                            <a:noFill/>
                          </a:ln>
                          <a:solidFill>
                            <a:schemeClr val="tx2"/>
                          </a:solidFill>
                          <a:effectLst/>
                          <a:latin typeface="Comic Sans MS" pitchFamily="66" charset="0"/>
                        </a:rPr>
                        <a:t>Cidadania e Desenvolvimento</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txBody>
                  <a:tcPr marT="45723" marB="45723"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1000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972">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Língua Estrangeira I, II, III</a:t>
                      </a:r>
                      <a:endParaRPr kumimoji="0" lang="pt-PT" sz="1000" b="0" i="0" u="none" strike="noStrike" cap="none" normalizeH="0" baseline="0" dirty="0" smtClean="0">
                        <a:ln>
                          <a:noFill/>
                        </a:ln>
                        <a:solidFill>
                          <a:schemeClr val="tx2"/>
                        </a:solidFill>
                        <a:effectLst/>
                        <a:latin typeface="Comic Sans MS" pitchFamily="66"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8965">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Área de Integração</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8359">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Tecnologias da Informação e Comunicação (TIC)</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8965">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Educação Física</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3586">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Científica</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História da Cultura e Arte</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500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358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Matemática</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3586">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dirty="0" smtClean="0">
                        <a:ln>
                          <a:noFill/>
                        </a:ln>
                        <a:solidFill>
                          <a:srgbClr val="000099"/>
                        </a:solidFill>
                        <a:effectLst/>
                        <a:latin typeface="Comic Sans MS" pitchFamily="66" charset="0"/>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Física e Química</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8965">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Tecnológica</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Sistemas de Informação</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1100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972">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200" b="0" i="0" u="none" strike="noStrike" cap="none" normalizeH="0" baseline="0" dirty="0" smtClean="0">
                          <a:ln>
                            <a:noFill/>
                          </a:ln>
                          <a:solidFill>
                            <a:schemeClr val="tx2"/>
                          </a:solidFill>
                          <a:effectLst/>
                          <a:latin typeface="Comic Sans MS" pitchFamily="66" charset="0"/>
                        </a:rPr>
                        <a:t>Design, Comunicação e Audiovisuais </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812">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200" b="0" i="0" u="none" strike="noStrike" cap="none" normalizeH="0" baseline="0" dirty="0" smtClean="0">
                          <a:ln>
                            <a:noFill/>
                          </a:ln>
                          <a:solidFill>
                            <a:schemeClr val="tx2"/>
                          </a:solidFill>
                          <a:effectLst/>
                          <a:latin typeface="Comic Sans MS" pitchFamily="66" charset="0"/>
                        </a:rPr>
                        <a:t>Técnicas de Multimédia</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972">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200" b="0" i="0" u="none" strike="noStrike" cap="none" normalizeH="0" baseline="0" dirty="0" smtClean="0">
                          <a:ln>
                            <a:noFill/>
                          </a:ln>
                          <a:solidFill>
                            <a:schemeClr val="tx2"/>
                          </a:solidFill>
                          <a:effectLst/>
                          <a:latin typeface="Comic Sans MS" pitchFamily="66" charset="0"/>
                        </a:rPr>
                        <a:t>Projeto e Produção Multimédia </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8992">
                <a:tc vMerge="1">
                  <a:txBody>
                    <a:bodyPr/>
                    <a:lstStyle/>
                    <a:p>
                      <a:endParaRPr lang="pt-PT"/>
                    </a:p>
                  </a:txBody>
                  <a:tcPr/>
                </a:tc>
                <a:tc>
                  <a:txBody>
                    <a:bodyPr/>
                    <a:lstStyle/>
                    <a:p>
                      <a:pPr marL="0" marR="0" lvl="0" indent="0" algn="l" defTabSz="914400" rtl="0" eaLnBrk="1" fontAlgn="auto" latinLnBrk="0" hangingPunct="1">
                        <a:lnSpc>
                          <a:spcPct val="120000"/>
                        </a:lnSpc>
                        <a:spcBef>
                          <a:spcPts val="0"/>
                        </a:spcBef>
                        <a:spcAft>
                          <a:spcPts val="1000"/>
                        </a:spcAft>
                        <a:buClrTx/>
                        <a:buSzPts val="1000"/>
                        <a:buFont typeface="Symbol"/>
                        <a:buNone/>
                        <a:tabLst>
                          <a:tab pos="457200" algn="l"/>
                        </a:tabLst>
                        <a:defRPr/>
                      </a:pPr>
                      <a:r>
                        <a:rPr kumimoji="0" lang="pt-PT" sz="1200" b="0" i="0" u="none" strike="noStrike" cap="none" normalizeH="0" baseline="0" dirty="0" smtClean="0">
                          <a:ln>
                            <a:noFill/>
                          </a:ln>
                          <a:solidFill>
                            <a:schemeClr val="tx2"/>
                          </a:solidFill>
                          <a:effectLst/>
                          <a:latin typeface="Comic Sans MS" pitchFamily="66" charset="0"/>
                        </a:rPr>
                        <a:t>Formação em Contexto Trabalho</a:t>
                      </a:r>
                    </a:p>
                    <a:p>
                      <a:pPr marL="0" lvl="0" indent="0">
                        <a:lnSpc>
                          <a:spcPct val="120000"/>
                        </a:lnSpc>
                        <a:spcAft>
                          <a:spcPts val="1000"/>
                        </a:spcAft>
                        <a:buSzPts val="1000"/>
                        <a:buFont typeface="Symbol"/>
                        <a:buNone/>
                        <a:tabLst>
                          <a:tab pos="457200" algn="l"/>
                        </a:tabLst>
                      </a:pPr>
                      <a:endParaRPr lang="pt-PT" sz="1800" dirty="0" smtClean="0">
                        <a:solidFill>
                          <a:schemeClr val="tx2"/>
                        </a:solidFill>
                        <a:effectLst/>
                        <a:latin typeface="Comic Sans MS" pitchFamily="66" charset="0"/>
                        <a:ea typeface="Calibri"/>
                        <a:cs typeface="Times New Roman"/>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600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5103" name="Text Box 58"/>
          <p:cNvSpPr txBox="1">
            <a:spLocks noChangeArrowheads="1"/>
          </p:cNvSpPr>
          <p:nvPr/>
        </p:nvSpPr>
        <p:spPr bwMode="auto">
          <a:xfrm>
            <a:off x="5453063" y="2138363"/>
            <a:ext cx="3440112" cy="395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pt-PT" altLang="pt-PT" sz="1400" dirty="0">
                <a:solidFill>
                  <a:schemeClr val="tx2"/>
                </a:solidFill>
                <a:latin typeface="+mj-lt"/>
              </a:rPr>
              <a:t>O </a:t>
            </a:r>
            <a:r>
              <a:rPr lang="pt-PT" altLang="pt-PT" sz="1400" b="1" dirty="0">
                <a:solidFill>
                  <a:schemeClr val="tx2"/>
                </a:solidFill>
                <a:latin typeface="+mj-lt"/>
              </a:rPr>
              <a:t>Técnico de Multimédia </a:t>
            </a:r>
            <a:r>
              <a:rPr lang="pt-PT" altLang="pt-PT" sz="1400" dirty="0">
                <a:solidFill>
                  <a:schemeClr val="tx2"/>
                </a:solidFill>
                <a:latin typeface="+mj-lt"/>
              </a:rPr>
              <a:t>é o profissional qualificado apto  a exercer profissões ligadas ao desenho e produção digital de conteúdos multimédia e a desempenhar tarefas de carácter técnico e artístico com vista à criação de soluções interativas de comunicação.</a:t>
            </a:r>
          </a:p>
          <a:p>
            <a:pPr algn="just">
              <a:spcBef>
                <a:spcPct val="50000"/>
              </a:spcBef>
            </a:pPr>
            <a:endParaRPr lang="pt-PT" altLang="pt-PT" sz="1200" dirty="0">
              <a:latin typeface="Comic Sans MS" pitchFamily="66" charset="0"/>
            </a:endParaRPr>
          </a:p>
          <a:p>
            <a:pPr>
              <a:spcBef>
                <a:spcPct val="50000"/>
              </a:spcBef>
            </a:pPr>
            <a:endParaRPr lang="pt-PT" altLang="pt-PT" sz="1200" dirty="0">
              <a:latin typeface="Comic Sans MS" pitchFamily="66" charset="0"/>
            </a:endParaRPr>
          </a:p>
          <a:p>
            <a:pPr>
              <a:spcBef>
                <a:spcPct val="50000"/>
              </a:spcBef>
            </a:pPr>
            <a:r>
              <a:rPr lang="pt-PT" altLang="pt-PT" sz="1200" b="1" dirty="0">
                <a:solidFill>
                  <a:srgbClr val="0000FF"/>
                </a:solidFill>
                <a:latin typeface="Comic Sans MS" pitchFamily="66" charset="0"/>
              </a:rPr>
              <a:t>    </a:t>
            </a:r>
            <a:r>
              <a:rPr lang="pt-PT" altLang="pt-PT" sz="1200" b="1" dirty="0">
                <a:solidFill>
                  <a:schemeClr val="tx2"/>
                </a:solidFill>
                <a:latin typeface="Comic Sans MS" pitchFamily="66" charset="0"/>
              </a:rPr>
              <a:t>Escola Secundária Henriques Nogueira</a:t>
            </a:r>
            <a:endParaRPr lang="pt-PT" altLang="pt-PT" sz="1200" dirty="0">
              <a:solidFill>
                <a:schemeClr val="tx2"/>
              </a:solidFill>
              <a:latin typeface="Comic Sans MS" pitchFamily="66" charset="0"/>
            </a:endParaRPr>
          </a:p>
          <a:p>
            <a:pPr>
              <a:spcBef>
                <a:spcPct val="50000"/>
              </a:spcBef>
            </a:pPr>
            <a:endParaRPr lang="pt-PT" altLang="pt-PT" sz="1200" dirty="0">
              <a:solidFill>
                <a:schemeClr val="tx2"/>
              </a:solidFill>
              <a:latin typeface="Comic Sans MS" pitchFamily="66" charset="0"/>
            </a:endParaRPr>
          </a:p>
          <a:p>
            <a:pPr algn="ctr">
              <a:spcBef>
                <a:spcPct val="50000"/>
              </a:spcBef>
            </a:pPr>
            <a:r>
              <a:rPr lang="pt-PT" altLang="pt-PT" sz="1400" b="1" dirty="0">
                <a:solidFill>
                  <a:schemeClr val="tx2"/>
                </a:solidFill>
                <a:latin typeface="Comic Sans MS" pitchFamily="66" charset="0"/>
              </a:rPr>
              <a:t>SEMINFOR - </a:t>
            </a:r>
            <a:r>
              <a:rPr lang="pt-PT" altLang="pt-PT" sz="1400" b="1" dirty="0" err="1">
                <a:solidFill>
                  <a:schemeClr val="tx2"/>
                </a:solidFill>
                <a:latin typeface="Comic Sans MS" pitchFamily="66" charset="0"/>
              </a:rPr>
              <a:t>Penafirme</a:t>
            </a:r>
            <a:endParaRPr lang="pt-PT" altLang="pt-PT" sz="1400" b="1" dirty="0">
              <a:solidFill>
                <a:schemeClr val="tx2"/>
              </a:solidFill>
              <a:latin typeface="Comic Sans MS" pitchFamily="66" charset="0"/>
            </a:endParaRPr>
          </a:p>
          <a:p>
            <a:pPr>
              <a:spcBef>
                <a:spcPct val="50000"/>
              </a:spcBef>
            </a:pPr>
            <a:endParaRPr lang="pt-PT" altLang="pt-PT" sz="1400" b="1" dirty="0">
              <a:solidFill>
                <a:srgbClr val="0000FF"/>
              </a:solidFill>
              <a:latin typeface="Comic Sans MS" pitchFamily="66" charset="0"/>
            </a:endParaRPr>
          </a:p>
          <a:p>
            <a:pPr>
              <a:spcBef>
                <a:spcPct val="50000"/>
              </a:spcBef>
            </a:pPr>
            <a:endParaRPr lang="pt-PT" altLang="pt-PT" sz="1200" dirty="0">
              <a:latin typeface="Comic Sans MS" pitchFamily="66" charset="0"/>
            </a:endParaRPr>
          </a:p>
          <a:p>
            <a:pPr>
              <a:spcBef>
                <a:spcPct val="50000"/>
              </a:spcBef>
            </a:pPr>
            <a:endParaRPr lang="pt-PT" altLang="pt-PT" sz="1400" b="1" dirty="0">
              <a:solidFill>
                <a:srgbClr val="0000FF"/>
              </a:solidFill>
              <a:latin typeface="Comic Sans MS" pitchFamily="66" charset="0"/>
            </a:endParaRPr>
          </a:p>
        </p:txBody>
      </p:sp>
      <p:sp>
        <p:nvSpPr>
          <p:cNvPr id="45104" name="Text Box 59"/>
          <p:cNvSpPr txBox="1">
            <a:spLocks noChangeArrowheads="1"/>
          </p:cNvSpPr>
          <p:nvPr/>
        </p:nvSpPr>
        <p:spPr bwMode="auto">
          <a:xfrm>
            <a:off x="5453063" y="48831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spTree>
    <p:extLst>
      <p:ext uri="{BB962C8B-B14F-4D97-AF65-F5344CB8AC3E}">
        <p14:creationId xmlns:p14="http://schemas.microsoft.com/office/powerpoint/2010/main" val="3835947107"/>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77508"/>
                                        </p:tgtEl>
                                        <p:attrNameLst>
                                          <p:attrName>style.visibility</p:attrName>
                                        </p:attrNameLst>
                                      </p:cBhvr>
                                      <p:to>
                                        <p:strVal val="visible"/>
                                      </p:to>
                                    </p:set>
                                    <p:anim calcmode="lin" valueType="num">
                                      <p:cBhvr additive="base">
                                        <p:cTn id="7" dur="500" fill="hold"/>
                                        <p:tgtEl>
                                          <p:spTgt spid="277508"/>
                                        </p:tgtEl>
                                        <p:attrNameLst>
                                          <p:attrName>ppt_x</p:attrName>
                                        </p:attrNameLst>
                                      </p:cBhvr>
                                      <p:tavLst>
                                        <p:tav tm="0">
                                          <p:val>
                                            <p:strVal val="#ppt_x"/>
                                          </p:val>
                                        </p:tav>
                                        <p:tav tm="100000">
                                          <p:val>
                                            <p:strVal val="#ppt_x"/>
                                          </p:val>
                                        </p:tav>
                                      </p:tavLst>
                                    </p:anim>
                                    <p:anim calcmode="lin" valueType="num">
                                      <p:cBhvr additive="base">
                                        <p:cTn id="8" dur="500" fill="hold"/>
                                        <p:tgtEl>
                                          <p:spTgt spid="27750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8" name="WordArt 4"/>
          <p:cNvSpPr>
            <a:spLocks noChangeArrowheads="1" noChangeShapeType="1" noTextEdit="1"/>
          </p:cNvSpPr>
          <p:nvPr/>
        </p:nvSpPr>
        <p:spPr bwMode="auto">
          <a:xfrm>
            <a:off x="179388" y="71438"/>
            <a:ext cx="8713787" cy="765175"/>
          </a:xfrm>
          <a:prstGeom prst="rect">
            <a:avLst/>
          </a:prstGeom>
          <a:noFill/>
        </p:spPr>
        <p:txBody>
          <a:bodyPr wrap="none" fromWordArt="1">
            <a:prstTxWarp prst="textPlain">
              <a:avLst>
                <a:gd name="adj" fmla="val 50023"/>
              </a:avLst>
            </a:prstTxWarp>
          </a:bodyPr>
          <a:lstStyle/>
          <a:p>
            <a:pPr algn="ctr"/>
            <a:r>
              <a:rPr lang="pt-PT" sz="3200" kern="10" dirty="0" smtClean="0">
                <a:ln w="9525">
                  <a:solidFill>
                    <a:srgbClr val="000000"/>
                  </a:solidFill>
                  <a:round/>
                  <a:headEnd/>
                  <a:tailEnd/>
                </a:ln>
                <a:solidFill>
                  <a:srgbClr val="7030A0"/>
                </a:solidFill>
                <a:latin typeface="Arial Black"/>
              </a:rPr>
              <a:t>TÉCNICO DE DESENVOLVIMENTO DE SOFTWARE </a:t>
            </a:r>
            <a:endParaRPr lang="pt-PT" sz="3200" kern="10" dirty="0">
              <a:ln w="9525">
                <a:solidFill>
                  <a:srgbClr val="000000"/>
                </a:solidFill>
                <a:round/>
                <a:headEnd/>
                <a:tailEnd/>
              </a:ln>
              <a:solidFill>
                <a:srgbClr val="7030A0"/>
              </a:solidFill>
              <a:latin typeface="Arial Black"/>
            </a:endParaRPr>
          </a:p>
        </p:txBody>
      </p:sp>
      <p:sp>
        <p:nvSpPr>
          <p:cNvPr id="44035"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77570" name="Group 66"/>
          <p:cNvGraphicFramePr>
            <a:graphicFrameLocks noGrp="1"/>
          </p:cNvGraphicFramePr>
          <p:nvPr>
            <p:extLst>
              <p:ext uri="{D42A27DB-BD31-4B8C-83A1-F6EECF244321}">
                <p14:modId xmlns:p14="http://schemas.microsoft.com/office/powerpoint/2010/main" val="74198425"/>
              </p:ext>
            </p:extLst>
          </p:nvPr>
        </p:nvGraphicFramePr>
        <p:xfrm>
          <a:off x="785812" y="903969"/>
          <a:ext cx="4309713" cy="6304631"/>
        </p:xfrm>
        <a:graphic>
          <a:graphicData uri="http://schemas.openxmlformats.org/drawingml/2006/table">
            <a:tbl>
              <a:tblPr/>
              <a:tblGrid>
                <a:gridCol w="1140908"/>
                <a:gridCol w="1878381"/>
                <a:gridCol w="418571"/>
                <a:gridCol w="871853"/>
              </a:tblGrid>
              <a:tr h="7153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Componente Formação</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Disciplinas</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pt-PT" sz="1400" b="1"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400" b="1" i="0" u="none" strike="noStrike" cap="none" normalizeH="0" baseline="0" dirty="0" smtClean="0">
                          <a:ln>
                            <a:noFill/>
                          </a:ln>
                          <a:solidFill>
                            <a:schemeClr val="tx2"/>
                          </a:solidFill>
                          <a:effectLst/>
                          <a:latin typeface="Comic Sans MS" pitchFamily="66" charset="0"/>
                        </a:rPr>
                        <a:t>Total de Horas</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9009">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Sócio Cultural</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Português</a:t>
                      </a:r>
                      <a:endParaRPr kumimoji="0" lang="pt-PT" sz="1000" b="0"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200" b="0" i="0" u="none" strike="noStrike" cap="none" normalizeH="0" baseline="0" dirty="0" smtClean="0">
                          <a:ln>
                            <a:noFill/>
                          </a:ln>
                          <a:solidFill>
                            <a:schemeClr val="tx2"/>
                          </a:solidFill>
                          <a:effectLst/>
                          <a:latin typeface="Comic Sans MS" pitchFamily="66" charset="0"/>
                        </a:rPr>
                        <a:t>Cidadania e Desenvolvimento</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txBody>
                  <a:tcPr marT="45722" marB="45722"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1000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892">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Língua Estrangeira I </a:t>
                      </a:r>
                      <a:endParaRPr kumimoji="0" lang="pt-PT" sz="1000" b="0"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9009">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Área de Integração</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5935">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Tecnologias da Informação e Comunicação (TIC)</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9009">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Educação Física</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826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Científica</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Matemática</a:t>
                      </a:r>
                      <a:endParaRPr kumimoji="0" lang="pt-PT" sz="1000" b="0"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500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0179">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Físico-Química</a:t>
                      </a:r>
                      <a:endParaRPr kumimoji="0" lang="pt-PT" sz="1000" b="0"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6307">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Tecnológica</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Arquitetura de computadores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Redes de comunicação</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1100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1703">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Bases de Dados / Lógica e Programação</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4773">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 Programação Web e Mobile / Qualidade de Projeto / IA na Programação</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7098">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Formação em Contexto de trabalho</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600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6826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4077" name="Text Box 58"/>
          <p:cNvSpPr txBox="1">
            <a:spLocks noChangeArrowheads="1"/>
          </p:cNvSpPr>
          <p:nvPr/>
        </p:nvSpPr>
        <p:spPr bwMode="auto">
          <a:xfrm>
            <a:off x="5458987" y="1772816"/>
            <a:ext cx="3440112" cy="466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pt-PT" altLang="pt-PT" sz="1200" dirty="0">
              <a:latin typeface="Comic Sans MS" pitchFamily="66" charset="0"/>
            </a:endParaRPr>
          </a:p>
          <a:p>
            <a:pPr algn="just">
              <a:spcBef>
                <a:spcPct val="50000"/>
              </a:spcBef>
            </a:pPr>
            <a:r>
              <a:rPr lang="pt-PT" altLang="pt-PT" sz="1200" dirty="0">
                <a:solidFill>
                  <a:schemeClr val="accent1">
                    <a:lumMod val="75000"/>
                  </a:schemeClr>
                </a:solidFill>
                <a:cs typeface="Arial" panose="020B0604020202020204" pitchFamily="34" charset="0"/>
              </a:rPr>
              <a:t>O Técnico de desenvolvimento de software é o profissional que efetua a análise de sistemas, a gestão de base de dados, desenvolver aplicações e proceder à instalação e manutenção de equipamentos e aplicações informáticas, assegurando a otimização do seu funcionamento e respeitando as normas de segurança e saúde no trabalho e de proteção do ambiente.</a:t>
            </a:r>
          </a:p>
          <a:p>
            <a:pPr algn="ctr">
              <a:spcBef>
                <a:spcPct val="50000"/>
              </a:spcBef>
            </a:pPr>
            <a:endParaRPr lang="pt-PT" altLang="pt-PT" sz="1200" b="1" dirty="0">
              <a:solidFill>
                <a:schemeClr val="accent1">
                  <a:lumMod val="75000"/>
                </a:schemeClr>
              </a:solidFill>
              <a:latin typeface="Comic Sans MS" pitchFamily="66" charset="0"/>
            </a:endParaRPr>
          </a:p>
          <a:p>
            <a:pPr algn="ctr">
              <a:spcBef>
                <a:spcPct val="50000"/>
              </a:spcBef>
            </a:pPr>
            <a:r>
              <a:rPr lang="pt-PT" altLang="pt-PT" sz="1200" b="1" dirty="0" smtClean="0">
                <a:solidFill>
                  <a:schemeClr val="accent1">
                    <a:lumMod val="75000"/>
                  </a:schemeClr>
                </a:solidFill>
                <a:latin typeface="Comic Sans MS" pitchFamily="66" charset="0"/>
              </a:rPr>
              <a:t>ESCO</a:t>
            </a:r>
          </a:p>
          <a:p>
            <a:pPr algn="ctr">
              <a:spcBef>
                <a:spcPct val="50000"/>
              </a:spcBef>
            </a:pPr>
            <a:r>
              <a:rPr lang="pt-PT" altLang="pt-PT" sz="1200" b="1" dirty="0" smtClean="0">
                <a:solidFill>
                  <a:schemeClr val="accent1">
                    <a:lumMod val="75000"/>
                  </a:schemeClr>
                </a:solidFill>
                <a:latin typeface="Comic Sans MS" pitchFamily="66" charset="0"/>
              </a:rPr>
              <a:t>Escola Secundária Henriques Nogueira</a:t>
            </a:r>
            <a:endParaRPr lang="pt-PT" altLang="pt-PT" sz="1200" b="1" dirty="0">
              <a:solidFill>
                <a:schemeClr val="accent1">
                  <a:lumMod val="75000"/>
                </a:schemeClr>
              </a:solidFill>
              <a:latin typeface="Comic Sans MS" pitchFamily="66" charset="0"/>
            </a:endParaRPr>
          </a:p>
          <a:p>
            <a:pPr>
              <a:spcBef>
                <a:spcPct val="50000"/>
              </a:spcBef>
            </a:pPr>
            <a:endParaRPr lang="pt-PT" altLang="pt-PT" sz="1200" dirty="0">
              <a:latin typeface="Comic Sans MS" pitchFamily="66" charset="0"/>
            </a:endParaRPr>
          </a:p>
          <a:p>
            <a:pPr>
              <a:spcBef>
                <a:spcPct val="50000"/>
              </a:spcBef>
            </a:pPr>
            <a:endParaRPr lang="pt-PT" altLang="pt-PT" sz="1200" dirty="0">
              <a:latin typeface="Comic Sans MS" pitchFamily="66" charset="0"/>
            </a:endParaRPr>
          </a:p>
          <a:p>
            <a:pPr algn="ctr">
              <a:spcBef>
                <a:spcPct val="50000"/>
              </a:spcBef>
            </a:pPr>
            <a:endParaRPr lang="pt-PT" altLang="pt-PT" sz="1400" b="1" dirty="0">
              <a:solidFill>
                <a:schemeClr val="tx2"/>
              </a:solidFill>
              <a:latin typeface="Comic Sans MS" pitchFamily="66" charset="0"/>
            </a:endParaRPr>
          </a:p>
          <a:p>
            <a:pPr>
              <a:spcBef>
                <a:spcPct val="50000"/>
              </a:spcBef>
            </a:pPr>
            <a:endParaRPr lang="pt-PT" altLang="pt-PT" sz="1400" b="1" dirty="0">
              <a:solidFill>
                <a:srgbClr val="0000FF"/>
              </a:solidFill>
              <a:latin typeface="Comic Sans MS" pitchFamily="66" charset="0"/>
            </a:endParaRPr>
          </a:p>
          <a:p>
            <a:pPr>
              <a:spcBef>
                <a:spcPct val="50000"/>
              </a:spcBef>
            </a:pPr>
            <a:endParaRPr lang="pt-PT" altLang="pt-PT" sz="1200" dirty="0">
              <a:latin typeface="Comic Sans MS" pitchFamily="66" charset="0"/>
            </a:endParaRPr>
          </a:p>
          <a:p>
            <a:pPr>
              <a:spcBef>
                <a:spcPct val="50000"/>
              </a:spcBef>
            </a:pPr>
            <a:endParaRPr lang="pt-PT" altLang="pt-PT" sz="1400" b="1" dirty="0">
              <a:solidFill>
                <a:srgbClr val="0000FF"/>
              </a:solidFill>
              <a:latin typeface="Comic Sans MS" pitchFamily="66" charset="0"/>
            </a:endParaRPr>
          </a:p>
        </p:txBody>
      </p:sp>
      <p:sp>
        <p:nvSpPr>
          <p:cNvPr id="44078" name="Text Box 59"/>
          <p:cNvSpPr txBox="1">
            <a:spLocks noChangeArrowheads="1"/>
          </p:cNvSpPr>
          <p:nvPr/>
        </p:nvSpPr>
        <p:spPr bwMode="auto">
          <a:xfrm>
            <a:off x="5453063" y="48831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spTree>
    <p:extLst>
      <p:ext uri="{BB962C8B-B14F-4D97-AF65-F5344CB8AC3E}">
        <p14:creationId xmlns:p14="http://schemas.microsoft.com/office/powerpoint/2010/main" val="3555546916"/>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77508"/>
                                        </p:tgtEl>
                                        <p:attrNameLst>
                                          <p:attrName>style.visibility</p:attrName>
                                        </p:attrNameLst>
                                      </p:cBhvr>
                                      <p:to>
                                        <p:strVal val="visible"/>
                                      </p:to>
                                    </p:set>
                                    <p:anim calcmode="lin" valueType="num">
                                      <p:cBhvr additive="base">
                                        <p:cTn id="7" dur="500" fill="hold"/>
                                        <p:tgtEl>
                                          <p:spTgt spid="277508"/>
                                        </p:tgtEl>
                                        <p:attrNameLst>
                                          <p:attrName>ppt_x</p:attrName>
                                        </p:attrNameLst>
                                      </p:cBhvr>
                                      <p:tavLst>
                                        <p:tav tm="0">
                                          <p:val>
                                            <p:strVal val="#ppt_x"/>
                                          </p:val>
                                        </p:tav>
                                        <p:tav tm="100000">
                                          <p:val>
                                            <p:strVal val="#ppt_x"/>
                                          </p:val>
                                        </p:tav>
                                      </p:tavLst>
                                    </p:anim>
                                    <p:anim calcmode="lin" valueType="num">
                                      <p:cBhvr additive="base">
                                        <p:cTn id="8" dur="500" fill="hold"/>
                                        <p:tgtEl>
                                          <p:spTgt spid="27750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8" name="WordArt 4"/>
          <p:cNvSpPr>
            <a:spLocks noChangeArrowheads="1" noChangeShapeType="1" noTextEdit="1"/>
          </p:cNvSpPr>
          <p:nvPr/>
        </p:nvSpPr>
        <p:spPr bwMode="auto">
          <a:xfrm>
            <a:off x="323850" y="188913"/>
            <a:ext cx="8569325" cy="647700"/>
          </a:xfrm>
          <a:prstGeom prst="rect">
            <a:avLst/>
          </a:prstGeom>
          <a:noFill/>
        </p:spPr>
        <p:txBody>
          <a:bodyPr wrap="none" fromWordArt="1">
            <a:prstTxWarp prst="textPlain">
              <a:avLst>
                <a:gd name="adj" fmla="val 50023"/>
              </a:avLst>
            </a:prstTxWarp>
          </a:bodyPr>
          <a:lstStyle/>
          <a:p>
            <a:pPr algn="ctr"/>
            <a:r>
              <a:rPr lang="pt-PT" sz="3200" kern="10" dirty="0" smtClean="0">
                <a:ln w="9525">
                  <a:solidFill>
                    <a:srgbClr val="000000"/>
                  </a:solidFill>
                  <a:round/>
                  <a:headEnd/>
                  <a:tailEnd/>
                </a:ln>
                <a:solidFill>
                  <a:srgbClr val="7030A0"/>
                </a:solidFill>
                <a:latin typeface="Arial Black"/>
              </a:rPr>
              <a:t>TÉCNICO INSTALADOR DE SISTEMAS ÉOLICOS FOTOVOLTAICOS</a:t>
            </a:r>
            <a:endParaRPr lang="pt-PT" sz="3200" kern="10" dirty="0">
              <a:ln w="9525">
                <a:solidFill>
                  <a:srgbClr val="000000"/>
                </a:solidFill>
                <a:round/>
                <a:headEnd/>
                <a:tailEnd/>
              </a:ln>
              <a:solidFill>
                <a:srgbClr val="7030A0"/>
              </a:solidFill>
              <a:latin typeface="Arial Black"/>
            </a:endParaRPr>
          </a:p>
        </p:txBody>
      </p:sp>
      <p:sp>
        <p:nvSpPr>
          <p:cNvPr id="43011"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77570" name="Group 66"/>
          <p:cNvGraphicFramePr>
            <a:graphicFrameLocks noGrp="1"/>
          </p:cNvGraphicFramePr>
          <p:nvPr>
            <p:extLst>
              <p:ext uri="{D42A27DB-BD31-4B8C-83A1-F6EECF244321}">
                <p14:modId xmlns:p14="http://schemas.microsoft.com/office/powerpoint/2010/main" val="3423826576"/>
              </p:ext>
            </p:extLst>
          </p:nvPr>
        </p:nvGraphicFramePr>
        <p:xfrm>
          <a:off x="827088" y="969963"/>
          <a:ext cx="4625976" cy="5143809"/>
        </p:xfrm>
        <a:graphic>
          <a:graphicData uri="http://schemas.openxmlformats.org/drawingml/2006/table">
            <a:tbl>
              <a:tblPr/>
              <a:tblGrid>
                <a:gridCol w="1224632"/>
                <a:gridCol w="2016224"/>
                <a:gridCol w="449287"/>
                <a:gridCol w="935833"/>
              </a:tblGrid>
              <a:tr h="5181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Componente Formação</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Disciplinas</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pt-PT" sz="1400" b="1"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400" b="1" i="0" u="none" strike="noStrike" cap="none" normalizeH="0" baseline="0" dirty="0" smtClean="0">
                          <a:ln>
                            <a:noFill/>
                          </a:ln>
                          <a:solidFill>
                            <a:schemeClr val="tx2"/>
                          </a:solidFill>
                          <a:effectLst/>
                          <a:latin typeface="Comic Sans MS" pitchFamily="66" charset="0"/>
                        </a:rPr>
                        <a:t>Total de Horas</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0">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Sócio Cultural</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Português</a:t>
                      </a:r>
                      <a:endParaRPr kumimoji="0" lang="pt-PT" sz="1000" b="0"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200" b="0" i="0" u="none" strike="noStrike" cap="none" normalizeH="0" baseline="0" dirty="0" smtClean="0">
                          <a:ln>
                            <a:noFill/>
                          </a:ln>
                          <a:solidFill>
                            <a:schemeClr val="tx2"/>
                          </a:solidFill>
                          <a:effectLst/>
                          <a:latin typeface="Comic Sans MS" pitchFamily="66" charset="0"/>
                        </a:rPr>
                        <a:t>Cidadania e Desenvolvimento</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txBody>
                  <a:tcPr marT="45722" marB="45722"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1000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18">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Língua Estrangeira I, II ou III </a:t>
                      </a:r>
                      <a:endParaRPr kumimoji="0" lang="pt-PT" sz="1000" b="0"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Área de Integração</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105">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Tecnologias da Informação e Comunicação (TIC)</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Educação Física</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31">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Científica</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smtClean="0">
                          <a:ln>
                            <a:noFill/>
                          </a:ln>
                          <a:solidFill>
                            <a:schemeClr val="tx2"/>
                          </a:solidFill>
                          <a:effectLst/>
                          <a:latin typeface="Comic Sans MS" pitchFamily="66" charset="0"/>
                        </a:rPr>
                        <a:t>Matemática</a:t>
                      </a:r>
                      <a:endParaRPr kumimoji="0" lang="pt-PT" sz="1000" b="0" i="0" u="none" strike="noStrike" cap="none" normalizeH="0" baseline="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500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6523">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Físico-Química</a:t>
                      </a:r>
                      <a:endParaRPr kumimoji="0" lang="pt-PT" sz="1000" b="0"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0">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Tecnológica</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Metrologia</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1100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640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Desenho técnico</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Instalações elétricas</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Sistemas solares fotovoltaicos /gestão de projeto</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18">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Formação em Contexto Trabalho</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smtClean="0">
                          <a:ln>
                            <a:noFill/>
                          </a:ln>
                          <a:solidFill>
                            <a:schemeClr val="tx2"/>
                          </a:solidFill>
                          <a:effectLst/>
                          <a:latin typeface="Comic Sans MS" pitchFamily="66" charset="0"/>
                        </a:rPr>
                        <a:t>1500</a:t>
                      </a:r>
                      <a:endParaRPr kumimoji="0" lang="pt-PT" sz="1200" b="0"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3053" name="Text Box 58"/>
          <p:cNvSpPr txBox="1">
            <a:spLocks noChangeArrowheads="1"/>
          </p:cNvSpPr>
          <p:nvPr/>
        </p:nvSpPr>
        <p:spPr bwMode="auto">
          <a:xfrm>
            <a:off x="5453063" y="2138363"/>
            <a:ext cx="3440112" cy="4755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pt-PT" altLang="pt-PT" sz="1400" dirty="0">
                <a:solidFill>
                  <a:schemeClr val="tx2"/>
                </a:solidFill>
                <a:latin typeface="+mj-lt"/>
              </a:rPr>
              <a:t>O </a:t>
            </a:r>
            <a:r>
              <a:rPr lang="pt-PT" altLang="pt-PT" sz="1400" b="1" dirty="0" smtClean="0">
                <a:solidFill>
                  <a:schemeClr val="tx2"/>
                </a:solidFill>
                <a:latin typeface="+mj-lt"/>
              </a:rPr>
              <a:t>Técnico instalador de sistemas </a:t>
            </a:r>
            <a:r>
              <a:rPr lang="pt-PT" altLang="pt-PT" sz="1400" b="1" dirty="0" err="1" smtClean="0">
                <a:solidFill>
                  <a:schemeClr val="tx2"/>
                </a:solidFill>
                <a:latin typeface="+mj-lt"/>
              </a:rPr>
              <a:t>éolicos</a:t>
            </a:r>
            <a:r>
              <a:rPr lang="pt-PT" altLang="pt-PT" sz="1400" b="1" dirty="0" smtClean="0">
                <a:solidFill>
                  <a:schemeClr val="tx2"/>
                </a:solidFill>
                <a:latin typeface="+mj-lt"/>
              </a:rPr>
              <a:t>  </a:t>
            </a:r>
            <a:r>
              <a:rPr lang="pt-PT" altLang="pt-PT" sz="1400" b="1" dirty="0">
                <a:solidFill>
                  <a:schemeClr val="tx2"/>
                </a:solidFill>
                <a:latin typeface="+mj-lt"/>
              </a:rPr>
              <a:t>(</a:t>
            </a:r>
            <a:r>
              <a:rPr lang="pt-PT" altLang="pt-PT" sz="1400" b="1" dirty="0" smtClean="0">
                <a:solidFill>
                  <a:schemeClr val="tx2"/>
                </a:solidFill>
                <a:latin typeface="+mj-lt"/>
              </a:rPr>
              <a:t>Fotovoltaicos) </a:t>
            </a:r>
            <a:r>
              <a:rPr lang="pt-PT" altLang="pt-PT" sz="1400" dirty="0" smtClean="0">
                <a:solidFill>
                  <a:schemeClr val="tx2"/>
                </a:solidFill>
                <a:latin typeface="+mj-lt"/>
              </a:rPr>
              <a:t>é o profissional qualificado </a:t>
            </a:r>
            <a:r>
              <a:rPr lang="pt-PT" altLang="pt-PT" sz="1400" dirty="0">
                <a:solidFill>
                  <a:schemeClr val="tx2"/>
                </a:solidFill>
                <a:latin typeface="+mj-lt"/>
              </a:rPr>
              <a:t>para planear, organizar e executar a instalação, manutenção e reparação de sistemas de produção de energia renovável, nomeadamente sistemas solares fotovoltaicos e sistemas eólicos. Este profissional contribui para a produção sustentável de energia, assegura o funcionamento eficiente dos equipamentos e promove a utilização de fontes de energia renovável.</a:t>
            </a:r>
          </a:p>
          <a:p>
            <a:pPr>
              <a:spcBef>
                <a:spcPct val="50000"/>
              </a:spcBef>
            </a:pPr>
            <a:endParaRPr lang="pt-PT" altLang="pt-PT" sz="1200" dirty="0">
              <a:latin typeface="Comic Sans MS" pitchFamily="66" charset="0"/>
            </a:endParaRPr>
          </a:p>
          <a:p>
            <a:pPr>
              <a:spcBef>
                <a:spcPct val="50000"/>
              </a:spcBef>
            </a:pPr>
            <a:endParaRPr lang="pt-PT" altLang="pt-PT" sz="1200" dirty="0">
              <a:latin typeface="Comic Sans MS" pitchFamily="66" charset="0"/>
            </a:endParaRPr>
          </a:p>
          <a:p>
            <a:pPr>
              <a:spcBef>
                <a:spcPct val="50000"/>
              </a:spcBef>
            </a:pPr>
            <a:endParaRPr lang="pt-PT" altLang="pt-PT" sz="1200" dirty="0">
              <a:latin typeface="Comic Sans MS" pitchFamily="66" charset="0"/>
            </a:endParaRPr>
          </a:p>
          <a:p>
            <a:pPr algn="ctr">
              <a:spcBef>
                <a:spcPct val="50000"/>
              </a:spcBef>
            </a:pPr>
            <a:r>
              <a:rPr lang="pt-PT" altLang="pt-PT" sz="1400" b="1" dirty="0" smtClean="0">
                <a:solidFill>
                  <a:schemeClr val="tx2"/>
                </a:solidFill>
                <a:latin typeface="Comic Sans MS" pitchFamily="66" charset="0"/>
              </a:rPr>
              <a:t>Escola profissional de </a:t>
            </a:r>
            <a:r>
              <a:rPr lang="pt-PT" altLang="pt-PT" sz="1400" b="1" dirty="0" err="1" smtClean="0">
                <a:solidFill>
                  <a:schemeClr val="tx2"/>
                </a:solidFill>
                <a:latin typeface="Comic Sans MS" pitchFamily="66" charset="0"/>
              </a:rPr>
              <a:t>Penafirme</a:t>
            </a:r>
            <a:endParaRPr lang="pt-PT" altLang="pt-PT" sz="1400" b="1" dirty="0">
              <a:solidFill>
                <a:schemeClr val="tx2"/>
              </a:solidFill>
              <a:latin typeface="Comic Sans MS" pitchFamily="66" charset="0"/>
            </a:endParaRPr>
          </a:p>
          <a:p>
            <a:pPr>
              <a:spcBef>
                <a:spcPct val="50000"/>
              </a:spcBef>
            </a:pPr>
            <a:endParaRPr lang="pt-PT" altLang="pt-PT" sz="1400" b="1" dirty="0">
              <a:solidFill>
                <a:schemeClr val="tx2"/>
              </a:solidFill>
              <a:latin typeface="Comic Sans MS" pitchFamily="66" charset="0"/>
            </a:endParaRPr>
          </a:p>
          <a:p>
            <a:pPr>
              <a:spcBef>
                <a:spcPct val="50000"/>
              </a:spcBef>
            </a:pPr>
            <a:endParaRPr lang="pt-PT" altLang="pt-PT" sz="1200" dirty="0">
              <a:latin typeface="Comic Sans MS" pitchFamily="66" charset="0"/>
            </a:endParaRPr>
          </a:p>
          <a:p>
            <a:pPr>
              <a:spcBef>
                <a:spcPct val="50000"/>
              </a:spcBef>
            </a:pPr>
            <a:endParaRPr lang="pt-PT" altLang="pt-PT" sz="1400" b="1" dirty="0">
              <a:solidFill>
                <a:srgbClr val="0000FF"/>
              </a:solidFill>
              <a:latin typeface="Comic Sans MS" pitchFamily="66" charset="0"/>
            </a:endParaRPr>
          </a:p>
        </p:txBody>
      </p:sp>
      <p:sp>
        <p:nvSpPr>
          <p:cNvPr id="43054" name="Text Box 59"/>
          <p:cNvSpPr txBox="1">
            <a:spLocks noChangeArrowheads="1"/>
          </p:cNvSpPr>
          <p:nvPr/>
        </p:nvSpPr>
        <p:spPr bwMode="auto">
          <a:xfrm>
            <a:off x="5453063" y="48831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spTree>
    <p:extLst>
      <p:ext uri="{BB962C8B-B14F-4D97-AF65-F5344CB8AC3E}">
        <p14:creationId xmlns:p14="http://schemas.microsoft.com/office/powerpoint/2010/main" val="1176549920"/>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77508"/>
                                        </p:tgtEl>
                                        <p:attrNameLst>
                                          <p:attrName>style.visibility</p:attrName>
                                        </p:attrNameLst>
                                      </p:cBhvr>
                                      <p:to>
                                        <p:strVal val="visible"/>
                                      </p:to>
                                    </p:set>
                                    <p:anim calcmode="lin" valueType="num">
                                      <p:cBhvr additive="base">
                                        <p:cTn id="7" dur="500" fill="hold"/>
                                        <p:tgtEl>
                                          <p:spTgt spid="277508"/>
                                        </p:tgtEl>
                                        <p:attrNameLst>
                                          <p:attrName>ppt_x</p:attrName>
                                        </p:attrNameLst>
                                      </p:cBhvr>
                                      <p:tavLst>
                                        <p:tav tm="0">
                                          <p:val>
                                            <p:strVal val="#ppt_x"/>
                                          </p:val>
                                        </p:tav>
                                        <p:tav tm="100000">
                                          <p:val>
                                            <p:strVal val="#ppt_x"/>
                                          </p:val>
                                        </p:tav>
                                      </p:tavLst>
                                    </p:anim>
                                    <p:anim calcmode="lin" valueType="num">
                                      <p:cBhvr additive="base">
                                        <p:cTn id="8" dur="500" fill="hold"/>
                                        <p:tgtEl>
                                          <p:spTgt spid="27750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8" name="WordArt 4"/>
          <p:cNvSpPr>
            <a:spLocks noChangeArrowheads="1" noChangeShapeType="1" noTextEdit="1"/>
          </p:cNvSpPr>
          <p:nvPr/>
        </p:nvSpPr>
        <p:spPr bwMode="auto">
          <a:xfrm>
            <a:off x="179388" y="73025"/>
            <a:ext cx="8604250" cy="547688"/>
          </a:xfrm>
          <a:prstGeom prst="rect">
            <a:avLst/>
          </a:prstGeom>
          <a:noFill/>
        </p:spPr>
        <p:txBody>
          <a:bodyPr wrap="none" fromWordArt="1">
            <a:prstTxWarp prst="textPlain">
              <a:avLst>
                <a:gd name="adj" fmla="val 50023"/>
              </a:avLst>
            </a:prstTxWarp>
          </a:bodyPr>
          <a:lstStyle/>
          <a:p>
            <a:pPr algn="ctr"/>
            <a:r>
              <a:rPr lang="pt-PT" sz="3200" kern="10" dirty="0">
                <a:ln w="9525">
                  <a:solidFill>
                    <a:schemeClr val="tx1"/>
                  </a:solidFill>
                  <a:round/>
                  <a:headEnd/>
                  <a:tailEnd/>
                </a:ln>
                <a:solidFill>
                  <a:srgbClr val="7030A0"/>
                </a:solidFill>
                <a:latin typeface="Arial Black"/>
              </a:rPr>
              <a:t>TÉCNICO DE </a:t>
            </a:r>
            <a:r>
              <a:rPr lang="pt-PT" sz="3200" kern="10" dirty="0" smtClean="0">
                <a:ln w="9525">
                  <a:solidFill>
                    <a:schemeClr val="tx1"/>
                  </a:solidFill>
                  <a:round/>
                  <a:headEnd/>
                  <a:tailEnd/>
                </a:ln>
                <a:solidFill>
                  <a:srgbClr val="7030A0"/>
                </a:solidFill>
                <a:latin typeface="Arial Black"/>
              </a:rPr>
              <a:t>PRODUÇÃO DE CONTEÚDOS INTERATIVOS</a:t>
            </a:r>
            <a:endParaRPr lang="pt-PT" sz="3200" kern="10" dirty="0">
              <a:ln w="9525">
                <a:solidFill>
                  <a:schemeClr val="tx1"/>
                </a:solidFill>
                <a:round/>
                <a:headEnd/>
                <a:tailEnd/>
              </a:ln>
              <a:solidFill>
                <a:srgbClr val="7030A0"/>
              </a:solidFill>
              <a:latin typeface="Arial Black"/>
            </a:endParaRPr>
          </a:p>
        </p:txBody>
      </p:sp>
      <p:sp>
        <p:nvSpPr>
          <p:cNvPr id="40963"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82788" name="Group 164"/>
          <p:cNvGraphicFramePr>
            <a:graphicFrameLocks noGrp="1"/>
          </p:cNvGraphicFramePr>
          <p:nvPr>
            <p:extLst>
              <p:ext uri="{D42A27DB-BD31-4B8C-83A1-F6EECF244321}">
                <p14:modId xmlns:p14="http://schemas.microsoft.com/office/powerpoint/2010/main" val="1456094793"/>
              </p:ext>
            </p:extLst>
          </p:nvPr>
        </p:nvGraphicFramePr>
        <p:xfrm>
          <a:off x="759707" y="764704"/>
          <a:ext cx="4676389" cy="5598145"/>
        </p:xfrm>
        <a:graphic>
          <a:graphicData uri="http://schemas.openxmlformats.org/drawingml/2006/table">
            <a:tbl>
              <a:tblPr/>
              <a:tblGrid>
                <a:gridCol w="1220005"/>
                <a:gridCol w="2016224"/>
                <a:gridCol w="428331"/>
                <a:gridCol w="1011829"/>
              </a:tblGrid>
              <a:tr h="5181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Componente Formação</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Disciplinas</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pt-PT" sz="1400" b="1" i="0" u="none" strike="noStrike" cap="none" normalizeH="0" baseline="0" dirty="0" smtClean="0">
                        <a:ln>
                          <a:noFill/>
                        </a:ln>
                        <a:solidFill>
                          <a:schemeClr val="tx2"/>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400" b="1" i="0" u="none" strike="noStrike" cap="none" normalizeH="0" baseline="0" dirty="0" smtClean="0">
                          <a:ln>
                            <a:noFill/>
                          </a:ln>
                          <a:solidFill>
                            <a:schemeClr val="tx2"/>
                          </a:solidFill>
                          <a:effectLst/>
                          <a:latin typeface="Comic Sans MS" pitchFamily="66" charset="0"/>
                        </a:rPr>
                        <a:t>Total de Horas</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84">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Sócio Cultural</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Português</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3">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200" b="0" i="0" u="none" strike="noStrike" cap="none" normalizeH="0" baseline="0" dirty="0" smtClean="0">
                          <a:ln>
                            <a:noFill/>
                          </a:ln>
                          <a:solidFill>
                            <a:schemeClr val="tx2"/>
                          </a:solidFill>
                          <a:effectLst/>
                          <a:latin typeface="Comic Sans MS" pitchFamily="66" charset="0"/>
                        </a:rPr>
                        <a:t>Cidadania e Desenvolvimento</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txBody>
                  <a:tcPr marT="45712" marB="45712"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1000</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Língua Estrangeira I ou II OU III</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Área de Integração</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591">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TIC</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Educação Física</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096">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Científica</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500</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Ainda não disponível no site da </a:t>
                      </a:r>
                      <a:r>
                        <a:rPr kumimoji="0" lang="pt-PT" sz="1200" b="0" i="0" u="none" strike="noStrike" cap="none" normalizeH="0" baseline="0" dirty="0" err="1" smtClean="0">
                          <a:ln>
                            <a:noFill/>
                          </a:ln>
                          <a:solidFill>
                            <a:schemeClr val="tx2"/>
                          </a:solidFill>
                          <a:effectLst/>
                          <a:latin typeface="Comic Sans MS" pitchFamily="66" charset="0"/>
                        </a:rPr>
                        <a:t>esco</a:t>
                      </a:r>
                      <a:r>
                        <a:rPr kumimoji="0" lang="pt-PT" sz="1200" b="0" i="0" u="none" strike="noStrike" cap="none" normalizeH="0" baseline="0" dirty="0" smtClean="0">
                          <a:ln>
                            <a:noFill/>
                          </a:ln>
                          <a:solidFill>
                            <a:schemeClr val="tx2"/>
                          </a:solidFill>
                          <a:effectLst/>
                          <a:latin typeface="Comic Sans MS" pitchFamily="66" charset="0"/>
                        </a:rPr>
                        <a:t>. </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84">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Tecnológica</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Eletrónica </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1100</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236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200" b="0" i="0" u="none" strike="noStrike" kern="1200" cap="none" spc="0" normalizeH="0" baseline="0" noProof="0" dirty="0" smtClean="0">
                          <a:ln>
                            <a:noFill/>
                          </a:ln>
                          <a:solidFill>
                            <a:schemeClr val="tx2"/>
                          </a:solidFill>
                          <a:effectLst/>
                          <a:uLnTx/>
                          <a:uFillTx/>
                          <a:latin typeface="Comic Sans MS" pitchFamily="66" charset="0"/>
                          <a:ea typeface="+mn-ea"/>
                          <a:cs typeface="+mn-cs"/>
                        </a:rPr>
                        <a:t>multimédia</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Sistemas interativos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Logica e Programação</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Jogos e </a:t>
                      </a:r>
                      <a:r>
                        <a:rPr kumimoji="0" lang="pt-PT" sz="1200" b="0" i="0" u="none" strike="noStrike" cap="none" normalizeH="0" baseline="0" dirty="0" err="1" smtClean="0">
                          <a:ln>
                            <a:noFill/>
                          </a:ln>
                          <a:solidFill>
                            <a:schemeClr val="tx2"/>
                          </a:solidFill>
                          <a:effectLst/>
                          <a:latin typeface="Comic Sans MS" pitchFamily="66" charset="0"/>
                        </a:rPr>
                        <a:t>apps</a:t>
                      </a: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IA na tecnologia</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smtClean="0">
                          <a:ln>
                            <a:noFill/>
                          </a:ln>
                          <a:solidFill>
                            <a:schemeClr val="tx2"/>
                          </a:solidFill>
                          <a:effectLst/>
                          <a:latin typeface="Comic Sans MS" pitchFamily="66" charset="0"/>
                        </a:rPr>
                        <a:t>Formação em Contexto de Trabalho</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600</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82679" name="Text Box 55"/>
          <p:cNvSpPr txBox="1">
            <a:spLocks noChangeArrowheads="1"/>
          </p:cNvSpPr>
          <p:nvPr/>
        </p:nvSpPr>
        <p:spPr bwMode="auto">
          <a:xfrm>
            <a:off x="5580112" y="1331645"/>
            <a:ext cx="3024336" cy="4508927"/>
          </a:xfrm>
          <a:prstGeom prst="rect">
            <a:avLst/>
          </a:prstGeom>
          <a:noFill/>
          <a:ln w="9525">
            <a:noFill/>
            <a:miter lim="800000"/>
            <a:headEnd/>
            <a:tailEnd/>
          </a:ln>
          <a:effectLst/>
        </p:spPr>
        <p:txBody>
          <a:bodyPr wrap="square">
            <a:spAutoFit/>
          </a:bodyPr>
          <a:lstStyle/>
          <a:p>
            <a:pPr marL="457200" indent="-457200" algn="just">
              <a:spcBef>
                <a:spcPct val="50000"/>
              </a:spcBef>
              <a:defRPr/>
            </a:pPr>
            <a:r>
              <a:rPr lang="pt-PT" sz="1200" dirty="0">
                <a:latin typeface="Comic Sans MS" pitchFamily="66" charset="0"/>
              </a:rPr>
              <a:t>	</a:t>
            </a:r>
            <a:endParaRPr lang="pt-PT" sz="1200" dirty="0" smtClean="0">
              <a:latin typeface="Comic Sans MS" pitchFamily="66" charset="0"/>
            </a:endParaRPr>
          </a:p>
          <a:p>
            <a:pPr marL="457200" indent="-457200" algn="just">
              <a:spcBef>
                <a:spcPct val="50000"/>
              </a:spcBef>
              <a:defRPr/>
            </a:pPr>
            <a:r>
              <a:rPr lang="pt-PT" sz="1200" dirty="0">
                <a:solidFill>
                  <a:schemeClr val="tx2"/>
                </a:solidFill>
                <a:latin typeface="Comic Sans MS" pitchFamily="66" charset="0"/>
              </a:rPr>
              <a:t> </a:t>
            </a:r>
            <a:r>
              <a:rPr lang="pt-PT" sz="1200" dirty="0" smtClean="0">
                <a:solidFill>
                  <a:schemeClr val="tx2"/>
                </a:solidFill>
                <a:latin typeface="Comic Sans MS" pitchFamily="66" charset="0"/>
              </a:rPr>
              <a:t>          </a:t>
            </a:r>
            <a:r>
              <a:rPr lang="pt-PT" sz="1400" dirty="0" smtClean="0">
                <a:solidFill>
                  <a:schemeClr val="tx2"/>
                </a:solidFill>
                <a:latin typeface="+mj-lt"/>
              </a:rPr>
              <a:t>O Técnico de Produção de conteúdos interativos Concebe </a:t>
            </a:r>
            <a:r>
              <a:rPr lang="pt-PT" sz="1400" dirty="0">
                <a:solidFill>
                  <a:schemeClr val="tx2"/>
                </a:solidFill>
                <a:latin typeface="+mj-lt"/>
              </a:rPr>
              <a:t>e </a:t>
            </a:r>
            <a:r>
              <a:rPr lang="pt-PT" sz="1400" dirty="0" smtClean="0">
                <a:solidFill>
                  <a:schemeClr val="tx2"/>
                </a:solidFill>
                <a:latin typeface="+mj-lt"/>
              </a:rPr>
              <a:t>desenvolve </a:t>
            </a:r>
            <a:r>
              <a:rPr lang="pt-PT" sz="1400" dirty="0">
                <a:solidFill>
                  <a:schemeClr val="tx2"/>
                </a:solidFill>
                <a:latin typeface="+mj-lt"/>
              </a:rPr>
              <a:t>conteúdos interativos para web, dispositivos móveis, ambientes locais, animações e jogos com recurso a realidade virtual e realidade aumentada, respeitando as normas de segurança e saúde no trabalho e de proteção ambiental</a:t>
            </a:r>
            <a:r>
              <a:rPr lang="pt-PT" sz="1400" dirty="0" smtClean="0">
                <a:solidFill>
                  <a:schemeClr val="tx2"/>
                </a:solidFill>
                <a:latin typeface="+mj-lt"/>
              </a:rPr>
              <a:t>.</a:t>
            </a:r>
          </a:p>
          <a:p>
            <a:pPr marL="457200" indent="-457200" algn="just">
              <a:spcBef>
                <a:spcPct val="50000"/>
              </a:spcBef>
              <a:defRPr/>
            </a:pPr>
            <a:endParaRPr lang="pt-PT" sz="1400" dirty="0">
              <a:solidFill>
                <a:schemeClr val="tx2"/>
              </a:solidFill>
              <a:latin typeface="+mj-lt"/>
            </a:endParaRPr>
          </a:p>
          <a:p>
            <a:pPr marL="457200" indent="-457200" algn="just">
              <a:spcBef>
                <a:spcPct val="50000"/>
              </a:spcBef>
              <a:defRPr/>
            </a:pPr>
            <a:endParaRPr lang="pt-PT" sz="1200" dirty="0" smtClean="0">
              <a:latin typeface="Comic Sans MS" pitchFamily="66" charset="0"/>
            </a:endParaRPr>
          </a:p>
          <a:p>
            <a:pPr marL="457200" indent="-457200" algn="ctr">
              <a:spcBef>
                <a:spcPct val="50000"/>
              </a:spcBef>
              <a:defRPr/>
            </a:pPr>
            <a:r>
              <a:rPr lang="pt-PT" sz="1400" b="1" dirty="0" smtClean="0">
                <a:solidFill>
                  <a:schemeClr val="accent1">
                    <a:lumMod val="50000"/>
                  </a:schemeClr>
                </a:solidFill>
                <a:latin typeface="Comic Sans MS" pitchFamily="66" charset="0"/>
              </a:rPr>
              <a:t>ESCO</a:t>
            </a:r>
            <a:r>
              <a:rPr lang="pt-PT" sz="1400" b="1" dirty="0" smtClean="0">
                <a:solidFill>
                  <a:srgbClr val="00B050"/>
                </a:solidFill>
                <a:latin typeface="Comic Sans MS" pitchFamily="66" charset="0"/>
              </a:rPr>
              <a:t> </a:t>
            </a:r>
          </a:p>
          <a:p>
            <a:pPr marL="457200" indent="-457200" algn="ctr">
              <a:spcBef>
                <a:spcPct val="50000"/>
              </a:spcBef>
              <a:defRPr/>
            </a:pPr>
            <a:endParaRPr lang="pt-PT" sz="1400" b="1" dirty="0">
              <a:solidFill>
                <a:schemeClr val="tx2"/>
              </a:solidFill>
              <a:latin typeface="Comic Sans MS" pitchFamily="66" charset="0"/>
            </a:endParaRPr>
          </a:p>
          <a:p>
            <a:pPr marL="457200" indent="-457200">
              <a:spcBef>
                <a:spcPct val="50000"/>
              </a:spcBef>
              <a:defRPr/>
            </a:pPr>
            <a:endParaRPr lang="pt-PT" sz="1000" dirty="0">
              <a:latin typeface="Comic Sans MS" pitchFamily="66" charset="0"/>
            </a:endParaRPr>
          </a:p>
          <a:p>
            <a:pPr marL="457200" indent="-457200">
              <a:spcBef>
                <a:spcPct val="50000"/>
              </a:spcBef>
              <a:defRPr/>
            </a:pPr>
            <a:endParaRPr lang="pt-PT" sz="1200" b="1" dirty="0">
              <a:solidFill>
                <a:srgbClr val="0000FF"/>
              </a:solidFill>
              <a:latin typeface="Comic Sans MS" pitchFamily="66" charset="0"/>
            </a:endParaRPr>
          </a:p>
        </p:txBody>
      </p:sp>
    </p:spTree>
    <p:extLst>
      <p:ext uri="{BB962C8B-B14F-4D97-AF65-F5344CB8AC3E}">
        <p14:creationId xmlns:p14="http://schemas.microsoft.com/office/powerpoint/2010/main" val="2847090585"/>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82628"/>
                                        </p:tgtEl>
                                        <p:attrNameLst>
                                          <p:attrName>style.visibility</p:attrName>
                                        </p:attrNameLst>
                                      </p:cBhvr>
                                      <p:to>
                                        <p:strVal val="visible"/>
                                      </p:to>
                                    </p:set>
                                    <p:anim calcmode="lin" valueType="num">
                                      <p:cBhvr additive="base">
                                        <p:cTn id="7" dur="500" fill="hold"/>
                                        <p:tgtEl>
                                          <p:spTgt spid="282628"/>
                                        </p:tgtEl>
                                        <p:attrNameLst>
                                          <p:attrName>ppt_x</p:attrName>
                                        </p:attrNameLst>
                                      </p:cBhvr>
                                      <p:tavLst>
                                        <p:tav tm="0">
                                          <p:val>
                                            <p:strVal val="#ppt_x"/>
                                          </p:val>
                                        </p:tav>
                                        <p:tav tm="100000">
                                          <p:val>
                                            <p:strVal val="#ppt_x"/>
                                          </p:val>
                                        </p:tav>
                                      </p:tavLst>
                                    </p:anim>
                                    <p:anim calcmode="lin" valueType="num">
                                      <p:cBhvr additive="base">
                                        <p:cTn id="8" dur="500" fill="hold"/>
                                        <p:tgtEl>
                                          <p:spTgt spid="2826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8" name="WordArt 4"/>
          <p:cNvSpPr>
            <a:spLocks noChangeArrowheads="1" noChangeShapeType="1" noTextEdit="1"/>
          </p:cNvSpPr>
          <p:nvPr/>
        </p:nvSpPr>
        <p:spPr bwMode="auto">
          <a:xfrm>
            <a:off x="179388" y="73025"/>
            <a:ext cx="8604250" cy="547688"/>
          </a:xfrm>
          <a:prstGeom prst="rect">
            <a:avLst/>
          </a:prstGeom>
          <a:noFill/>
        </p:spPr>
        <p:txBody>
          <a:bodyPr wrap="none" fromWordArt="1">
            <a:prstTxWarp prst="textPlain">
              <a:avLst>
                <a:gd name="adj" fmla="val 50023"/>
              </a:avLst>
            </a:prstTxWarp>
          </a:bodyPr>
          <a:lstStyle/>
          <a:p>
            <a:pPr algn="ctr"/>
            <a:r>
              <a:rPr lang="pt-PT" sz="3200" kern="10" dirty="0">
                <a:ln w="9525">
                  <a:solidFill>
                    <a:schemeClr val="tx1"/>
                  </a:solidFill>
                  <a:round/>
                  <a:headEnd/>
                  <a:tailEnd/>
                </a:ln>
                <a:solidFill>
                  <a:srgbClr val="7030A0"/>
                </a:solidFill>
                <a:latin typeface="Arial Black"/>
              </a:rPr>
              <a:t>TÉCNICO DE </a:t>
            </a:r>
            <a:r>
              <a:rPr lang="pt-PT" sz="3200" kern="10" dirty="0" smtClean="0">
                <a:ln w="9525">
                  <a:solidFill>
                    <a:schemeClr val="tx1"/>
                  </a:solidFill>
                  <a:round/>
                  <a:headEnd/>
                  <a:tailEnd/>
                </a:ln>
                <a:solidFill>
                  <a:srgbClr val="7030A0"/>
                </a:solidFill>
                <a:latin typeface="Arial Black"/>
              </a:rPr>
              <a:t>COZINHA E RESTAURAÇÃO</a:t>
            </a:r>
            <a:endParaRPr lang="pt-PT" sz="3200" kern="10" dirty="0">
              <a:ln w="9525">
                <a:solidFill>
                  <a:schemeClr val="tx1"/>
                </a:solidFill>
                <a:round/>
                <a:headEnd/>
                <a:tailEnd/>
              </a:ln>
              <a:solidFill>
                <a:srgbClr val="7030A0"/>
              </a:solidFill>
              <a:latin typeface="Arial Black"/>
            </a:endParaRPr>
          </a:p>
        </p:txBody>
      </p:sp>
      <p:sp>
        <p:nvSpPr>
          <p:cNvPr id="40963"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82788" name="Group 164"/>
          <p:cNvGraphicFramePr>
            <a:graphicFrameLocks noGrp="1"/>
          </p:cNvGraphicFramePr>
          <p:nvPr>
            <p:extLst>
              <p:ext uri="{D42A27DB-BD31-4B8C-83A1-F6EECF244321}">
                <p14:modId xmlns:p14="http://schemas.microsoft.com/office/powerpoint/2010/main" val="3356611924"/>
              </p:ext>
            </p:extLst>
          </p:nvPr>
        </p:nvGraphicFramePr>
        <p:xfrm>
          <a:off x="759707" y="764704"/>
          <a:ext cx="4676389" cy="5161037"/>
        </p:xfrm>
        <a:graphic>
          <a:graphicData uri="http://schemas.openxmlformats.org/drawingml/2006/table">
            <a:tbl>
              <a:tblPr/>
              <a:tblGrid>
                <a:gridCol w="1220005"/>
                <a:gridCol w="2016224"/>
                <a:gridCol w="428331"/>
                <a:gridCol w="1011829"/>
              </a:tblGrid>
              <a:tr h="5181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Componente Formação</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Disciplinas</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pt-PT" sz="1400" b="1" i="0" u="none" strike="noStrike" cap="none" normalizeH="0" baseline="0" dirty="0" smtClean="0">
                        <a:ln>
                          <a:noFill/>
                        </a:ln>
                        <a:solidFill>
                          <a:schemeClr val="tx2"/>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400" b="1" i="0" u="none" strike="noStrike" cap="none" normalizeH="0" baseline="0" dirty="0" smtClean="0">
                          <a:ln>
                            <a:noFill/>
                          </a:ln>
                          <a:solidFill>
                            <a:schemeClr val="tx2"/>
                          </a:solidFill>
                          <a:effectLst/>
                          <a:latin typeface="Comic Sans MS" pitchFamily="66" charset="0"/>
                        </a:rPr>
                        <a:t>Total de Horas</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84">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Sócio Cultural</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Português</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3">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200" b="0" i="0" u="none" strike="noStrike" cap="none" normalizeH="0" baseline="0" dirty="0" smtClean="0">
                          <a:ln>
                            <a:noFill/>
                          </a:ln>
                          <a:solidFill>
                            <a:schemeClr val="tx2"/>
                          </a:solidFill>
                          <a:effectLst/>
                          <a:latin typeface="Comic Sans MS" pitchFamily="66" charset="0"/>
                        </a:rPr>
                        <a:t>Cidadania e Desenvolvimento</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txBody>
                  <a:tcPr marT="45712" marB="45712"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1000</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Língua Estrangeira I ou II OU III</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Área de Integração</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591">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TIC</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Educação Física</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096">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Científica</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Economia</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500</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Matemática</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Psicologia</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84">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Tecnológica</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Serviços de Restauração</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1300</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236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200" b="0" i="0" u="none" strike="noStrike" kern="1200" cap="none" spc="0" normalizeH="0" baseline="0" noProof="0" dirty="0" smtClean="0">
                          <a:ln>
                            <a:noFill/>
                          </a:ln>
                          <a:solidFill>
                            <a:schemeClr val="tx2"/>
                          </a:solidFill>
                          <a:effectLst/>
                          <a:uLnTx/>
                          <a:uFillTx/>
                          <a:latin typeface="Comic Sans MS" pitchFamily="66" charset="0"/>
                          <a:ea typeface="+mn-ea"/>
                          <a:cs typeface="+mn-cs"/>
                        </a:rPr>
                        <a:t>Serviços de Bebidas</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Gestão e Controlo</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Comunicar em Espanhol</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smtClean="0">
                          <a:ln>
                            <a:noFill/>
                          </a:ln>
                          <a:solidFill>
                            <a:schemeClr val="tx2"/>
                          </a:solidFill>
                          <a:effectLst/>
                          <a:latin typeface="Comic Sans MS" pitchFamily="66" charset="0"/>
                        </a:rPr>
                        <a:t>Formação em Contexto de Trabalho</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600</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82679" name="Text Box 55"/>
          <p:cNvSpPr txBox="1">
            <a:spLocks noChangeArrowheads="1"/>
          </p:cNvSpPr>
          <p:nvPr/>
        </p:nvSpPr>
        <p:spPr bwMode="auto">
          <a:xfrm>
            <a:off x="5652120" y="1331645"/>
            <a:ext cx="2952328" cy="5416868"/>
          </a:xfrm>
          <a:prstGeom prst="rect">
            <a:avLst/>
          </a:prstGeom>
          <a:noFill/>
          <a:ln w="9525">
            <a:noFill/>
            <a:miter lim="800000"/>
            <a:headEnd/>
            <a:tailEnd/>
          </a:ln>
          <a:effectLst/>
        </p:spPr>
        <p:txBody>
          <a:bodyPr wrap="square">
            <a:spAutoFit/>
          </a:bodyPr>
          <a:lstStyle/>
          <a:p>
            <a:pPr marL="457200" indent="-457200" algn="just">
              <a:spcBef>
                <a:spcPct val="50000"/>
              </a:spcBef>
              <a:defRPr/>
            </a:pPr>
            <a:r>
              <a:rPr lang="pt-PT" sz="1200" dirty="0">
                <a:latin typeface="Comic Sans MS" pitchFamily="66" charset="0"/>
              </a:rPr>
              <a:t>	</a:t>
            </a:r>
            <a:endParaRPr lang="pt-PT" sz="1200" dirty="0" smtClean="0">
              <a:latin typeface="Comic Sans MS" pitchFamily="66" charset="0"/>
            </a:endParaRPr>
          </a:p>
          <a:p>
            <a:pPr marL="457200" indent="-457200" algn="just">
              <a:spcBef>
                <a:spcPct val="50000"/>
              </a:spcBef>
              <a:defRPr/>
            </a:pPr>
            <a:r>
              <a:rPr lang="pt-PT" sz="1200" dirty="0" smtClean="0">
                <a:solidFill>
                  <a:schemeClr val="tx2"/>
                </a:solidFill>
                <a:latin typeface="+mj-lt"/>
              </a:rPr>
              <a:t>             </a:t>
            </a:r>
            <a:r>
              <a:rPr lang="pt-PT" sz="1400" dirty="0">
                <a:solidFill>
                  <a:schemeClr val="tx2"/>
                </a:solidFill>
                <a:latin typeface="+mj-lt"/>
              </a:rPr>
              <a:t>O </a:t>
            </a:r>
            <a:r>
              <a:rPr lang="pt-PT" sz="1400" b="1" dirty="0">
                <a:solidFill>
                  <a:schemeClr val="tx2"/>
                </a:solidFill>
                <a:latin typeface="+mj-lt"/>
              </a:rPr>
              <a:t>Técnico de Restaurante/Bar </a:t>
            </a:r>
            <a:r>
              <a:rPr lang="pt-PT" sz="1400" dirty="0">
                <a:solidFill>
                  <a:schemeClr val="tx2"/>
                </a:solidFill>
                <a:latin typeface="+mj-lt"/>
              </a:rPr>
              <a:t>é o profissional qualificado apto a planear, coordenar e executar o serviço de restaurante e bar, respeitando as normas de higiene e segurança, em estabelecimentos de restauração e bebidas, integrados ou não em unidades hoteleiras, com vista a garantir um serviço de qualidade e satisfação do cliente. </a:t>
            </a:r>
            <a:endParaRPr lang="pt-PT" sz="1400" dirty="0" smtClean="0">
              <a:solidFill>
                <a:schemeClr val="tx2"/>
              </a:solidFill>
              <a:latin typeface="+mj-lt"/>
            </a:endParaRPr>
          </a:p>
          <a:p>
            <a:pPr marL="457200" indent="-457200" algn="just">
              <a:spcBef>
                <a:spcPct val="50000"/>
              </a:spcBef>
              <a:defRPr/>
            </a:pPr>
            <a:r>
              <a:rPr lang="pt-PT" sz="1400" dirty="0" smtClean="0">
                <a:solidFill>
                  <a:schemeClr val="tx2"/>
                </a:solidFill>
                <a:latin typeface="+mj-lt"/>
              </a:rPr>
              <a:t>Saídas profissionais: Unidades </a:t>
            </a:r>
            <a:r>
              <a:rPr lang="pt-PT" sz="1400" dirty="0">
                <a:solidFill>
                  <a:schemeClr val="tx2"/>
                </a:solidFill>
                <a:latin typeface="+mj-lt"/>
              </a:rPr>
              <a:t>Hoteleiras; Restaurantes, Bares, Cafetarias; Empresas de Eventos e Catering</a:t>
            </a:r>
            <a:r>
              <a:rPr lang="pt-PT" sz="1400" dirty="0" smtClean="0">
                <a:solidFill>
                  <a:schemeClr val="tx2"/>
                </a:solidFill>
                <a:latin typeface="+mj-lt"/>
              </a:rPr>
              <a:t>.</a:t>
            </a:r>
            <a:r>
              <a:rPr lang="pt-PT" sz="1200" dirty="0">
                <a:latin typeface="Comic Sans MS" pitchFamily="66" charset="0"/>
              </a:rPr>
              <a:t>	</a:t>
            </a:r>
            <a:endParaRPr lang="pt-PT" sz="1200" dirty="0" smtClean="0">
              <a:latin typeface="Comic Sans MS" pitchFamily="66" charset="0"/>
            </a:endParaRPr>
          </a:p>
          <a:p>
            <a:pPr marL="457200" indent="-457200" algn="ctr">
              <a:spcBef>
                <a:spcPct val="50000"/>
              </a:spcBef>
              <a:defRPr/>
            </a:pPr>
            <a:endParaRPr lang="pt-PT" sz="1400" b="1" dirty="0" smtClean="0">
              <a:solidFill>
                <a:schemeClr val="tx2"/>
              </a:solidFill>
              <a:latin typeface="Comic Sans MS" pitchFamily="66" charset="0"/>
            </a:endParaRPr>
          </a:p>
          <a:p>
            <a:pPr marL="457200" indent="-457200" algn="ctr">
              <a:spcBef>
                <a:spcPct val="50000"/>
              </a:spcBef>
              <a:defRPr/>
            </a:pPr>
            <a:r>
              <a:rPr lang="pt-PT" sz="1400" b="1" dirty="0" err="1" smtClean="0">
                <a:solidFill>
                  <a:schemeClr val="tx2"/>
                </a:solidFill>
                <a:latin typeface="Comic Sans MS" pitchFamily="66" charset="0"/>
              </a:rPr>
              <a:t>Penafirme</a:t>
            </a:r>
            <a:r>
              <a:rPr lang="pt-PT" sz="1400" b="1" dirty="0" smtClean="0">
                <a:solidFill>
                  <a:schemeClr val="tx2"/>
                </a:solidFill>
                <a:latin typeface="Comic Sans MS" pitchFamily="66" charset="0"/>
              </a:rPr>
              <a:t> </a:t>
            </a:r>
          </a:p>
          <a:p>
            <a:pPr marL="457200" indent="-457200" algn="ctr">
              <a:spcBef>
                <a:spcPct val="50000"/>
              </a:spcBef>
              <a:defRPr/>
            </a:pPr>
            <a:r>
              <a:rPr lang="pt-PT" sz="1400" b="1" dirty="0" smtClean="0">
                <a:solidFill>
                  <a:schemeClr val="tx2"/>
                </a:solidFill>
                <a:latin typeface="Comic Sans MS" pitchFamily="66" charset="0"/>
              </a:rPr>
              <a:t>ESCO</a:t>
            </a:r>
            <a:endParaRPr lang="pt-PT" sz="1400" b="1" dirty="0">
              <a:solidFill>
                <a:schemeClr val="tx2"/>
              </a:solidFill>
              <a:latin typeface="Comic Sans MS" pitchFamily="66" charset="0"/>
            </a:endParaRPr>
          </a:p>
          <a:p>
            <a:pPr marL="457200" indent="-457200">
              <a:spcBef>
                <a:spcPct val="50000"/>
              </a:spcBef>
              <a:defRPr/>
            </a:pPr>
            <a:endParaRPr lang="pt-PT" sz="1000" dirty="0">
              <a:latin typeface="Comic Sans MS" pitchFamily="66" charset="0"/>
            </a:endParaRPr>
          </a:p>
          <a:p>
            <a:pPr marL="457200" indent="-457200">
              <a:spcBef>
                <a:spcPct val="50000"/>
              </a:spcBef>
              <a:defRPr/>
            </a:pPr>
            <a:endParaRPr lang="pt-PT" sz="1200" b="1" dirty="0">
              <a:solidFill>
                <a:srgbClr val="0000FF"/>
              </a:solidFill>
              <a:latin typeface="Comic Sans MS" pitchFamily="66" charset="0"/>
            </a:endParaRPr>
          </a:p>
        </p:txBody>
      </p:sp>
    </p:spTree>
    <p:extLst>
      <p:ext uri="{BB962C8B-B14F-4D97-AF65-F5344CB8AC3E}">
        <p14:creationId xmlns:p14="http://schemas.microsoft.com/office/powerpoint/2010/main" val="602603915"/>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82628"/>
                                        </p:tgtEl>
                                        <p:attrNameLst>
                                          <p:attrName>style.visibility</p:attrName>
                                        </p:attrNameLst>
                                      </p:cBhvr>
                                      <p:to>
                                        <p:strVal val="visible"/>
                                      </p:to>
                                    </p:set>
                                    <p:anim calcmode="lin" valueType="num">
                                      <p:cBhvr additive="base">
                                        <p:cTn id="7" dur="500" fill="hold"/>
                                        <p:tgtEl>
                                          <p:spTgt spid="282628"/>
                                        </p:tgtEl>
                                        <p:attrNameLst>
                                          <p:attrName>ppt_x</p:attrName>
                                        </p:attrNameLst>
                                      </p:cBhvr>
                                      <p:tavLst>
                                        <p:tav tm="0">
                                          <p:val>
                                            <p:strVal val="#ppt_x"/>
                                          </p:val>
                                        </p:tav>
                                        <p:tav tm="100000">
                                          <p:val>
                                            <p:strVal val="#ppt_x"/>
                                          </p:val>
                                        </p:tav>
                                      </p:tavLst>
                                    </p:anim>
                                    <p:anim calcmode="lin" valueType="num">
                                      <p:cBhvr additive="base">
                                        <p:cTn id="8" dur="500" fill="hold"/>
                                        <p:tgtEl>
                                          <p:spTgt spid="2826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2" name="WordArt 4"/>
          <p:cNvSpPr>
            <a:spLocks noChangeArrowheads="1" noChangeShapeType="1" noTextEdit="1"/>
          </p:cNvSpPr>
          <p:nvPr/>
        </p:nvSpPr>
        <p:spPr bwMode="auto">
          <a:xfrm>
            <a:off x="179388" y="71438"/>
            <a:ext cx="8713787" cy="765175"/>
          </a:xfrm>
          <a:prstGeom prst="rect">
            <a:avLst/>
          </a:prstGeom>
        </p:spPr>
        <p:txBody>
          <a:bodyPr wrap="none" fromWordArt="1">
            <a:prstTxWarp prst="textPlain">
              <a:avLst>
                <a:gd name="adj" fmla="val 50523"/>
              </a:avLst>
            </a:prstTxWarp>
          </a:bodyPr>
          <a:lstStyle/>
          <a:p>
            <a:pPr algn="ctr"/>
            <a:r>
              <a:rPr lang="pt-PT" sz="3200" i="1" kern="10" dirty="0" smtClean="0">
                <a:ln w="9525">
                  <a:solidFill>
                    <a:srgbClr val="000000"/>
                  </a:solidFill>
                  <a:round/>
                  <a:headEnd/>
                  <a:tailEnd/>
                </a:ln>
                <a:solidFill>
                  <a:srgbClr val="7030A0"/>
                </a:solidFill>
                <a:latin typeface="Arial Black"/>
              </a:rPr>
              <a:t>TECNICO DE ANIMAÇÃO E MEDIAÇÃO COMUNITÀRIA </a:t>
            </a:r>
            <a:endParaRPr lang="pt-PT" sz="3200" i="1" kern="10" dirty="0">
              <a:ln w="9525">
                <a:solidFill>
                  <a:srgbClr val="000000"/>
                </a:solidFill>
                <a:round/>
                <a:headEnd/>
                <a:tailEnd/>
              </a:ln>
              <a:solidFill>
                <a:srgbClr val="7030A0"/>
              </a:solidFill>
              <a:latin typeface="Arial Black"/>
            </a:endParaRPr>
          </a:p>
        </p:txBody>
      </p:sp>
      <p:sp>
        <p:nvSpPr>
          <p:cNvPr id="47107"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pt-PT" altLang="pt-PT"/>
          </a:p>
        </p:txBody>
      </p:sp>
      <p:graphicFrame>
        <p:nvGraphicFramePr>
          <p:cNvPr id="263249" name="Group 81"/>
          <p:cNvGraphicFramePr>
            <a:graphicFrameLocks noGrp="1"/>
          </p:cNvGraphicFramePr>
          <p:nvPr>
            <p:extLst>
              <p:ext uri="{D42A27DB-BD31-4B8C-83A1-F6EECF244321}">
                <p14:modId xmlns:p14="http://schemas.microsoft.com/office/powerpoint/2010/main" val="253264259"/>
              </p:ext>
            </p:extLst>
          </p:nvPr>
        </p:nvGraphicFramePr>
        <p:xfrm>
          <a:off x="785811" y="1042162"/>
          <a:ext cx="4794301" cy="4968473"/>
        </p:xfrm>
        <a:graphic>
          <a:graphicData uri="http://schemas.openxmlformats.org/drawingml/2006/table">
            <a:tbl>
              <a:tblPr/>
              <a:tblGrid>
                <a:gridCol w="1162634"/>
                <a:gridCol w="2324267"/>
                <a:gridCol w="435800"/>
                <a:gridCol w="871600"/>
              </a:tblGrid>
              <a:tr h="6863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dirty="0" smtClean="0">
                          <a:ln>
                            <a:noFill/>
                          </a:ln>
                          <a:solidFill>
                            <a:schemeClr val="tx2"/>
                          </a:solidFill>
                          <a:effectLst/>
                          <a:latin typeface="Comic Sans MS" pitchFamily="66" charset="0"/>
                        </a:rPr>
                        <a:t>Componente Formação</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Disciplinas</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3">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400" b="0" i="0" u="none" strike="noStrike" cap="none" normalizeH="0" baseline="0" dirty="0" smtClean="0">
                          <a:ln>
                            <a:noFill/>
                          </a:ln>
                          <a:solidFill>
                            <a:schemeClr val="tx2"/>
                          </a:solidFill>
                          <a:effectLst/>
                          <a:latin typeface="Comic Sans MS" pitchFamily="66" charset="0"/>
                        </a:rPr>
                        <a:t>Cidadania e Desenvolvimento</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dirty="0" smtClean="0">
                        <a:ln>
                          <a:noFill/>
                        </a:ln>
                        <a:solidFill>
                          <a:schemeClr val="tx2"/>
                        </a:solidFill>
                        <a:effectLst/>
                        <a:latin typeface="Comic Sans MS" pitchFamily="66" charset="0"/>
                      </a:endParaRPr>
                    </a:p>
                  </a:txBody>
                  <a:tcPr marT="45725" marB="45725"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400" b="1" i="0" u="none" strike="noStrike" cap="none" normalizeH="0" baseline="0" dirty="0" smtClean="0">
                          <a:ln>
                            <a:noFill/>
                          </a:ln>
                          <a:solidFill>
                            <a:schemeClr val="tx2"/>
                          </a:solidFill>
                          <a:effectLst/>
                          <a:latin typeface="Comic Sans MS" pitchFamily="66" charset="0"/>
                        </a:rPr>
                        <a:t>Total de Horas</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3454">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dirty="0" smtClean="0">
                          <a:ln>
                            <a:noFill/>
                          </a:ln>
                          <a:solidFill>
                            <a:schemeClr val="tx2"/>
                          </a:solidFill>
                          <a:effectLst/>
                          <a:latin typeface="Comic Sans MS" pitchFamily="66" charset="0"/>
                        </a:rPr>
                        <a:t>Sócio Cultural</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Português</a:t>
                      </a:r>
                      <a:endParaRPr kumimoji="0" lang="pt-PT" sz="1000" b="0" i="0" u="none" strike="noStrike" cap="none" normalizeH="0" baseline="0" dirty="0" smtClean="0">
                        <a:ln>
                          <a:noFill/>
                        </a:ln>
                        <a:solidFill>
                          <a:schemeClr val="tx2"/>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0099"/>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1000</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616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Inglês</a:t>
                      </a:r>
                      <a:endParaRPr kumimoji="0" lang="pt-PT" sz="1000" b="0" i="0" u="none" strike="noStrike" cap="none" normalizeH="0" baseline="0" dirty="0" smtClean="0">
                        <a:ln>
                          <a:noFill/>
                        </a:ln>
                        <a:solidFill>
                          <a:schemeClr val="tx2"/>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0099"/>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345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Área de Integração</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728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Tecnologias de Informação e Comunicação (TIC)</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345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Educação Física</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1964">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1"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dirty="0" smtClean="0">
                          <a:ln>
                            <a:noFill/>
                          </a:ln>
                          <a:solidFill>
                            <a:schemeClr val="tx2"/>
                          </a:solidFill>
                          <a:effectLst/>
                          <a:latin typeface="Comic Sans MS" pitchFamily="66" charset="0"/>
                        </a:rPr>
                        <a:t>Científica</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Psicologia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500</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5149">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Sociologia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0099"/>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5149">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Matemática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5765">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dirty="0" smtClean="0">
                          <a:ln>
                            <a:noFill/>
                          </a:ln>
                          <a:solidFill>
                            <a:schemeClr val="tx2"/>
                          </a:solidFill>
                          <a:effectLst/>
                          <a:latin typeface="Comic Sans MS" pitchFamily="66" charset="0"/>
                        </a:rPr>
                        <a:t>Tecnológica</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lang="pt-PT" sz="1200" dirty="0" smtClean="0">
                          <a:solidFill>
                            <a:schemeClr val="tx2"/>
                          </a:solidFill>
                          <a:latin typeface="Comic Sans MS" panose="030F0702030302020204" pitchFamily="66" charset="0"/>
                        </a:rPr>
                        <a:t>Expressões</a:t>
                      </a:r>
                      <a:r>
                        <a:rPr lang="pt-PT" sz="1200" baseline="0" dirty="0" smtClean="0">
                          <a:solidFill>
                            <a:schemeClr val="tx2"/>
                          </a:solidFill>
                          <a:latin typeface="Comic Sans MS" panose="030F0702030302020204" pitchFamily="66" charset="0"/>
                        </a:rPr>
                        <a:t> </a:t>
                      </a:r>
                      <a:endParaRPr lang="pt-PT" sz="1200" dirty="0">
                        <a:solidFill>
                          <a:schemeClr val="tx2"/>
                        </a:solidFill>
                        <a:latin typeface="Comic Sans MS" panose="030F0702030302020204" pitchFamily="66" charset="0"/>
                      </a:endParaRP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sz="1200" dirty="0">
                        <a:solidFill>
                          <a:srgbClr val="000099"/>
                        </a:solidFill>
                      </a:endParaRP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1050</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0573">
                <a:tc vMerge="1">
                  <a:txBody>
                    <a:bodyPr/>
                    <a:lstStyle/>
                    <a:p>
                      <a:endParaRPr lang="pt-PT"/>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1200" b="0" i="0" u="none" strike="noStrike" cap="none" normalizeH="0" baseline="0" dirty="0" smtClean="0">
                          <a:ln>
                            <a:noFill/>
                          </a:ln>
                          <a:solidFill>
                            <a:schemeClr val="tx2"/>
                          </a:solidFill>
                          <a:effectLst/>
                          <a:latin typeface="Comic Sans MS" pitchFamily="66" charset="0"/>
                        </a:rPr>
                        <a:t>Estudo da comunidade </a:t>
                      </a: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1200" b="0" i="0" u="none" strike="noStrike" cap="none" normalizeH="0" baseline="0" dirty="0" smtClean="0">
                        <a:ln>
                          <a:noFill/>
                        </a:ln>
                        <a:solidFill>
                          <a:srgbClr val="000099"/>
                        </a:solidFill>
                        <a:effectLst/>
                        <a:latin typeface="Comic Sans MS" pitchFamily="66" charset="0"/>
                      </a:endParaRP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8966">
                <a:tc vMerge="1">
                  <a:txBody>
                    <a:bodyPr/>
                    <a:lstStyle/>
                    <a:p>
                      <a:endParaRPr lang="pt-PT"/>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1200" b="0" i="0" u="none" strike="noStrike" cap="none" normalizeH="0" baseline="0" dirty="0" smtClean="0">
                          <a:ln>
                            <a:noFill/>
                          </a:ln>
                          <a:solidFill>
                            <a:schemeClr val="tx2"/>
                          </a:solidFill>
                          <a:effectLst/>
                          <a:latin typeface="Comic Sans MS" pitchFamily="66" charset="0"/>
                        </a:rPr>
                        <a:t>Animação sociocultural </a:t>
                      </a: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1200" b="0" i="0" u="none" strike="noStrike" cap="none" normalizeH="0" baseline="0" dirty="0" smtClean="0">
                        <a:ln>
                          <a:noFill/>
                        </a:ln>
                        <a:solidFill>
                          <a:srgbClr val="000099"/>
                        </a:solidFill>
                        <a:effectLst/>
                        <a:latin typeface="Comic Sans MS" pitchFamily="66" charset="0"/>
                      </a:endParaRP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8975">
                <a:tc vMerge="1">
                  <a:txBody>
                    <a:bodyPr/>
                    <a:lstStyle/>
                    <a:p>
                      <a:endParaRPr lang="pt-PT"/>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1200" b="0" i="0" u="none" strike="noStrike" cap="none" normalizeH="0" baseline="0" dirty="0" smtClean="0">
                          <a:ln>
                            <a:noFill/>
                          </a:ln>
                          <a:solidFill>
                            <a:schemeClr val="tx2"/>
                          </a:solidFill>
                          <a:effectLst/>
                          <a:latin typeface="Comic Sans MS" pitchFamily="66" charset="0"/>
                        </a:rPr>
                        <a:t>Formação em Contexto de Trabalho</a:t>
                      </a: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1200" b="0" i="0" u="none" strike="noStrike" cap="none" normalizeH="0" baseline="0" dirty="0" smtClean="0">
                        <a:ln>
                          <a:noFill/>
                        </a:ln>
                        <a:solidFill>
                          <a:srgbClr val="000099"/>
                        </a:solidFill>
                        <a:effectLst/>
                        <a:latin typeface="Comic Sans MS" pitchFamily="66" charset="0"/>
                      </a:endParaRP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600</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7151" name="Text Box 55"/>
          <p:cNvSpPr txBox="1">
            <a:spLocks noChangeArrowheads="1"/>
          </p:cNvSpPr>
          <p:nvPr/>
        </p:nvSpPr>
        <p:spPr bwMode="auto">
          <a:xfrm>
            <a:off x="5868143" y="1340768"/>
            <a:ext cx="3025031"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Bef>
                <a:spcPct val="50000"/>
              </a:spcBef>
            </a:pPr>
            <a:r>
              <a:rPr lang="pt-PT" altLang="pt-PT" sz="1200" b="1" dirty="0" smtClean="0">
                <a:solidFill>
                  <a:schemeClr val="accent1">
                    <a:lumMod val="75000"/>
                  </a:schemeClr>
                </a:solidFill>
                <a:latin typeface="Calibri" panose="020F0502020204030204" pitchFamily="34" charset="0"/>
              </a:rPr>
              <a:t>O(A) Animador e Mediador Comunitário é </a:t>
            </a:r>
            <a:r>
              <a:rPr lang="pt-PT" altLang="pt-PT" sz="1200" b="1" dirty="0">
                <a:solidFill>
                  <a:schemeClr val="accent1">
                    <a:lumMod val="75000"/>
                  </a:schemeClr>
                </a:solidFill>
                <a:latin typeface="Calibri" panose="020F0502020204030204" pitchFamily="34" charset="0"/>
              </a:rPr>
              <a:t>o profissional </a:t>
            </a:r>
            <a:r>
              <a:rPr lang="pt-PT" altLang="pt-PT" sz="1200" b="1" dirty="0" smtClean="0">
                <a:solidFill>
                  <a:schemeClr val="accent1">
                    <a:lumMod val="75000"/>
                  </a:schemeClr>
                </a:solidFill>
                <a:latin typeface="Calibri" panose="020F0502020204030204" pitchFamily="34" charset="0"/>
              </a:rPr>
              <a:t>que visa promover</a:t>
            </a:r>
            <a:r>
              <a:rPr lang="pt-PT" altLang="pt-PT" sz="1200" b="1" dirty="0">
                <a:solidFill>
                  <a:schemeClr val="accent1">
                    <a:lumMod val="75000"/>
                  </a:schemeClr>
                </a:solidFill>
                <a:latin typeface="Calibri" panose="020F0502020204030204" pitchFamily="34" charset="0"/>
              </a:rPr>
              <a:t>, </a:t>
            </a:r>
            <a:r>
              <a:rPr lang="pt-PT" altLang="pt-PT" sz="1200" b="1" dirty="0" smtClean="0">
                <a:solidFill>
                  <a:schemeClr val="accent1">
                    <a:lumMod val="75000"/>
                  </a:schemeClr>
                </a:solidFill>
                <a:latin typeface="Calibri" panose="020F0502020204030204" pitchFamily="34" charset="0"/>
              </a:rPr>
              <a:t>e integrado </a:t>
            </a:r>
            <a:r>
              <a:rPr lang="pt-PT" altLang="pt-PT" sz="1200" b="1" dirty="0">
                <a:solidFill>
                  <a:schemeClr val="accent1">
                    <a:lumMod val="75000"/>
                  </a:schemeClr>
                </a:solidFill>
                <a:latin typeface="Calibri" panose="020F0502020204030204" pitchFamily="34" charset="0"/>
              </a:rPr>
              <a:t>em equipas de intervenção social e comunitária, a inclusão e o desenvolvimento sociocultural de grupos e comunidades, realizando atividades de animação (de carácter cultural, educativo, social, lúdico e recreativo), implementando projetos e atividades de mediação intercultural, tendo em vista a facilitação da comunicação, a negociação em contexto de tensão social, promovendo a cidadania ativa, prevenindo situações de vulnerabilidade, conflito e risco, valorizando o potencial dos diferentes grupos e comunidades e contribuindo para a coesão social.</a:t>
            </a:r>
            <a:endParaRPr lang="pt-PT" altLang="pt-PT" sz="1200" b="1" dirty="0" smtClean="0">
              <a:solidFill>
                <a:schemeClr val="accent1">
                  <a:lumMod val="75000"/>
                </a:schemeClr>
              </a:solidFill>
              <a:latin typeface="Calibri" panose="020F0502020204030204" pitchFamily="34" charset="0"/>
            </a:endParaRPr>
          </a:p>
          <a:p>
            <a:pPr algn="just">
              <a:spcBef>
                <a:spcPct val="50000"/>
              </a:spcBef>
            </a:pPr>
            <a:endParaRPr lang="pt-PT" altLang="pt-PT" sz="1200" b="1" dirty="0">
              <a:solidFill>
                <a:schemeClr val="accent1">
                  <a:lumMod val="75000"/>
                </a:schemeClr>
              </a:solidFill>
              <a:latin typeface="Calibri" panose="020F0502020204030204" pitchFamily="34" charset="0"/>
            </a:endParaRPr>
          </a:p>
          <a:p>
            <a:pPr algn="just">
              <a:spcBef>
                <a:spcPct val="50000"/>
              </a:spcBef>
            </a:pPr>
            <a:r>
              <a:rPr lang="pt-PT" altLang="pt-PT" sz="1200" b="1" dirty="0" smtClean="0">
                <a:solidFill>
                  <a:schemeClr val="accent1">
                    <a:lumMod val="75000"/>
                  </a:schemeClr>
                </a:solidFill>
                <a:latin typeface="Calibri" panose="020F0502020204030204" pitchFamily="34" charset="0"/>
              </a:rPr>
              <a:t>Saídas </a:t>
            </a:r>
            <a:r>
              <a:rPr lang="pt-PT" altLang="pt-PT" sz="1200" b="1" dirty="0">
                <a:solidFill>
                  <a:schemeClr val="accent1">
                    <a:lumMod val="75000"/>
                  </a:schemeClr>
                </a:solidFill>
                <a:latin typeface="Calibri" panose="020F0502020204030204" pitchFamily="34" charset="0"/>
              </a:rPr>
              <a:t>Profissionais: Associações Culturais, Desportivas e Sociais; Entidades de Apoio Sénior; Autarquias; Museus, Bibliotecas; Empresas de Animação Turística; Centros de Intervenção Comunitária; Estabelecimentos de Ensino e de Apoio à </a:t>
            </a:r>
            <a:r>
              <a:rPr lang="pt-PT" altLang="pt-PT" sz="1200" b="1" dirty="0" smtClean="0">
                <a:solidFill>
                  <a:schemeClr val="accent1">
                    <a:lumMod val="75000"/>
                  </a:schemeClr>
                </a:solidFill>
                <a:latin typeface="Calibri" panose="020F0502020204030204" pitchFamily="34" charset="0"/>
              </a:rPr>
              <a:t>Infância.</a:t>
            </a:r>
          </a:p>
          <a:p>
            <a:pPr algn="just">
              <a:spcBef>
                <a:spcPct val="50000"/>
              </a:spcBef>
            </a:pPr>
            <a:endParaRPr lang="pt-PT" altLang="pt-PT" sz="1200" b="1" dirty="0">
              <a:solidFill>
                <a:schemeClr val="accent1">
                  <a:lumMod val="75000"/>
                </a:schemeClr>
              </a:solidFill>
              <a:latin typeface="Calibri" panose="020F0502020204030204" pitchFamily="34" charset="0"/>
            </a:endParaRPr>
          </a:p>
          <a:p>
            <a:pPr algn="ctr">
              <a:spcBef>
                <a:spcPct val="50000"/>
              </a:spcBef>
            </a:pPr>
            <a:r>
              <a:rPr lang="pt-PT" altLang="pt-PT" sz="1200" b="1" dirty="0" smtClean="0">
                <a:solidFill>
                  <a:schemeClr val="accent1">
                    <a:lumMod val="75000"/>
                  </a:schemeClr>
                </a:solidFill>
                <a:latin typeface="Calibri" panose="020F0502020204030204" pitchFamily="34" charset="0"/>
              </a:rPr>
              <a:t>ESCO</a:t>
            </a:r>
          </a:p>
        </p:txBody>
      </p:sp>
      <p:sp>
        <p:nvSpPr>
          <p:cNvPr id="47152" name="Text Box 56"/>
          <p:cNvSpPr txBox="1">
            <a:spLocks noChangeArrowheads="1"/>
          </p:cNvSpPr>
          <p:nvPr/>
        </p:nvSpPr>
        <p:spPr bwMode="auto">
          <a:xfrm>
            <a:off x="5453063" y="48831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pt-PT" altLang="pt-PT"/>
          </a:p>
        </p:txBody>
      </p:sp>
    </p:spTree>
    <p:extLst>
      <p:ext uri="{BB962C8B-B14F-4D97-AF65-F5344CB8AC3E}">
        <p14:creationId xmlns:p14="http://schemas.microsoft.com/office/powerpoint/2010/main" val="1066028293"/>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63172"/>
                                        </p:tgtEl>
                                        <p:attrNameLst>
                                          <p:attrName>style.visibility</p:attrName>
                                        </p:attrNameLst>
                                      </p:cBhvr>
                                      <p:to>
                                        <p:strVal val="visible"/>
                                      </p:to>
                                    </p:set>
                                    <p:anim calcmode="lin" valueType="num">
                                      <p:cBhvr additive="base">
                                        <p:cTn id="7" dur="500" fill="hold"/>
                                        <p:tgtEl>
                                          <p:spTgt spid="263172"/>
                                        </p:tgtEl>
                                        <p:attrNameLst>
                                          <p:attrName>ppt_x</p:attrName>
                                        </p:attrNameLst>
                                      </p:cBhvr>
                                      <p:tavLst>
                                        <p:tav tm="0">
                                          <p:val>
                                            <p:strVal val="#ppt_x"/>
                                          </p:val>
                                        </p:tav>
                                        <p:tav tm="100000">
                                          <p:val>
                                            <p:strVal val="#ppt_x"/>
                                          </p:val>
                                        </p:tav>
                                      </p:tavLst>
                                    </p:anim>
                                    <p:anim calcmode="lin" valueType="num">
                                      <p:cBhvr additive="base">
                                        <p:cTn id="8" dur="500" fill="hold"/>
                                        <p:tgtEl>
                                          <p:spTgt spid="26317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4" name="WordArt 4"/>
          <p:cNvSpPr>
            <a:spLocks noChangeArrowheads="1" noChangeShapeType="1" noTextEdit="1"/>
          </p:cNvSpPr>
          <p:nvPr/>
        </p:nvSpPr>
        <p:spPr bwMode="auto">
          <a:xfrm>
            <a:off x="179388" y="71438"/>
            <a:ext cx="8713787" cy="765175"/>
          </a:xfrm>
          <a:prstGeom prst="rect">
            <a:avLst/>
          </a:prstGeom>
          <a:noFill/>
        </p:spPr>
        <p:txBody>
          <a:bodyPr wrap="none" fromWordArt="1">
            <a:prstTxWarp prst="textPlain">
              <a:avLst>
                <a:gd name="adj" fmla="val 50023"/>
              </a:avLst>
            </a:prstTxWarp>
          </a:bodyPr>
          <a:lstStyle/>
          <a:p>
            <a:pPr algn="ctr"/>
            <a:r>
              <a:rPr lang="pt-PT" sz="3200" kern="10" dirty="0">
                <a:ln w="9525">
                  <a:solidFill>
                    <a:srgbClr val="000000"/>
                  </a:solidFill>
                  <a:round/>
                  <a:headEnd/>
                  <a:tailEnd/>
                </a:ln>
                <a:solidFill>
                  <a:schemeClr val="accent1"/>
                </a:solidFill>
                <a:latin typeface="Arial Black"/>
              </a:rPr>
              <a:t> </a:t>
            </a:r>
            <a:r>
              <a:rPr lang="pt-PT" sz="3200" kern="10" dirty="0" smtClean="0">
                <a:ln w="9525">
                  <a:solidFill>
                    <a:srgbClr val="000000"/>
                  </a:solidFill>
                  <a:round/>
                  <a:headEnd/>
                  <a:tailEnd/>
                </a:ln>
                <a:solidFill>
                  <a:srgbClr val="7030A0"/>
                </a:solidFill>
                <a:latin typeface="Arial Black"/>
              </a:rPr>
              <a:t>TÉCNICO DE MANUTENÇÃO INDUSTRIAL DE METALURGIA E METALOMECÂNICA</a:t>
            </a:r>
            <a:endParaRPr lang="pt-PT" sz="3200" kern="10" dirty="0">
              <a:ln w="9525">
                <a:solidFill>
                  <a:srgbClr val="000000"/>
                </a:solidFill>
                <a:round/>
                <a:headEnd/>
                <a:tailEnd/>
              </a:ln>
              <a:solidFill>
                <a:srgbClr val="7030A0"/>
              </a:solidFill>
              <a:latin typeface="Arial Black"/>
            </a:endParaRPr>
          </a:p>
        </p:txBody>
      </p:sp>
      <p:sp>
        <p:nvSpPr>
          <p:cNvPr id="46083"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sp>
        <p:nvSpPr>
          <p:cNvPr id="46084" name="Text Box 6"/>
          <p:cNvSpPr txBox="1">
            <a:spLocks noChangeArrowheads="1"/>
          </p:cNvSpPr>
          <p:nvPr/>
        </p:nvSpPr>
        <p:spPr bwMode="auto">
          <a:xfrm>
            <a:off x="539750" y="5072063"/>
            <a:ext cx="7572375"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pt-PT" altLang="pt-PT" sz="1400" dirty="0">
                <a:solidFill>
                  <a:schemeClr val="tx2"/>
                </a:solidFill>
                <a:latin typeface="+mn-lt"/>
              </a:rPr>
              <a:t>O </a:t>
            </a:r>
            <a:r>
              <a:rPr lang="pt-PT" altLang="pt-PT" sz="1400" b="1" dirty="0">
                <a:solidFill>
                  <a:schemeClr val="tx2"/>
                </a:solidFill>
                <a:latin typeface="+mn-lt"/>
              </a:rPr>
              <a:t>Técnico de Manutenção Industrial de Metalurgia e Metalomecânica </a:t>
            </a:r>
            <a:r>
              <a:rPr lang="pt-PT" altLang="pt-PT" sz="1400" dirty="0">
                <a:solidFill>
                  <a:schemeClr val="tx2"/>
                </a:solidFill>
                <a:latin typeface="+mn-lt"/>
              </a:rPr>
              <a:t>é o/a profissional que orienta e desenvolve os trabalhos na área da manutenção, relacionados com a análise e o diagnóstico das condições de funcionamento dos equipamentos eletromecânicos, preparação da intervenção em manutenção preventiva, sistemática ou corretiva, sua execução, ensaios, reposição em marcha e execução de ficha de intervenção, de acordo com as especificações técnicas e qualidade definidas.</a:t>
            </a:r>
          </a:p>
          <a:p>
            <a:pPr>
              <a:spcBef>
                <a:spcPct val="50000"/>
              </a:spcBef>
            </a:pPr>
            <a:r>
              <a:rPr lang="pt-PT" altLang="pt-PT" sz="1400" dirty="0">
                <a:latin typeface="Comic Sans MS" pitchFamily="66" charset="0"/>
              </a:rPr>
              <a:t/>
            </a:r>
            <a:br>
              <a:rPr lang="pt-PT" altLang="pt-PT" sz="1400" dirty="0">
                <a:latin typeface="Comic Sans MS" pitchFamily="66" charset="0"/>
              </a:rPr>
            </a:br>
            <a:r>
              <a:rPr lang="pt-PT" altLang="pt-PT" sz="1400" dirty="0">
                <a:solidFill>
                  <a:schemeClr val="tx2"/>
                </a:solidFill>
                <a:latin typeface="Comic Sans MS" pitchFamily="66" charset="0"/>
              </a:rPr>
              <a:t>                                                         </a:t>
            </a:r>
            <a:r>
              <a:rPr lang="pt-PT" altLang="pt-PT" sz="1400" b="1" dirty="0">
                <a:solidFill>
                  <a:schemeClr val="tx2"/>
                </a:solidFill>
                <a:latin typeface="Comic Sans MS" pitchFamily="66" charset="0"/>
              </a:rPr>
              <a:t>CENFIM</a:t>
            </a:r>
          </a:p>
        </p:txBody>
      </p:sp>
      <p:sp>
        <p:nvSpPr>
          <p:cNvPr id="46085" name="Text Box 7"/>
          <p:cNvSpPr txBox="1">
            <a:spLocks noChangeArrowheads="1"/>
          </p:cNvSpPr>
          <p:nvPr/>
        </p:nvSpPr>
        <p:spPr bwMode="auto">
          <a:xfrm>
            <a:off x="5453063" y="48831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66479" name="Group 239"/>
          <p:cNvGraphicFramePr>
            <a:graphicFrameLocks noGrp="1"/>
          </p:cNvGraphicFramePr>
          <p:nvPr>
            <p:extLst>
              <p:ext uri="{D42A27DB-BD31-4B8C-83A1-F6EECF244321}">
                <p14:modId xmlns:p14="http://schemas.microsoft.com/office/powerpoint/2010/main" val="1045396957"/>
              </p:ext>
            </p:extLst>
          </p:nvPr>
        </p:nvGraphicFramePr>
        <p:xfrm>
          <a:off x="107950" y="1196975"/>
          <a:ext cx="2879725" cy="3243266"/>
        </p:xfrm>
        <a:graphic>
          <a:graphicData uri="http://schemas.openxmlformats.org/drawingml/2006/table">
            <a:tbl>
              <a:tblPr/>
              <a:tblGrid>
                <a:gridCol w="2376488"/>
                <a:gridCol w="503237"/>
              </a:tblGrid>
              <a:tr h="243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1º Ano</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800" b="0" i="0" u="none" strike="noStrike" cap="none" normalizeH="0" baseline="0" smtClean="0">
                          <a:ln>
                            <a:noFill/>
                          </a:ln>
                          <a:solidFill>
                            <a:srgbClr val="000099"/>
                          </a:solidFill>
                          <a:effectLst/>
                          <a:latin typeface="Comic Sans MS" pitchFamily="66" charset="0"/>
                        </a:rPr>
                        <a:t>Horas</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Viver em Português</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100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Comunicar em Inglês</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100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Mundo Actual</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Desenvolvimento Pessoal e Social</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1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da Informação e Comunicação</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Matemática e a Realidade </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75</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Física e Química</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Geometria Descritiva</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25</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Específicas</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400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Contexto de Trabalho </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300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1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Actividades Extracurriculares de Apoio</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90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66482" name="Group 242"/>
          <p:cNvGraphicFramePr>
            <a:graphicFrameLocks noGrp="1"/>
          </p:cNvGraphicFramePr>
          <p:nvPr>
            <p:extLst>
              <p:ext uri="{D42A27DB-BD31-4B8C-83A1-F6EECF244321}">
                <p14:modId xmlns:p14="http://schemas.microsoft.com/office/powerpoint/2010/main" val="3421767503"/>
              </p:ext>
            </p:extLst>
          </p:nvPr>
        </p:nvGraphicFramePr>
        <p:xfrm>
          <a:off x="2987675" y="1066800"/>
          <a:ext cx="2879725" cy="3365500"/>
        </p:xfrm>
        <a:graphic>
          <a:graphicData uri="http://schemas.openxmlformats.org/drawingml/2006/table">
            <a:tbl>
              <a:tblPr/>
              <a:tblGrid>
                <a:gridCol w="2376487"/>
                <a:gridCol w="503238"/>
              </a:tblGrid>
              <a:tr h="243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2º Ano</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800" b="0" i="0" u="none" strike="noStrike" cap="none" normalizeH="0" baseline="0" smtClean="0">
                          <a:ln>
                            <a:noFill/>
                          </a:ln>
                          <a:solidFill>
                            <a:srgbClr val="000099"/>
                          </a:solidFill>
                          <a:effectLst/>
                          <a:latin typeface="Comic Sans MS" pitchFamily="66" charset="0"/>
                        </a:rPr>
                        <a:t>Horas</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Viver em Português</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100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Comunicar em Inglês</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50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Mundo Actual</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25</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Desenvolvimento Pessoal e Social</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25</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da Informação e Comunicação</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25</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Matemática e a Realidade </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75</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Física e Química</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78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Geometria Descritiva</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25</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Específicas</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300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Contexto de Trabalho </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550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Actividades Extracurriculares de Apoio</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90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66487" name="Group 247"/>
          <p:cNvGraphicFramePr>
            <a:graphicFrameLocks noGrp="1"/>
          </p:cNvGraphicFramePr>
          <p:nvPr>
            <p:extLst>
              <p:ext uri="{D42A27DB-BD31-4B8C-83A1-F6EECF244321}">
                <p14:modId xmlns:p14="http://schemas.microsoft.com/office/powerpoint/2010/main" val="43220948"/>
              </p:ext>
            </p:extLst>
          </p:nvPr>
        </p:nvGraphicFramePr>
        <p:xfrm>
          <a:off x="5867400" y="1196975"/>
          <a:ext cx="2808288" cy="2987676"/>
        </p:xfrm>
        <a:graphic>
          <a:graphicData uri="http://schemas.openxmlformats.org/drawingml/2006/table">
            <a:tbl>
              <a:tblPr/>
              <a:tblGrid>
                <a:gridCol w="2303463"/>
                <a:gridCol w="504825"/>
              </a:tblGrid>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3º Ano</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800" b="0" i="0" u="none" strike="noStrike" cap="none" normalizeH="0" baseline="0" smtClean="0">
                          <a:ln>
                            <a:noFill/>
                          </a:ln>
                          <a:solidFill>
                            <a:srgbClr val="000099"/>
                          </a:solidFill>
                          <a:effectLst/>
                          <a:latin typeface="Comic Sans MS" pitchFamily="66" charset="0"/>
                        </a:rPr>
                        <a:t>Horas</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Viver em Português</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75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Comunicar em Inglês</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Mundo Actual</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25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Desenvolvimento Pessoal e Social</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25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de Informação e Comunicação </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25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Matemática e a Realidade </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Geometria Descritiva</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Específicas</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300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Contexto de Trabalho </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650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Actividades Extracurriculares de Apoio</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90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196414284"/>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66244"/>
                                        </p:tgtEl>
                                        <p:attrNameLst>
                                          <p:attrName>style.visibility</p:attrName>
                                        </p:attrNameLst>
                                      </p:cBhvr>
                                      <p:to>
                                        <p:strVal val="visible"/>
                                      </p:to>
                                    </p:set>
                                    <p:anim calcmode="lin" valueType="num">
                                      <p:cBhvr additive="base">
                                        <p:cTn id="7" dur="500" fill="hold"/>
                                        <p:tgtEl>
                                          <p:spTgt spid="266244"/>
                                        </p:tgtEl>
                                        <p:attrNameLst>
                                          <p:attrName>ppt_x</p:attrName>
                                        </p:attrNameLst>
                                      </p:cBhvr>
                                      <p:tavLst>
                                        <p:tav tm="0">
                                          <p:val>
                                            <p:strVal val="#ppt_x"/>
                                          </p:val>
                                        </p:tav>
                                        <p:tav tm="100000">
                                          <p:val>
                                            <p:strVal val="#ppt_x"/>
                                          </p:val>
                                        </p:tav>
                                      </p:tavLst>
                                    </p:anim>
                                    <p:anim calcmode="lin" valueType="num">
                                      <p:cBhvr additive="base">
                                        <p:cTn id="8" dur="500" fill="hold"/>
                                        <p:tgtEl>
                                          <p:spTgt spid="26624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4" name="WordArt 4"/>
          <p:cNvSpPr>
            <a:spLocks noChangeArrowheads="1" noChangeShapeType="1" noTextEdit="1"/>
          </p:cNvSpPr>
          <p:nvPr/>
        </p:nvSpPr>
        <p:spPr bwMode="auto">
          <a:xfrm>
            <a:off x="179388" y="71438"/>
            <a:ext cx="8713787" cy="765175"/>
          </a:xfrm>
          <a:prstGeom prst="rect">
            <a:avLst/>
          </a:prstGeom>
          <a:noFill/>
        </p:spPr>
        <p:txBody>
          <a:bodyPr wrap="none" fromWordArt="1">
            <a:prstTxWarp prst="textPlain">
              <a:avLst>
                <a:gd name="adj" fmla="val 50023"/>
              </a:avLst>
            </a:prstTxWarp>
          </a:bodyPr>
          <a:lstStyle/>
          <a:p>
            <a:pPr algn="ctr"/>
            <a:r>
              <a:rPr lang="pt-PT" sz="3200" kern="10" dirty="0">
                <a:ln w="9525">
                  <a:solidFill>
                    <a:srgbClr val="000000"/>
                  </a:solidFill>
                  <a:round/>
                  <a:headEnd/>
                  <a:tailEnd/>
                </a:ln>
                <a:solidFill>
                  <a:srgbClr val="7030A0"/>
                </a:solidFill>
                <a:latin typeface="Arial Black"/>
              </a:rPr>
              <a:t>TÉCNICO DE </a:t>
            </a:r>
            <a:r>
              <a:rPr lang="pt-PT" sz="3200" kern="10" dirty="0" smtClean="0">
                <a:ln w="9525">
                  <a:solidFill>
                    <a:srgbClr val="000000"/>
                  </a:solidFill>
                  <a:round/>
                  <a:headEnd/>
                  <a:tailEnd/>
                </a:ln>
                <a:solidFill>
                  <a:srgbClr val="7030A0"/>
                </a:solidFill>
                <a:latin typeface="Arial Black"/>
              </a:rPr>
              <a:t>DESENHO DE CONSTRUÇÕES MECÂNICAS</a:t>
            </a:r>
            <a:endParaRPr lang="pt-PT" sz="3200" kern="10" dirty="0">
              <a:ln w="9525">
                <a:solidFill>
                  <a:srgbClr val="000000"/>
                </a:solidFill>
                <a:round/>
                <a:headEnd/>
                <a:tailEnd/>
              </a:ln>
              <a:solidFill>
                <a:srgbClr val="7030A0"/>
              </a:solidFill>
              <a:latin typeface="Arial Black"/>
            </a:endParaRPr>
          </a:p>
        </p:txBody>
      </p:sp>
      <p:sp>
        <p:nvSpPr>
          <p:cNvPr id="48131"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sp>
        <p:nvSpPr>
          <p:cNvPr id="48132" name="Text Box 6"/>
          <p:cNvSpPr txBox="1">
            <a:spLocks noChangeArrowheads="1"/>
          </p:cNvSpPr>
          <p:nvPr/>
        </p:nvSpPr>
        <p:spPr bwMode="auto">
          <a:xfrm>
            <a:off x="569341" y="4581128"/>
            <a:ext cx="7572375"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pt-PT" altLang="pt-PT" sz="1400" dirty="0">
                <a:solidFill>
                  <a:schemeClr val="tx2"/>
                </a:solidFill>
                <a:latin typeface="Calibri" panose="020F0502020204030204" pitchFamily="34" charset="0"/>
              </a:rPr>
              <a:t>O </a:t>
            </a:r>
            <a:r>
              <a:rPr lang="pt-PT" altLang="pt-PT" sz="1400" b="1" dirty="0">
                <a:solidFill>
                  <a:schemeClr val="tx2"/>
                </a:solidFill>
                <a:latin typeface="Calibri" panose="020F0502020204030204" pitchFamily="34" charset="0"/>
              </a:rPr>
              <a:t>Técnico de </a:t>
            </a:r>
            <a:r>
              <a:rPr lang="pt-PT" altLang="pt-PT" sz="1400" b="1" dirty="0" smtClean="0">
                <a:solidFill>
                  <a:schemeClr val="tx2"/>
                </a:solidFill>
                <a:latin typeface="Calibri" panose="020F0502020204030204" pitchFamily="34" charset="0"/>
              </a:rPr>
              <a:t>Desenho de Construções Mecânicas </a:t>
            </a:r>
            <a:r>
              <a:rPr lang="pt-PT" altLang="pt-PT" sz="1400" dirty="0">
                <a:solidFill>
                  <a:schemeClr val="tx2"/>
                </a:solidFill>
                <a:latin typeface="Calibri" panose="020F0502020204030204" pitchFamily="34" charset="0"/>
              </a:rPr>
              <a:t>é o/a profissional que, com base nos procedimentos e técnicas adequadas bem como nas normas de higiene, segurança e ambiente, está apto a proceder </a:t>
            </a:r>
            <a:r>
              <a:rPr lang="pt-PT" altLang="pt-PT" sz="1400" dirty="0" smtClean="0">
                <a:solidFill>
                  <a:schemeClr val="tx2"/>
                </a:solidFill>
                <a:latin typeface="Calibri" panose="020F0502020204030204" pitchFamily="34" charset="0"/>
              </a:rPr>
              <a:t>à preparação de projetos relativos a peças e equipamentos a fabricar, executar ou orientar a execução de  desenhos de peças de equipamentos a fabricar e testar a sua exequibilidade; avaliar os custos de produção e a viabilidade  técnica e comercial da peça ou equipamento, elaborar ou colaborar na execução do orçamento; acompanhar a execução das  peças ou equipamento, em colaboração com os responsáveis  pela  sua fabricação.</a:t>
            </a:r>
            <a:endParaRPr lang="pt-PT" altLang="pt-PT" sz="1400" dirty="0">
              <a:solidFill>
                <a:schemeClr val="tx2"/>
              </a:solidFill>
              <a:latin typeface="Calibri" panose="020F0502020204030204" pitchFamily="34" charset="0"/>
            </a:endParaRPr>
          </a:p>
          <a:p>
            <a:pPr algn="ctr">
              <a:spcBef>
                <a:spcPct val="50000"/>
              </a:spcBef>
            </a:pPr>
            <a:r>
              <a:rPr lang="pt-PT" altLang="pt-PT" sz="1200" dirty="0">
                <a:latin typeface="Comic Sans MS" pitchFamily="66" charset="0"/>
              </a:rPr>
              <a:t> </a:t>
            </a:r>
            <a:r>
              <a:rPr lang="pt-PT" altLang="pt-PT" sz="1400" dirty="0">
                <a:latin typeface="Comic Sans MS" pitchFamily="66" charset="0"/>
              </a:rPr>
              <a:t/>
            </a:r>
            <a:br>
              <a:rPr lang="pt-PT" altLang="pt-PT" sz="1400" dirty="0">
                <a:latin typeface="Comic Sans MS" pitchFamily="66" charset="0"/>
              </a:rPr>
            </a:br>
            <a:r>
              <a:rPr lang="pt-PT" altLang="pt-PT" sz="1400" dirty="0">
                <a:latin typeface="Comic Sans MS" pitchFamily="66" charset="0"/>
              </a:rPr>
              <a:t>                   </a:t>
            </a:r>
            <a:r>
              <a:rPr lang="pt-PT" altLang="pt-PT" sz="1400" b="1" dirty="0">
                <a:solidFill>
                  <a:schemeClr val="tx2"/>
                </a:solidFill>
                <a:latin typeface="Comic Sans MS" pitchFamily="66" charset="0"/>
              </a:rPr>
              <a:t>CENFIM </a:t>
            </a:r>
            <a:r>
              <a:rPr lang="pt-PT" altLang="pt-PT" sz="1400" b="1" dirty="0">
                <a:solidFill>
                  <a:srgbClr val="0000FF"/>
                </a:solidFill>
                <a:latin typeface="Comic Sans MS" pitchFamily="66" charset="0"/>
              </a:rPr>
              <a:t>                         </a:t>
            </a:r>
          </a:p>
        </p:txBody>
      </p:sp>
      <p:sp>
        <p:nvSpPr>
          <p:cNvPr id="48133" name="Text Box 7"/>
          <p:cNvSpPr txBox="1">
            <a:spLocks noChangeArrowheads="1"/>
          </p:cNvSpPr>
          <p:nvPr/>
        </p:nvSpPr>
        <p:spPr bwMode="auto">
          <a:xfrm>
            <a:off x="5453063" y="48831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66479" name="Group 239"/>
          <p:cNvGraphicFramePr>
            <a:graphicFrameLocks noGrp="1"/>
          </p:cNvGraphicFramePr>
          <p:nvPr>
            <p:extLst>
              <p:ext uri="{D42A27DB-BD31-4B8C-83A1-F6EECF244321}">
                <p14:modId xmlns:p14="http://schemas.microsoft.com/office/powerpoint/2010/main" val="623335237"/>
              </p:ext>
            </p:extLst>
          </p:nvPr>
        </p:nvGraphicFramePr>
        <p:xfrm>
          <a:off x="107950" y="1196975"/>
          <a:ext cx="2879725" cy="3242628"/>
        </p:xfrm>
        <a:graphic>
          <a:graphicData uri="http://schemas.openxmlformats.org/drawingml/2006/table">
            <a:tbl>
              <a:tblPr/>
              <a:tblGrid>
                <a:gridCol w="2376488"/>
                <a:gridCol w="503237"/>
              </a:tblGrid>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FF"/>
                          </a:solidFill>
                          <a:effectLst/>
                          <a:latin typeface="Comic Sans MS" pitchFamily="66" charset="0"/>
                        </a:rPr>
                        <a:t>1º Ano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800" b="0" i="0" u="none" strike="noStrike" cap="none" normalizeH="0" baseline="0" smtClean="0">
                          <a:ln>
                            <a:noFill/>
                          </a:ln>
                          <a:solidFill>
                            <a:srgbClr val="000099"/>
                          </a:solidFill>
                          <a:effectLst/>
                          <a:latin typeface="Comic Sans MS" pitchFamily="66" charset="0"/>
                        </a:rPr>
                        <a:t>Horas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Viver em Português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Comunicar em Inglês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Mundo Actual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Desenvolvimento Pessoal e Social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da Informação e Comunicação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Matemática e a Realidade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75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Física e Química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75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Geometria Descritiva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Específicas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400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Contexto de Trabalho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300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Actividades Extracurriculares de Apoio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90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66482" name="Group 242"/>
          <p:cNvGraphicFramePr>
            <a:graphicFrameLocks noGrp="1"/>
          </p:cNvGraphicFramePr>
          <p:nvPr>
            <p:extLst>
              <p:ext uri="{D42A27DB-BD31-4B8C-83A1-F6EECF244321}">
                <p14:modId xmlns:p14="http://schemas.microsoft.com/office/powerpoint/2010/main" val="73313925"/>
              </p:ext>
            </p:extLst>
          </p:nvPr>
        </p:nvGraphicFramePr>
        <p:xfrm>
          <a:off x="2982913" y="1196975"/>
          <a:ext cx="2879725" cy="3231568"/>
        </p:xfrm>
        <a:graphic>
          <a:graphicData uri="http://schemas.openxmlformats.org/drawingml/2006/table">
            <a:tbl>
              <a:tblPr/>
              <a:tblGrid>
                <a:gridCol w="2376487"/>
                <a:gridCol w="503238"/>
              </a:tblGrid>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FF"/>
                          </a:solidFill>
                          <a:effectLst/>
                          <a:latin typeface="Comic Sans MS" pitchFamily="66" charset="0"/>
                        </a:rPr>
                        <a:t>2º Ano</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800" b="0" i="0" u="none" strike="noStrike" cap="none" normalizeH="0" baseline="0" smtClean="0">
                          <a:ln>
                            <a:noFill/>
                          </a:ln>
                          <a:solidFill>
                            <a:srgbClr val="000099"/>
                          </a:solidFill>
                          <a:effectLst/>
                          <a:latin typeface="Comic Sans MS" pitchFamily="66" charset="0"/>
                        </a:rPr>
                        <a:t>Horas</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Viver em Português</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100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Comunicar em Inglês</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50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Mundo Actual</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25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Desenvolvimento Pessoal e Social</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25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da Informação e Comunicação</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25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Matemática e a Realidade </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75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Física e Química</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75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Geometria Descritiva</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25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Específicas</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300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Contexto de Trabalho </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550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Actividades Extracurriculares de Apoio</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90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66487" name="Group 247"/>
          <p:cNvGraphicFramePr>
            <a:graphicFrameLocks noGrp="1"/>
          </p:cNvGraphicFramePr>
          <p:nvPr>
            <p:extLst>
              <p:ext uri="{D42A27DB-BD31-4B8C-83A1-F6EECF244321}">
                <p14:modId xmlns:p14="http://schemas.microsoft.com/office/powerpoint/2010/main" val="2774354888"/>
              </p:ext>
            </p:extLst>
          </p:nvPr>
        </p:nvGraphicFramePr>
        <p:xfrm>
          <a:off x="5867400" y="1187450"/>
          <a:ext cx="2808288" cy="3253826"/>
        </p:xfrm>
        <a:graphic>
          <a:graphicData uri="http://schemas.openxmlformats.org/drawingml/2006/table">
            <a:tbl>
              <a:tblPr/>
              <a:tblGrid>
                <a:gridCol w="2303463"/>
                <a:gridCol w="504825"/>
              </a:tblGrid>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FF"/>
                          </a:solidFill>
                          <a:effectLst/>
                          <a:latin typeface="Comic Sans MS" pitchFamily="66" charset="0"/>
                        </a:rPr>
                        <a:t>3º Ano</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800" b="0" i="0" u="none" strike="noStrike" cap="none" normalizeH="0" baseline="0" smtClean="0">
                          <a:ln>
                            <a:noFill/>
                          </a:ln>
                          <a:solidFill>
                            <a:srgbClr val="000099"/>
                          </a:solidFill>
                          <a:effectLst/>
                          <a:latin typeface="Comic Sans MS" pitchFamily="66" charset="0"/>
                        </a:rPr>
                        <a:t>Horas</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Viver em Português</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75</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Comunicar em Inglês</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Mundo Actual</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25</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Desenvolvimento Pessoal e Social</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25</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de Informação e Comunicação </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25</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57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Matemática e a Realidade </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Física e Química</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Geometria Descritiva</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Específicas</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300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Contexto de Trabalho </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650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Actividades Extracurriculares de Apoio</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90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658890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66244"/>
                                        </p:tgtEl>
                                        <p:attrNameLst>
                                          <p:attrName>style.visibility</p:attrName>
                                        </p:attrNameLst>
                                      </p:cBhvr>
                                      <p:to>
                                        <p:strVal val="visible"/>
                                      </p:to>
                                    </p:set>
                                    <p:anim calcmode="lin" valueType="num">
                                      <p:cBhvr additive="base">
                                        <p:cTn id="7" dur="500" fill="hold"/>
                                        <p:tgtEl>
                                          <p:spTgt spid="266244"/>
                                        </p:tgtEl>
                                        <p:attrNameLst>
                                          <p:attrName>ppt_x</p:attrName>
                                        </p:attrNameLst>
                                      </p:cBhvr>
                                      <p:tavLst>
                                        <p:tav tm="0">
                                          <p:val>
                                            <p:strVal val="#ppt_x"/>
                                          </p:val>
                                        </p:tav>
                                        <p:tav tm="100000">
                                          <p:val>
                                            <p:strVal val="#ppt_x"/>
                                          </p:val>
                                        </p:tav>
                                      </p:tavLst>
                                    </p:anim>
                                    <p:anim calcmode="lin" valueType="num">
                                      <p:cBhvr additive="base">
                                        <p:cTn id="8" dur="500" fill="hold"/>
                                        <p:tgtEl>
                                          <p:spTgt spid="26624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4" name="WordArt 4"/>
          <p:cNvSpPr>
            <a:spLocks noChangeArrowheads="1" noChangeShapeType="1" noTextEdit="1"/>
          </p:cNvSpPr>
          <p:nvPr/>
        </p:nvSpPr>
        <p:spPr bwMode="auto">
          <a:xfrm>
            <a:off x="179388" y="71438"/>
            <a:ext cx="8713787" cy="765175"/>
          </a:xfrm>
          <a:prstGeom prst="rect">
            <a:avLst/>
          </a:prstGeom>
          <a:noFill/>
        </p:spPr>
        <p:txBody>
          <a:bodyPr wrap="none" fromWordArt="1">
            <a:prstTxWarp prst="textPlain">
              <a:avLst>
                <a:gd name="adj" fmla="val 50023"/>
              </a:avLst>
            </a:prstTxWarp>
          </a:bodyPr>
          <a:lstStyle/>
          <a:p>
            <a:pPr algn="ctr"/>
            <a:r>
              <a:rPr lang="pt-PT" sz="3200" kern="10" dirty="0">
                <a:ln w="9525">
                  <a:solidFill>
                    <a:srgbClr val="000000"/>
                  </a:solidFill>
                  <a:round/>
                  <a:headEnd/>
                  <a:tailEnd/>
                </a:ln>
                <a:solidFill>
                  <a:srgbClr val="7030A0"/>
                </a:solidFill>
                <a:latin typeface="Arial Black"/>
              </a:rPr>
              <a:t>TÉCNICO DE </a:t>
            </a:r>
            <a:r>
              <a:rPr lang="pt-PT" sz="3200" kern="10" dirty="0" smtClean="0">
                <a:ln w="9525">
                  <a:solidFill>
                    <a:srgbClr val="000000"/>
                  </a:solidFill>
                  <a:round/>
                  <a:headEnd/>
                  <a:tailEnd/>
                </a:ln>
                <a:solidFill>
                  <a:srgbClr val="7030A0"/>
                </a:solidFill>
                <a:latin typeface="Arial Black"/>
              </a:rPr>
              <a:t>MAQUINAÇÃO E PROGRAMAÇÃO CNC</a:t>
            </a:r>
            <a:endParaRPr lang="pt-PT" sz="3200" kern="10" dirty="0">
              <a:ln w="9525">
                <a:solidFill>
                  <a:srgbClr val="000000"/>
                </a:solidFill>
                <a:round/>
                <a:headEnd/>
                <a:tailEnd/>
              </a:ln>
              <a:solidFill>
                <a:srgbClr val="7030A0"/>
              </a:solidFill>
              <a:latin typeface="Arial Black"/>
            </a:endParaRPr>
          </a:p>
        </p:txBody>
      </p:sp>
      <p:sp>
        <p:nvSpPr>
          <p:cNvPr id="48131"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sp>
        <p:nvSpPr>
          <p:cNvPr id="48132" name="Text Box 6"/>
          <p:cNvSpPr txBox="1">
            <a:spLocks noChangeArrowheads="1"/>
          </p:cNvSpPr>
          <p:nvPr/>
        </p:nvSpPr>
        <p:spPr bwMode="auto">
          <a:xfrm>
            <a:off x="569341" y="4581128"/>
            <a:ext cx="757237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pt-PT" altLang="pt-PT" sz="1400" dirty="0">
                <a:solidFill>
                  <a:schemeClr val="tx2"/>
                </a:solidFill>
                <a:latin typeface="Calibri" panose="020F0502020204030204" pitchFamily="34" charset="0"/>
              </a:rPr>
              <a:t>O </a:t>
            </a:r>
            <a:r>
              <a:rPr lang="pt-PT" altLang="pt-PT" sz="1400" b="1" dirty="0">
                <a:solidFill>
                  <a:schemeClr val="tx2"/>
                </a:solidFill>
                <a:latin typeface="Calibri" panose="020F0502020204030204" pitchFamily="34" charset="0"/>
              </a:rPr>
              <a:t>Técnico de </a:t>
            </a:r>
            <a:r>
              <a:rPr lang="pt-PT" altLang="pt-PT" sz="1400" b="1" dirty="0" smtClean="0">
                <a:solidFill>
                  <a:schemeClr val="tx2"/>
                </a:solidFill>
                <a:latin typeface="Calibri" panose="020F0502020204030204" pitchFamily="34" charset="0"/>
              </a:rPr>
              <a:t>Maquinação e Programação CNC </a:t>
            </a:r>
            <a:r>
              <a:rPr lang="pt-PT" altLang="pt-PT" sz="1400" dirty="0">
                <a:solidFill>
                  <a:schemeClr val="tx2"/>
                </a:solidFill>
                <a:latin typeface="Calibri" panose="020F0502020204030204" pitchFamily="34" charset="0"/>
              </a:rPr>
              <a:t>é o/a profissional que, com base nos procedimentos e técnicas adequadas bem como nas normas de higiene, segurança e ambiente, está apto a proceder </a:t>
            </a:r>
            <a:r>
              <a:rPr lang="pt-PT" altLang="pt-PT" sz="1400" dirty="0" smtClean="0">
                <a:solidFill>
                  <a:schemeClr val="tx2"/>
                </a:solidFill>
                <a:latin typeface="Calibri" panose="020F0502020204030204" pitchFamily="34" charset="0"/>
              </a:rPr>
              <a:t>à programação de máquinas-ferramentas com comando numérico computorizado (C.N.C.), destinadas a trabalhar  peças metálicas.</a:t>
            </a:r>
            <a:endParaRPr lang="pt-PT" altLang="pt-PT" sz="1400" dirty="0">
              <a:solidFill>
                <a:schemeClr val="tx2"/>
              </a:solidFill>
              <a:latin typeface="Calibri" panose="020F0502020204030204" pitchFamily="34" charset="0"/>
            </a:endParaRPr>
          </a:p>
          <a:p>
            <a:pPr algn="ctr">
              <a:spcBef>
                <a:spcPct val="50000"/>
              </a:spcBef>
            </a:pPr>
            <a:r>
              <a:rPr lang="pt-PT" altLang="pt-PT" sz="1200" dirty="0">
                <a:latin typeface="Comic Sans MS" pitchFamily="66" charset="0"/>
              </a:rPr>
              <a:t> </a:t>
            </a:r>
            <a:r>
              <a:rPr lang="pt-PT" altLang="pt-PT" sz="1400" dirty="0">
                <a:latin typeface="Comic Sans MS" pitchFamily="66" charset="0"/>
              </a:rPr>
              <a:t/>
            </a:r>
            <a:br>
              <a:rPr lang="pt-PT" altLang="pt-PT" sz="1400" dirty="0">
                <a:latin typeface="Comic Sans MS" pitchFamily="66" charset="0"/>
              </a:rPr>
            </a:br>
            <a:r>
              <a:rPr lang="pt-PT" altLang="pt-PT" sz="1400" dirty="0">
                <a:latin typeface="Comic Sans MS" pitchFamily="66" charset="0"/>
              </a:rPr>
              <a:t>                   </a:t>
            </a:r>
            <a:r>
              <a:rPr lang="pt-PT" altLang="pt-PT" sz="1400" b="1" dirty="0">
                <a:solidFill>
                  <a:schemeClr val="tx2"/>
                </a:solidFill>
                <a:latin typeface="Comic Sans MS" pitchFamily="66" charset="0"/>
              </a:rPr>
              <a:t>CENFIM </a:t>
            </a:r>
            <a:r>
              <a:rPr lang="pt-PT" altLang="pt-PT" sz="1400" b="1" dirty="0">
                <a:solidFill>
                  <a:srgbClr val="0000FF"/>
                </a:solidFill>
                <a:latin typeface="Comic Sans MS" pitchFamily="66" charset="0"/>
              </a:rPr>
              <a:t>                         </a:t>
            </a:r>
          </a:p>
        </p:txBody>
      </p:sp>
      <p:sp>
        <p:nvSpPr>
          <p:cNvPr id="48133" name="Text Box 7"/>
          <p:cNvSpPr txBox="1">
            <a:spLocks noChangeArrowheads="1"/>
          </p:cNvSpPr>
          <p:nvPr/>
        </p:nvSpPr>
        <p:spPr bwMode="auto">
          <a:xfrm>
            <a:off x="5453063" y="48831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66479" name="Group 239"/>
          <p:cNvGraphicFramePr>
            <a:graphicFrameLocks noGrp="1"/>
          </p:cNvGraphicFramePr>
          <p:nvPr>
            <p:extLst>
              <p:ext uri="{D42A27DB-BD31-4B8C-83A1-F6EECF244321}">
                <p14:modId xmlns:p14="http://schemas.microsoft.com/office/powerpoint/2010/main" val="873817439"/>
              </p:ext>
            </p:extLst>
          </p:nvPr>
        </p:nvGraphicFramePr>
        <p:xfrm>
          <a:off x="107950" y="1196975"/>
          <a:ext cx="2879725" cy="3242628"/>
        </p:xfrm>
        <a:graphic>
          <a:graphicData uri="http://schemas.openxmlformats.org/drawingml/2006/table">
            <a:tbl>
              <a:tblPr/>
              <a:tblGrid>
                <a:gridCol w="2376488"/>
                <a:gridCol w="503237"/>
              </a:tblGrid>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FF"/>
                          </a:solidFill>
                          <a:effectLst/>
                          <a:latin typeface="Comic Sans MS" pitchFamily="66" charset="0"/>
                        </a:rPr>
                        <a:t>1º Ano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800" b="0" i="0" u="none" strike="noStrike" cap="none" normalizeH="0" baseline="0" smtClean="0">
                          <a:ln>
                            <a:noFill/>
                          </a:ln>
                          <a:solidFill>
                            <a:srgbClr val="000099"/>
                          </a:solidFill>
                          <a:effectLst/>
                          <a:latin typeface="Comic Sans MS" pitchFamily="66" charset="0"/>
                        </a:rPr>
                        <a:t>Horas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Viver em Português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Comunicar em Inglês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Mundo Actual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Desenvolvimento Pessoal e Social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da Informação e Comunicação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Matemática e a Realidade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75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Física e Química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75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Geometria Descritiva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Específicas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400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Contexto de Trabalho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300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Actividades Extracurriculares de Apoio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90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66482" name="Group 242"/>
          <p:cNvGraphicFramePr>
            <a:graphicFrameLocks noGrp="1"/>
          </p:cNvGraphicFramePr>
          <p:nvPr>
            <p:extLst>
              <p:ext uri="{D42A27DB-BD31-4B8C-83A1-F6EECF244321}">
                <p14:modId xmlns:p14="http://schemas.microsoft.com/office/powerpoint/2010/main" val="636867630"/>
              </p:ext>
            </p:extLst>
          </p:nvPr>
        </p:nvGraphicFramePr>
        <p:xfrm>
          <a:off x="2982913" y="1196975"/>
          <a:ext cx="2879725" cy="3231568"/>
        </p:xfrm>
        <a:graphic>
          <a:graphicData uri="http://schemas.openxmlformats.org/drawingml/2006/table">
            <a:tbl>
              <a:tblPr/>
              <a:tblGrid>
                <a:gridCol w="2376487"/>
                <a:gridCol w="503238"/>
              </a:tblGrid>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FF"/>
                          </a:solidFill>
                          <a:effectLst/>
                          <a:latin typeface="Comic Sans MS" pitchFamily="66" charset="0"/>
                        </a:rPr>
                        <a:t>2º Ano</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800" b="0" i="0" u="none" strike="noStrike" cap="none" normalizeH="0" baseline="0" smtClean="0">
                          <a:ln>
                            <a:noFill/>
                          </a:ln>
                          <a:solidFill>
                            <a:srgbClr val="000099"/>
                          </a:solidFill>
                          <a:effectLst/>
                          <a:latin typeface="Comic Sans MS" pitchFamily="66" charset="0"/>
                        </a:rPr>
                        <a:t>Horas</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Viver em Português</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100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Comunicar em Inglês</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50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Mundo Actual</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25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Desenvolvimento Pessoal e Social</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25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da Informação e Comunicação</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25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Matemática e a Realidade </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75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Física e Química</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75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Geometria Descritiva</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25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Específicas</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300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Contexto de Trabalho </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550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Actividades Extracurriculares de Apoio</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90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66487" name="Group 247"/>
          <p:cNvGraphicFramePr>
            <a:graphicFrameLocks noGrp="1"/>
          </p:cNvGraphicFramePr>
          <p:nvPr>
            <p:extLst>
              <p:ext uri="{D42A27DB-BD31-4B8C-83A1-F6EECF244321}">
                <p14:modId xmlns:p14="http://schemas.microsoft.com/office/powerpoint/2010/main" val="385809593"/>
              </p:ext>
            </p:extLst>
          </p:nvPr>
        </p:nvGraphicFramePr>
        <p:xfrm>
          <a:off x="5867400" y="1187450"/>
          <a:ext cx="2808288" cy="3253826"/>
        </p:xfrm>
        <a:graphic>
          <a:graphicData uri="http://schemas.openxmlformats.org/drawingml/2006/table">
            <a:tbl>
              <a:tblPr/>
              <a:tblGrid>
                <a:gridCol w="2303463"/>
                <a:gridCol w="504825"/>
              </a:tblGrid>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FF"/>
                          </a:solidFill>
                          <a:effectLst/>
                          <a:latin typeface="Comic Sans MS" pitchFamily="66" charset="0"/>
                        </a:rPr>
                        <a:t>3º Ano</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800" b="0" i="0" u="none" strike="noStrike" cap="none" normalizeH="0" baseline="0" smtClean="0">
                          <a:ln>
                            <a:noFill/>
                          </a:ln>
                          <a:solidFill>
                            <a:srgbClr val="000099"/>
                          </a:solidFill>
                          <a:effectLst/>
                          <a:latin typeface="Comic Sans MS" pitchFamily="66" charset="0"/>
                        </a:rPr>
                        <a:t>Horas</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Viver em Português</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75</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Comunicar em Inglês</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Mundo Actual</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25</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Desenvolvimento Pessoal e Social</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25</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de Informação e Comunicação </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25</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57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Matemática e a Realidade </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Física e Química</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Geometria Descritiva</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Específicas</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300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Contexto de Trabalho </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650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Actividades Extracurriculares de Apoio</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90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89633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66244"/>
                                        </p:tgtEl>
                                        <p:attrNameLst>
                                          <p:attrName>style.visibility</p:attrName>
                                        </p:attrNameLst>
                                      </p:cBhvr>
                                      <p:to>
                                        <p:strVal val="visible"/>
                                      </p:to>
                                    </p:set>
                                    <p:anim calcmode="lin" valueType="num">
                                      <p:cBhvr additive="base">
                                        <p:cTn id="7" dur="500" fill="hold"/>
                                        <p:tgtEl>
                                          <p:spTgt spid="266244"/>
                                        </p:tgtEl>
                                        <p:attrNameLst>
                                          <p:attrName>ppt_x</p:attrName>
                                        </p:attrNameLst>
                                      </p:cBhvr>
                                      <p:tavLst>
                                        <p:tav tm="0">
                                          <p:val>
                                            <p:strVal val="#ppt_x"/>
                                          </p:val>
                                        </p:tav>
                                        <p:tav tm="100000">
                                          <p:val>
                                            <p:strVal val="#ppt_x"/>
                                          </p:val>
                                        </p:tav>
                                      </p:tavLst>
                                    </p:anim>
                                    <p:anim calcmode="lin" valueType="num">
                                      <p:cBhvr additive="base">
                                        <p:cTn id="8" dur="500" fill="hold"/>
                                        <p:tgtEl>
                                          <p:spTgt spid="26624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404664"/>
            <a:ext cx="8229600" cy="1008112"/>
          </a:xfrm>
          <a:solidFill>
            <a:schemeClr val="bg1">
              <a:lumMod val="75000"/>
            </a:schemeClr>
          </a:solidFill>
        </p:spPr>
        <p:txBody>
          <a:bodyPr>
            <a:normAutofit fontScale="90000"/>
          </a:bodyPr>
          <a:lstStyle/>
          <a:p>
            <a:r>
              <a:rPr lang="pt-PT" sz="3100" dirty="0" smtClean="0">
                <a:solidFill>
                  <a:schemeClr val="accent6">
                    <a:lumMod val="75000"/>
                  </a:schemeClr>
                </a:solidFill>
                <a:latin typeface="Arial Black" panose="020B0A04020102020204" pitchFamily="34" charset="0"/>
              </a:rPr>
              <a:t/>
            </a:r>
            <a:br>
              <a:rPr lang="pt-PT" sz="3100" dirty="0" smtClean="0">
                <a:solidFill>
                  <a:schemeClr val="accent6">
                    <a:lumMod val="75000"/>
                  </a:schemeClr>
                </a:solidFill>
                <a:latin typeface="Arial Black" panose="020B0A04020102020204" pitchFamily="34" charset="0"/>
              </a:rPr>
            </a:br>
            <a:r>
              <a:rPr lang="pt-PT" sz="3100" dirty="0" smtClean="0">
                <a:solidFill>
                  <a:srgbClr val="7030A0"/>
                </a:solidFill>
                <a:latin typeface="Arial Black" panose="020B0A04020102020204" pitchFamily="34" charset="0"/>
              </a:rPr>
              <a:t>CURSOS CIENTIFICO-HUMANÍSTICOS</a:t>
            </a:r>
            <a:r>
              <a:rPr lang="pt-PT" sz="2500" dirty="0">
                <a:solidFill>
                  <a:srgbClr val="CCDDEA">
                    <a:lumMod val="25000"/>
                  </a:srgbClr>
                </a:solidFill>
                <a:latin typeface="Arial Black" panose="020B0A04020102020204" pitchFamily="34" charset="0"/>
              </a:rPr>
              <a:t/>
            </a:r>
            <a:br>
              <a:rPr lang="pt-PT" sz="2500" dirty="0">
                <a:solidFill>
                  <a:srgbClr val="CCDDEA">
                    <a:lumMod val="25000"/>
                  </a:srgbClr>
                </a:solidFill>
                <a:latin typeface="Arial Black" panose="020B0A04020102020204" pitchFamily="34" charset="0"/>
              </a:rPr>
            </a:br>
            <a:endParaRPr lang="pt-PT" dirty="0"/>
          </a:p>
        </p:txBody>
      </p:sp>
      <p:sp>
        <p:nvSpPr>
          <p:cNvPr id="3" name="Marcador de Posição de Conteúdo 2"/>
          <p:cNvSpPr>
            <a:spLocks noGrp="1"/>
          </p:cNvSpPr>
          <p:nvPr>
            <p:ph idx="1"/>
          </p:nvPr>
        </p:nvSpPr>
        <p:spPr>
          <a:xfrm>
            <a:off x="1403648" y="2123941"/>
            <a:ext cx="6984776" cy="3459796"/>
          </a:xfrm>
        </p:spPr>
        <p:txBody>
          <a:bodyPr>
            <a:normAutofit/>
          </a:bodyPr>
          <a:lstStyle/>
          <a:p>
            <a:r>
              <a:rPr lang="pt-PT" altLang="pt-PT" sz="2800" b="1" dirty="0">
                <a:solidFill>
                  <a:schemeClr val="tx2"/>
                </a:solidFill>
                <a:latin typeface="Comic Sans MS" pitchFamily="66" charset="0"/>
              </a:rPr>
              <a:t>CIÊNCIAS E TECNOLOGIAS</a:t>
            </a:r>
          </a:p>
          <a:p>
            <a:r>
              <a:rPr lang="pt-PT" altLang="pt-PT" sz="2800" b="1" dirty="0" smtClean="0">
                <a:solidFill>
                  <a:schemeClr val="tx2"/>
                </a:solidFill>
                <a:latin typeface="Comic Sans MS" pitchFamily="66" charset="0"/>
              </a:rPr>
              <a:t>CIÊNCIAS </a:t>
            </a:r>
            <a:r>
              <a:rPr lang="pt-PT" altLang="pt-PT" sz="2800" b="1" dirty="0">
                <a:solidFill>
                  <a:schemeClr val="tx2"/>
                </a:solidFill>
                <a:latin typeface="Comic Sans MS" pitchFamily="66" charset="0"/>
              </a:rPr>
              <a:t>SOCIOECONÓMICAS</a:t>
            </a:r>
          </a:p>
          <a:p>
            <a:r>
              <a:rPr lang="pt-PT" altLang="pt-PT" sz="2800" b="1" dirty="0" smtClean="0">
                <a:solidFill>
                  <a:schemeClr val="tx2"/>
                </a:solidFill>
                <a:latin typeface="Comic Sans MS" pitchFamily="66" charset="0"/>
              </a:rPr>
              <a:t>LÍNGUAS </a:t>
            </a:r>
            <a:r>
              <a:rPr lang="pt-PT" altLang="pt-PT" sz="2800" b="1" dirty="0">
                <a:solidFill>
                  <a:schemeClr val="tx2"/>
                </a:solidFill>
                <a:latin typeface="Comic Sans MS" pitchFamily="66" charset="0"/>
              </a:rPr>
              <a:t>E HUMANIDADES</a:t>
            </a:r>
          </a:p>
          <a:p>
            <a:r>
              <a:rPr lang="pt-PT" altLang="pt-PT" sz="2800" b="1" dirty="0" smtClean="0">
                <a:solidFill>
                  <a:schemeClr val="tx2"/>
                </a:solidFill>
                <a:latin typeface="Comic Sans MS" pitchFamily="66" charset="0"/>
              </a:rPr>
              <a:t>ARTES </a:t>
            </a:r>
            <a:r>
              <a:rPr lang="pt-PT" altLang="pt-PT" sz="2800" b="1" dirty="0">
                <a:solidFill>
                  <a:schemeClr val="tx2"/>
                </a:solidFill>
                <a:latin typeface="Comic Sans MS" pitchFamily="66" charset="0"/>
              </a:rPr>
              <a:t>VISUAIS</a:t>
            </a:r>
          </a:p>
          <a:p>
            <a:endParaRPr lang="pt-PT" sz="1400" dirty="0"/>
          </a:p>
        </p:txBody>
      </p:sp>
      <p:grpSp>
        <p:nvGrpSpPr>
          <p:cNvPr id="4" name="Group 126"/>
          <p:cNvGrpSpPr>
            <a:grpSpLocks/>
          </p:cNvGrpSpPr>
          <p:nvPr/>
        </p:nvGrpSpPr>
        <p:grpSpPr bwMode="auto">
          <a:xfrm rot="21298102">
            <a:off x="693512" y="3169477"/>
            <a:ext cx="479482" cy="2547390"/>
            <a:chOff x="193" y="401"/>
            <a:chExt cx="675" cy="1646"/>
          </a:xfrm>
        </p:grpSpPr>
        <p:sp>
          <p:nvSpPr>
            <p:cNvPr id="5" name="Freeform 121"/>
            <p:cNvSpPr>
              <a:spLocks/>
            </p:cNvSpPr>
            <p:nvPr/>
          </p:nvSpPr>
          <p:spPr bwMode="auto">
            <a:xfrm>
              <a:off x="193" y="401"/>
              <a:ext cx="385" cy="355"/>
            </a:xfrm>
            <a:custGeom>
              <a:avLst/>
              <a:gdLst>
                <a:gd name="T0" fmla="*/ 259 w 385"/>
                <a:gd name="T1" fmla="*/ 153 h 355"/>
                <a:gd name="T2" fmla="*/ 245 w 385"/>
                <a:gd name="T3" fmla="*/ 104 h 355"/>
                <a:gd name="T4" fmla="*/ 220 w 385"/>
                <a:gd name="T5" fmla="*/ 59 h 355"/>
                <a:gd name="T6" fmla="*/ 193 w 385"/>
                <a:gd name="T7" fmla="*/ 30 h 355"/>
                <a:gd name="T8" fmla="*/ 155 w 385"/>
                <a:gd name="T9" fmla="*/ 7 h 355"/>
                <a:gd name="T10" fmla="*/ 126 w 385"/>
                <a:gd name="T11" fmla="*/ 0 h 355"/>
                <a:gd name="T12" fmla="*/ 89 w 385"/>
                <a:gd name="T13" fmla="*/ 0 h 355"/>
                <a:gd name="T14" fmla="*/ 52 w 385"/>
                <a:gd name="T15" fmla="*/ 12 h 355"/>
                <a:gd name="T16" fmla="*/ 22 w 385"/>
                <a:gd name="T17" fmla="*/ 35 h 355"/>
                <a:gd name="T18" fmla="*/ 7 w 385"/>
                <a:gd name="T19" fmla="*/ 74 h 355"/>
                <a:gd name="T20" fmla="*/ 0 w 385"/>
                <a:gd name="T21" fmla="*/ 131 h 355"/>
                <a:gd name="T22" fmla="*/ 15 w 385"/>
                <a:gd name="T23" fmla="*/ 207 h 355"/>
                <a:gd name="T24" fmla="*/ 37 w 385"/>
                <a:gd name="T25" fmla="*/ 264 h 355"/>
                <a:gd name="T26" fmla="*/ 66 w 385"/>
                <a:gd name="T27" fmla="*/ 301 h 355"/>
                <a:gd name="T28" fmla="*/ 96 w 385"/>
                <a:gd name="T29" fmla="*/ 325 h 355"/>
                <a:gd name="T30" fmla="*/ 138 w 385"/>
                <a:gd name="T31" fmla="*/ 345 h 355"/>
                <a:gd name="T32" fmla="*/ 182 w 385"/>
                <a:gd name="T33" fmla="*/ 355 h 355"/>
                <a:gd name="T34" fmla="*/ 223 w 385"/>
                <a:gd name="T35" fmla="*/ 348 h 355"/>
                <a:gd name="T36" fmla="*/ 257 w 385"/>
                <a:gd name="T37" fmla="*/ 333 h 355"/>
                <a:gd name="T38" fmla="*/ 279 w 385"/>
                <a:gd name="T39" fmla="*/ 286 h 355"/>
                <a:gd name="T40" fmla="*/ 282 w 385"/>
                <a:gd name="T41" fmla="*/ 242 h 355"/>
                <a:gd name="T42" fmla="*/ 279 w 385"/>
                <a:gd name="T43" fmla="*/ 205 h 355"/>
                <a:gd name="T44" fmla="*/ 274 w 385"/>
                <a:gd name="T45" fmla="*/ 190 h 355"/>
                <a:gd name="T46" fmla="*/ 338 w 385"/>
                <a:gd name="T47" fmla="*/ 205 h 355"/>
                <a:gd name="T48" fmla="*/ 378 w 385"/>
                <a:gd name="T49" fmla="*/ 207 h 355"/>
                <a:gd name="T50" fmla="*/ 385 w 385"/>
                <a:gd name="T51" fmla="*/ 182 h 355"/>
                <a:gd name="T52" fmla="*/ 375 w 385"/>
                <a:gd name="T53" fmla="*/ 155 h 355"/>
                <a:gd name="T54" fmla="*/ 338 w 385"/>
                <a:gd name="T55" fmla="*/ 160 h 355"/>
                <a:gd name="T56" fmla="*/ 282 w 385"/>
                <a:gd name="T57" fmla="*/ 163 h 355"/>
                <a:gd name="T58" fmla="*/ 259 w 385"/>
                <a:gd name="T59" fmla="*/ 153 h 35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85"/>
                <a:gd name="T91" fmla="*/ 0 h 355"/>
                <a:gd name="T92" fmla="*/ 385 w 385"/>
                <a:gd name="T93" fmla="*/ 355 h 35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85" h="355">
                  <a:moveTo>
                    <a:pt x="259" y="153"/>
                  </a:moveTo>
                  <a:lnTo>
                    <a:pt x="245" y="104"/>
                  </a:lnTo>
                  <a:lnTo>
                    <a:pt x="220" y="59"/>
                  </a:lnTo>
                  <a:lnTo>
                    <a:pt x="193" y="30"/>
                  </a:lnTo>
                  <a:lnTo>
                    <a:pt x="155" y="7"/>
                  </a:lnTo>
                  <a:lnTo>
                    <a:pt x="126" y="0"/>
                  </a:lnTo>
                  <a:lnTo>
                    <a:pt x="89" y="0"/>
                  </a:lnTo>
                  <a:lnTo>
                    <a:pt x="52" y="12"/>
                  </a:lnTo>
                  <a:lnTo>
                    <a:pt x="22" y="35"/>
                  </a:lnTo>
                  <a:lnTo>
                    <a:pt x="7" y="74"/>
                  </a:lnTo>
                  <a:lnTo>
                    <a:pt x="0" y="131"/>
                  </a:lnTo>
                  <a:lnTo>
                    <a:pt x="15" y="207"/>
                  </a:lnTo>
                  <a:lnTo>
                    <a:pt x="37" y="264"/>
                  </a:lnTo>
                  <a:lnTo>
                    <a:pt x="66" y="301"/>
                  </a:lnTo>
                  <a:lnTo>
                    <a:pt x="96" y="325"/>
                  </a:lnTo>
                  <a:lnTo>
                    <a:pt x="138" y="345"/>
                  </a:lnTo>
                  <a:lnTo>
                    <a:pt x="182" y="355"/>
                  </a:lnTo>
                  <a:lnTo>
                    <a:pt x="223" y="348"/>
                  </a:lnTo>
                  <a:lnTo>
                    <a:pt x="257" y="333"/>
                  </a:lnTo>
                  <a:lnTo>
                    <a:pt x="279" y="286"/>
                  </a:lnTo>
                  <a:lnTo>
                    <a:pt x="282" y="242"/>
                  </a:lnTo>
                  <a:lnTo>
                    <a:pt x="279" y="205"/>
                  </a:lnTo>
                  <a:lnTo>
                    <a:pt x="274" y="190"/>
                  </a:lnTo>
                  <a:lnTo>
                    <a:pt x="338" y="205"/>
                  </a:lnTo>
                  <a:lnTo>
                    <a:pt x="378" y="207"/>
                  </a:lnTo>
                  <a:lnTo>
                    <a:pt x="385" y="182"/>
                  </a:lnTo>
                  <a:lnTo>
                    <a:pt x="375" y="155"/>
                  </a:lnTo>
                  <a:lnTo>
                    <a:pt x="338" y="160"/>
                  </a:lnTo>
                  <a:lnTo>
                    <a:pt x="282" y="163"/>
                  </a:lnTo>
                  <a:lnTo>
                    <a:pt x="259" y="153"/>
                  </a:lnTo>
                  <a:close/>
                </a:path>
              </a:pathLst>
            </a:custGeom>
            <a:solidFill>
              <a:srgbClr val="FF6600"/>
            </a:solidFill>
            <a:ln w="19050">
              <a:solidFill>
                <a:srgbClr val="000000"/>
              </a:solidFill>
              <a:round/>
              <a:headEnd/>
              <a:tailEnd/>
            </a:ln>
          </p:spPr>
          <p:txBody>
            <a:bodyPr/>
            <a:lstStyle/>
            <a:p>
              <a:endParaRPr lang="pt-PT"/>
            </a:p>
          </p:txBody>
        </p:sp>
        <p:sp>
          <p:nvSpPr>
            <p:cNvPr id="6" name="Freeform 122"/>
            <p:cNvSpPr>
              <a:spLocks/>
            </p:cNvSpPr>
            <p:nvPr/>
          </p:nvSpPr>
          <p:spPr bwMode="auto">
            <a:xfrm>
              <a:off x="330" y="813"/>
              <a:ext cx="313" cy="561"/>
            </a:xfrm>
            <a:custGeom>
              <a:avLst/>
              <a:gdLst>
                <a:gd name="T0" fmla="*/ 73 w 313"/>
                <a:gd name="T1" fmla="*/ 0 h 561"/>
                <a:gd name="T2" fmla="*/ 117 w 313"/>
                <a:gd name="T3" fmla="*/ 0 h 561"/>
                <a:gd name="T4" fmla="*/ 150 w 313"/>
                <a:gd name="T5" fmla="*/ 0 h 561"/>
                <a:gd name="T6" fmla="*/ 192 w 313"/>
                <a:gd name="T7" fmla="*/ 15 h 561"/>
                <a:gd name="T8" fmla="*/ 214 w 313"/>
                <a:gd name="T9" fmla="*/ 38 h 561"/>
                <a:gd name="T10" fmla="*/ 244 w 313"/>
                <a:gd name="T11" fmla="*/ 72 h 561"/>
                <a:gd name="T12" fmla="*/ 266 w 313"/>
                <a:gd name="T13" fmla="*/ 111 h 561"/>
                <a:gd name="T14" fmla="*/ 283 w 313"/>
                <a:gd name="T15" fmla="*/ 165 h 561"/>
                <a:gd name="T16" fmla="*/ 303 w 313"/>
                <a:gd name="T17" fmla="*/ 223 h 561"/>
                <a:gd name="T18" fmla="*/ 313 w 313"/>
                <a:gd name="T19" fmla="*/ 299 h 561"/>
                <a:gd name="T20" fmla="*/ 313 w 313"/>
                <a:gd name="T21" fmla="*/ 372 h 561"/>
                <a:gd name="T22" fmla="*/ 306 w 313"/>
                <a:gd name="T23" fmla="*/ 443 h 561"/>
                <a:gd name="T24" fmla="*/ 283 w 313"/>
                <a:gd name="T25" fmla="*/ 501 h 561"/>
                <a:gd name="T26" fmla="*/ 259 w 313"/>
                <a:gd name="T27" fmla="*/ 532 h 561"/>
                <a:gd name="T28" fmla="*/ 224 w 313"/>
                <a:gd name="T29" fmla="*/ 556 h 561"/>
                <a:gd name="T30" fmla="*/ 184 w 313"/>
                <a:gd name="T31" fmla="*/ 561 h 561"/>
                <a:gd name="T32" fmla="*/ 140 w 313"/>
                <a:gd name="T33" fmla="*/ 554 h 561"/>
                <a:gd name="T34" fmla="*/ 98 w 313"/>
                <a:gd name="T35" fmla="*/ 539 h 561"/>
                <a:gd name="T36" fmla="*/ 73 w 313"/>
                <a:gd name="T37" fmla="*/ 517 h 561"/>
                <a:gd name="T38" fmla="*/ 58 w 313"/>
                <a:gd name="T39" fmla="*/ 472 h 561"/>
                <a:gd name="T40" fmla="*/ 45 w 313"/>
                <a:gd name="T41" fmla="*/ 443 h 561"/>
                <a:gd name="T42" fmla="*/ 51 w 313"/>
                <a:gd name="T43" fmla="*/ 406 h 561"/>
                <a:gd name="T44" fmla="*/ 58 w 313"/>
                <a:gd name="T45" fmla="*/ 362 h 561"/>
                <a:gd name="T46" fmla="*/ 68 w 313"/>
                <a:gd name="T47" fmla="*/ 318 h 561"/>
                <a:gd name="T48" fmla="*/ 75 w 313"/>
                <a:gd name="T49" fmla="*/ 282 h 561"/>
                <a:gd name="T50" fmla="*/ 65 w 313"/>
                <a:gd name="T51" fmla="*/ 248 h 561"/>
                <a:gd name="T52" fmla="*/ 45 w 313"/>
                <a:gd name="T53" fmla="*/ 211 h 561"/>
                <a:gd name="T54" fmla="*/ 20 w 313"/>
                <a:gd name="T55" fmla="*/ 174 h 561"/>
                <a:gd name="T56" fmla="*/ 0 w 313"/>
                <a:gd name="T57" fmla="*/ 123 h 561"/>
                <a:gd name="T58" fmla="*/ 0 w 313"/>
                <a:gd name="T59" fmla="*/ 64 h 561"/>
                <a:gd name="T60" fmla="*/ 20 w 313"/>
                <a:gd name="T61" fmla="*/ 30 h 561"/>
                <a:gd name="T62" fmla="*/ 45 w 313"/>
                <a:gd name="T63" fmla="*/ 5 h 561"/>
                <a:gd name="T64" fmla="*/ 73 w 313"/>
                <a:gd name="T65" fmla="*/ 0 h 5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3"/>
                <a:gd name="T100" fmla="*/ 0 h 561"/>
                <a:gd name="T101" fmla="*/ 313 w 313"/>
                <a:gd name="T102" fmla="*/ 561 h 5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3" h="561">
                  <a:moveTo>
                    <a:pt x="73" y="0"/>
                  </a:moveTo>
                  <a:lnTo>
                    <a:pt x="117" y="0"/>
                  </a:lnTo>
                  <a:lnTo>
                    <a:pt x="150" y="0"/>
                  </a:lnTo>
                  <a:lnTo>
                    <a:pt x="192" y="15"/>
                  </a:lnTo>
                  <a:lnTo>
                    <a:pt x="214" y="38"/>
                  </a:lnTo>
                  <a:lnTo>
                    <a:pt x="244" y="72"/>
                  </a:lnTo>
                  <a:lnTo>
                    <a:pt x="266" y="111"/>
                  </a:lnTo>
                  <a:lnTo>
                    <a:pt x="283" y="165"/>
                  </a:lnTo>
                  <a:lnTo>
                    <a:pt x="303" y="223"/>
                  </a:lnTo>
                  <a:lnTo>
                    <a:pt x="313" y="299"/>
                  </a:lnTo>
                  <a:lnTo>
                    <a:pt x="313" y="372"/>
                  </a:lnTo>
                  <a:lnTo>
                    <a:pt x="306" y="443"/>
                  </a:lnTo>
                  <a:lnTo>
                    <a:pt x="283" y="501"/>
                  </a:lnTo>
                  <a:lnTo>
                    <a:pt x="259" y="532"/>
                  </a:lnTo>
                  <a:lnTo>
                    <a:pt x="224" y="556"/>
                  </a:lnTo>
                  <a:lnTo>
                    <a:pt x="184" y="561"/>
                  </a:lnTo>
                  <a:lnTo>
                    <a:pt x="140" y="554"/>
                  </a:lnTo>
                  <a:lnTo>
                    <a:pt x="98" y="539"/>
                  </a:lnTo>
                  <a:lnTo>
                    <a:pt x="73" y="517"/>
                  </a:lnTo>
                  <a:lnTo>
                    <a:pt x="58" y="472"/>
                  </a:lnTo>
                  <a:lnTo>
                    <a:pt x="45" y="443"/>
                  </a:lnTo>
                  <a:lnTo>
                    <a:pt x="51" y="406"/>
                  </a:lnTo>
                  <a:lnTo>
                    <a:pt x="58" y="362"/>
                  </a:lnTo>
                  <a:lnTo>
                    <a:pt x="68" y="318"/>
                  </a:lnTo>
                  <a:lnTo>
                    <a:pt x="75" y="282"/>
                  </a:lnTo>
                  <a:lnTo>
                    <a:pt x="65" y="248"/>
                  </a:lnTo>
                  <a:lnTo>
                    <a:pt x="45" y="211"/>
                  </a:lnTo>
                  <a:lnTo>
                    <a:pt x="20" y="174"/>
                  </a:lnTo>
                  <a:lnTo>
                    <a:pt x="0" y="123"/>
                  </a:lnTo>
                  <a:lnTo>
                    <a:pt x="0" y="64"/>
                  </a:lnTo>
                  <a:lnTo>
                    <a:pt x="20" y="30"/>
                  </a:lnTo>
                  <a:lnTo>
                    <a:pt x="45" y="5"/>
                  </a:lnTo>
                  <a:lnTo>
                    <a:pt x="73" y="0"/>
                  </a:lnTo>
                  <a:close/>
                </a:path>
              </a:pathLst>
            </a:custGeom>
            <a:solidFill>
              <a:srgbClr val="FF6600"/>
            </a:solidFill>
            <a:ln w="19050">
              <a:solidFill>
                <a:srgbClr val="000000"/>
              </a:solidFill>
              <a:round/>
              <a:headEnd/>
              <a:tailEnd/>
            </a:ln>
          </p:spPr>
          <p:txBody>
            <a:bodyPr/>
            <a:lstStyle/>
            <a:p>
              <a:endParaRPr lang="pt-PT"/>
            </a:p>
          </p:txBody>
        </p:sp>
        <p:sp>
          <p:nvSpPr>
            <p:cNvPr id="7" name="Freeform 123"/>
            <p:cNvSpPr>
              <a:spLocks/>
            </p:cNvSpPr>
            <p:nvPr/>
          </p:nvSpPr>
          <p:spPr bwMode="auto">
            <a:xfrm>
              <a:off x="389" y="781"/>
              <a:ext cx="479" cy="428"/>
            </a:xfrm>
            <a:custGeom>
              <a:avLst/>
              <a:gdLst>
                <a:gd name="T0" fmla="*/ 0 w 479"/>
                <a:gd name="T1" fmla="*/ 104 h 428"/>
                <a:gd name="T2" fmla="*/ 29 w 479"/>
                <a:gd name="T3" fmla="*/ 67 h 428"/>
                <a:gd name="T4" fmla="*/ 71 w 479"/>
                <a:gd name="T5" fmla="*/ 82 h 428"/>
                <a:gd name="T6" fmla="*/ 123 w 479"/>
                <a:gd name="T7" fmla="*/ 129 h 428"/>
                <a:gd name="T8" fmla="*/ 167 w 479"/>
                <a:gd name="T9" fmla="*/ 219 h 428"/>
                <a:gd name="T10" fmla="*/ 221 w 479"/>
                <a:gd name="T11" fmla="*/ 288 h 428"/>
                <a:gd name="T12" fmla="*/ 257 w 479"/>
                <a:gd name="T13" fmla="*/ 330 h 428"/>
                <a:gd name="T14" fmla="*/ 321 w 479"/>
                <a:gd name="T15" fmla="*/ 352 h 428"/>
                <a:gd name="T16" fmla="*/ 346 w 479"/>
                <a:gd name="T17" fmla="*/ 352 h 428"/>
                <a:gd name="T18" fmla="*/ 353 w 479"/>
                <a:gd name="T19" fmla="*/ 293 h 428"/>
                <a:gd name="T20" fmla="*/ 351 w 479"/>
                <a:gd name="T21" fmla="*/ 175 h 428"/>
                <a:gd name="T22" fmla="*/ 338 w 479"/>
                <a:gd name="T23" fmla="*/ 104 h 428"/>
                <a:gd name="T24" fmla="*/ 331 w 479"/>
                <a:gd name="T25" fmla="*/ 37 h 428"/>
                <a:gd name="T26" fmla="*/ 346 w 479"/>
                <a:gd name="T27" fmla="*/ 0 h 428"/>
                <a:gd name="T28" fmla="*/ 388 w 479"/>
                <a:gd name="T29" fmla="*/ 0 h 428"/>
                <a:gd name="T30" fmla="*/ 396 w 479"/>
                <a:gd name="T31" fmla="*/ 44 h 428"/>
                <a:gd name="T32" fmla="*/ 369 w 479"/>
                <a:gd name="T33" fmla="*/ 89 h 428"/>
                <a:gd name="T34" fmla="*/ 388 w 479"/>
                <a:gd name="T35" fmla="*/ 119 h 428"/>
                <a:gd name="T36" fmla="*/ 425 w 479"/>
                <a:gd name="T37" fmla="*/ 121 h 428"/>
                <a:gd name="T38" fmla="*/ 454 w 479"/>
                <a:gd name="T39" fmla="*/ 129 h 428"/>
                <a:gd name="T40" fmla="*/ 469 w 479"/>
                <a:gd name="T41" fmla="*/ 148 h 428"/>
                <a:gd name="T42" fmla="*/ 479 w 479"/>
                <a:gd name="T43" fmla="*/ 192 h 428"/>
                <a:gd name="T44" fmla="*/ 454 w 479"/>
                <a:gd name="T45" fmla="*/ 207 h 428"/>
                <a:gd name="T46" fmla="*/ 432 w 479"/>
                <a:gd name="T47" fmla="*/ 205 h 428"/>
                <a:gd name="T48" fmla="*/ 418 w 479"/>
                <a:gd name="T49" fmla="*/ 178 h 428"/>
                <a:gd name="T50" fmla="*/ 383 w 479"/>
                <a:gd name="T51" fmla="*/ 178 h 428"/>
                <a:gd name="T52" fmla="*/ 381 w 479"/>
                <a:gd name="T53" fmla="*/ 205 h 428"/>
                <a:gd name="T54" fmla="*/ 398 w 479"/>
                <a:gd name="T55" fmla="*/ 310 h 428"/>
                <a:gd name="T56" fmla="*/ 396 w 479"/>
                <a:gd name="T57" fmla="*/ 381 h 428"/>
                <a:gd name="T58" fmla="*/ 374 w 479"/>
                <a:gd name="T59" fmla="*/ 428 h 428"/>
                <a:gd name="T60" fmla="*/ 321 w 479"/>
                <a:gd name="T61" fmla="*/ 428 h 428"/>
                <a:gd name="T62" fmla="*/ 235 w 479"/>
                <a:gd name="T63" fmla="*/ 389 h 428"/>
                <a:gd name="T64" fmla="*/ 162 w 479"/>
                <a:gd name="T65" fmla="*/ 337 h 428"/>
                <a:gd name="T66" fmla="*/ 101 w 479"/>
                <a:gd name="T67" fmla="*/ 278 h 428"/>
                <a:gd name="T68" fmla="*/ 51 w 479"/>
                <a:gd name="T69" fmla="*/ 219 h 428"/>
                <a:gd name="T70" fmla="*/ 7 w 479"/>
                <a:gd name="T71" fmla="*/ 163 h 428"/>
                <a:gd name="T72" fmla="*/ 0 w 479"/>
                <a:gd name="T73" fmla="*/ 104 h 4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79"/>
                <a:gd name="T112" fmla="*/ 0 h 428"/>
                <a:gd name="T113" fmla="*/ 479 w 479"/>
                <a:gd name="T114" fmla="*/ 428 h 42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79" h="428">
                  <a:moveTo>
                    <a:pt x="0" y="104"/>
                  </a:moveTo>
                  <a:lnTo>
                    <a:pt x="29" y="67"/>
                  </a:lnTo>
                  <a:lnTo>
                    <a:pt x="71" y="82"/>
                  </a:lnTo>
                  <a:lnTo>
                    <a:pt x="123" y="129"/>
                  </a:lnTo>
                  <a:lnTo>
                    <a:pt x="167" y="219"/>
                  </a:lnTo>
                  <a:lnTo>
                    <a:pt x="221" y="288"/>
                  </a:lnTo>
                  <a:lnTo>
                    <a:pt x="257" y="330"/>
                  </a:lnTo>
                  <a:lnTo>
                    <a:pt x="321" y="352"/>
                  </a:lnTo>
                  <a:lnTo>
                    <a:pt x="346" y="352"/>
                  </a:lnTo>
                  <a:lnTo>
                    <a:pt x="353" y="293"/>
                  </a:lnTo>
                  <a:lnTo>
                    <a:pt x="351" y="175"/>
                  </a:lnTo>
                  <a:lnTo>
                    <a:pt x="338" y="104"/>
                  </a:lnTo>
                  <a:lnTo>
                    <a:pt x="331" y="37"/>
                  </a:lnTo>
                  <a:lnTo>
                    <a:pt x="346" y="0"/>
                  </a:lnTo>
                  <a:lnTo>
                    <a:pt x="388" y="0"/>
                  </a:lnTo>
                  <a:lnTo>
                    <a:pt x="396" y="44"/>
                  </a:lnTo>
                  <a:lnTo>
                    <a:pt x="369" y="89"/>
                  </a:lnTo>
                  <a:lnTo>
                    <a:pt x="388" y="119"/>
                  </a:lnTo>
                  <a:lnTo>
                    <a:pt x="425" y="121"/>
                  </a:lnTo>
                  <a:lnTo>
                    <a:pt x="454" y="129"/>
                  </a:lnTo>
                  <a:lnTo>
                    <a:pt x="469" y="148"/>
                  </a:lnTo>
                  <a:lnTo>
                    <a:pt x="479" y="192"/>
                  </a:lnTo>
                  <a:lnTo>
                    <a:pt x="454" y="207"/>
                  </a:lnTo>
                  <a:lnTo>
                    <a:pt x="432" y="205"/>
                  </a:lnTo>
                  <a:lnTo>
                    <a:pt x="418" y="178"/>
                  </a:lnTo>
                  <a:lnTo>
                    <a:pt x="383" y="178"/>
                  </a:lnTo>
                  <a:lnTo>
                    <a:pt x="381" y="205"/>
                  </a:lnTo>
                  <a:lnTo>
                    <a:pt x="398" y="310"/>
                  </a:lnTo>
                  <a:lnTo>
                    <a:pt x="396" y="381"/>
                  </a:lnTo>
                  <a:lnTo>
                    <a:pt x="374" y="428"/>
                  </a:lnTo>
                  <a:lnTo>
                    <a:pt x="321" y="428"/>
                  </a:lnTo>
                  <a:lnTo>
                    <a:pt x="235" y="389"/>
                  </a:lnTo>
                  <a:lnTo>
                    <a:pt x="162" y="337"/>
                  </a:lnTo>
                  <a:lnTo>
                    <a:pt x="101" y="278"/>
                  </a:lnTo>
                  <a:lnTo>
                    <a:pt x="51" y="219"/>
                  </a:lnTo>
                  <a:lnTo>
                    <a:pt x="7" y="163"/>
                  </a:lnTo>
                  <a:lnTo>
                    <a:pt x="0" y="104"/>
                  </a:lnTo>
                  <a:close/>
                </a:path>
              </a:pathLst>
            </a:custGeom>
            <a:solidFill>
              <a:srgbClr val="FF6600"/>
            </a:solidFill>
            <a:ln w="19050">
              <a:solidFill>
                <a:srgbClr val="000000"/>
              </a:solidFill>
              <a:round/>
              <a:headEnd/>
              <a:tailEnd/>
            </a:ln>
          </p:spPr>
          <p:txBody>
            <a:bodyPr/>
            <a:lstStyle/>
            <a:p>
              <a:endParaRPr lang="pt-PT"/>
            </a:p>
          </p:txBody>
        </p:sp>
        <p:sp>
          <p:nvSpPr>
            <p:cNvPr id="8" name="Freeform 124"/>
            <p:cNvSpPr>
              <a:spLocks/>
            </p:cNvSpPr>
            <p:nvPr/>
          </p:nvSpPr>
          <p:spPr bwMode="auto">
            <a:xfrm>
              <a:off x="510" y="1257"/>
              <a:ext cx="334" cy="706"/>
            </a:xfrm>
            <a:custGeom>
              <a:avLst/>
              <a:gdLst>
                <a:gd name="T0" fmla="*/ 37 w 334"/>
                <a:gd name="T1" fmla="*/ 0 h 706"/>
                <a:gd name="T2" fmla="*/ 96 w 334"/>
                <a:gd name="T3" fmla="*/ 37 h 706"/>
                <a:gd name="T4" fmla="*/ 126 w 334"/>
                <a:gd name="T5" fmla="*/ 96 h 706"/>
                <a:gd name="T6" fmla="*/ 148 w 334"/>
                <a:gd name="T7" fmla="*/ 162 h 706"/>
                <a:gd name="T8" fmla="*/ 165 w 334"/>
                <a:gd name="T9" fmla="*/ 259 h 706"/>
                <a:gd name="T10" fmla="*/ 165 w 334"/>
                <a:gd name="T11" fmla="*/ 330 h 706"/>
                <a:gd name="T12" fmla="*/ 150 w 334"/>
                <a:gd name="T13" fmla="*/ 425 h 706"/>
                <a:gd name="T14" fmla="*/ 121 w 334"/>
                <a:gd name="T15" fmla="*/ 505 h 706"/>
                <a:gd name="T16" fmla="*/ 121 w 334"/>
                <a:gd name="T17" fmla="*/ 579 h 706"/>
                <a:gd name="T18" fmla="*/ 133 w 334"/>
                <a:gd name="T19" fmla="*/ 616 h 706"/>
                <a:gd name="T20" fmla="*/ 155 w 334"/>
                <a:gd name="T21" fmla="*/ 616 h 706"/>
                <a:gd name="T22" fmla="*/ 200 w 334"/>
                <a:gd name="T23" fmla="*/ 611 h 706"/>
                <a:gd name="T24" fmla="*/ 260 w 334"/>
                <a:gd name="T25" fmla="*/ 623 h 706"/>
                <a:gd name="T26" fmla="*/ 312 w 334"/>
                <a:gd name="T27" fmla="*/ 648 h 706"/>
                <a:gd name="T28" fmla="*/ 329 w 334"/>
                <a:gd name="T29" fmla="*/ 660 h 706"/>
                <a:gd name="T30" fmla="*/ 334 w 334"/>
                <a:gd name="T31" fmla="*/ 682 h 706"/>
                <a:gd name="T32" fmla="*/ 292 w 334"/>
                <a:gd name="T33" fmla="*/ 704 h 706"/>
                <a:gd name="T34" fmla="*/ 260 w 334"/>
                <a:gd name="T35" fmla="*/ 706 h 706"/>
                <a:gd name="T36" fmla="*/ 232 w 334"/>
                <a:gd name="T37" fmla="*/ 691 h 706"/>
                <a:gd name="T38" fmla="*/ 187 w 334"/>
                <a:gd name="T39" fmla="*/ 662 h 706"/>
                <a:gd name="T40" fmla="*/ 136 w 334"/>
                <a:gd name="T41" fmla="*/ 660 h 706"/>
                <a:gd name="T42" fmla="*/ 96 w 334"/>
                <a:gd name="T43" fmla="*/ 684 h 706"/>
                <a:gd name="T44" fmla="*/ 69 w 334"/>
                <a:gd name="T45" fmla="*/ 677 h 706"/>
                <a:gd name="T46" fmla="*/ 59 w 334"/>
                <a:gd name="T47" fmla="*/ 648 h 706"/>
                <a:gd name="T48" fmla="*/ 74 w 334"/>
                <a:gd name="T49" fmla="*/ 601 h 706"/>
                <a:gd name="T50" fmla="*/ 81 w 334"/>
                <a:gd name="T51" fmla="*/ 520 h 706"/>
                <a:gd name="T52" fmla="*/ 89 w 334"/>
                <a:gd name="T53" fmla="*/ 439 h 706"/>
                <a:gd name="T54" fmla="*/ 99 w 334"/>
                <a:gd name="T55" fmla="*/ 323 h 706"/>
                <a:gd name="T56" fmla="*/ 96 w 334"/>
                <a:gd name="T57" fmla="*/ 264 h 706"/>
                <a:gd name="T58" fmla="*/ 74 w 334"/>
                <a:gd name="T59" fmla="*/ 193 h 706"/>
                <a:gd name="T60" fmla="*/ 44 w 334"/>
                <a:gd name="T61" fmla="*/ 142 h 706"/>
                <a:gd name="T62" fmla="*/ 17 w 334"/>
                <a:gd name="T63" fmla="*/ 91 h 706"/>
                <a:gd name="T64" fmla="*/ 0 w 334"/>
                <a:gd name="T65" fmla="*/ 39 h 706"/>
                <a:gd name="T66" fmla="*/ 10 w 334"/>
                <a:gd name="T67" fmla="*/ 2 h 706"/>
                <a:gd name="T68" fmla="*/ 37 w 334"/>
                <a:gd name="T69" fmla="*/ 0 h 70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4"/>
                <a:gd name="T106" fmla="*/ 0 h 706"/>
                <a:gd name="T107" fmla="*/ 334 w 334"/>
                <a:gd name="T108" fmla="*/ 706 h 70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4" h="706">
                  <a:moveTo>
                    <a:pt x="37" y="0"/>
                  </a:moveTo>
                  <a:lnTo>
                    <a:pt x="96" y="37"/>
                  </a:lnTo>
                  <a:lnTo>
                    <a:pt x="126" y="96"/>
                  </a:lnTo>
                  <a:lnTo>
                    <a:pt x="148" y="162"/>
                  </a:lnTo>
                  <a:lnTo>
                    <a:pt x="165" y="259"/>
                  </a:lnTo>
                  <a:lnTo>
                    <a:pt x="165" y="330"/>
                  </a:lnTo>
                  <a:lnTo>
                    <a:pt x="150" y="425"/>
                  </a:lnTo>
                  <a:lnTo>
                    <a:pt x="121" y="505"/>
                  </a:lnTo>
                  <a:lnTo>
                    <a:pt x="121" y="579"/>
                  </a:lnTo>
                  <a:lnTo>
                    <a:pt x="133" y="616"/>
                  </a:lnTo>
                  <a:lnTo>
                    <a:pt x="155" y="616"/>
                  </a:lnTo>
                  <a:lnTo>
                    <a:pt x="200" y="611"/>
                  </a:lnTo>
                  <a:lnTo>
                    <a:pt x="260" y="623"/>
                  </a:lnTo>
                  <a:lnTo>
                    <a:pt x="312" y="648"/>
                  </a:lnTo>
                  <a:lnTo>
                    <a:pt x="329" y="660"/>
                  </a:lnTo>
                  <a:lnTo>
                    <a:pt x="334" y="682"/>
                  </a:lnTo>
                  <a:lnTo>
                    <a:pt x="292" y="704"/>
                  </a:lnTo>
                  <a:lnTo>
                    <a:pt x="260" y="706"/>
                  </a:lnTo>
                  <a:lnTo>
                    <a:pt x="232" y="691"/>
                  </a:lnTo>
                  <a:lnTo>
                    <a:pt x="187" y="662"/>
                  </a:lnTo>
                  <a:lnTo>
                    <a:pt x="136" y="660"/>
                  </a:lnTo>
                  <a:lnTo>
                    <a:pt x="96" y="684"/>
                  </a:lnTo>
                  <a:lnTo>
                    <a:pt x="69" y="677"/>
                  </a:lnTo>
                  <a:lnTo>
                    <a:pt x="59" y="648"/>
                  </a:lnTo>
                  <a:lnTo>
                    <a:pt x="74" y="601"/>
                  </a:lnTo>
                  <a:lnTo>
                    <a:pt x="81" y="520"/>
                  </a:lnTo>
                  <a:lnTo>
                    <a:pt x="89" y="439"/>
                  </a:lnTo>
                  <a:lnTo>
                    <a:pt x="99" y="323"/>
                  </a:lnTo>
                  <a:lnTo>
                    <a:pt x="96" y="264"/>
                  </a:lnTo>
                  <a:lnTo>
                    <a:pt x="74" y="193"/>
                  </a:lnTo>
                  <a:lnTo>
                    <a:pt x="44" y="142"/>
                  </a:lnTo>
                  <a:lnTo>
                    <a:pt x="17" y="91"/>
                  </a:lnTo>
                  <a:lnTo>
                    <a:pt x="0" y="39"/>
                  </a:lnTo>
                  <a:lnTo>
                    <a:pt x="10" y="2"/>
                  </a:lnTo>
                  <a:lnTo>
                    <a:pt x="37" y="0"/>
                  </a:lnTo>
                  <a:close/>
                </a:path>
              </a:pathLst>
            </a:custGeom>
            <a:solidFill>
              <a:srgbClr val="FF6600"/>
            </a:solidFill>
            <a:ln w="19050">
              <a:solidFill>
                <a:srgbClr val="000000"/>
              </a:solidFill>
              <a:round/>
              <a:headEnd/>
              <a:tailEnd/>
            </a:ln>
          </p:spPr>
          <p:txBody>
            <a:bodyPr/>
            <a:lstStyle/>
            <a:p>
              <a:endParaRPr lang="pt-PT"/>
            </a:p>
          </p:txBody>
        </p:sp>
        <p:sp>
          <p:nvSpPr>
            <p:cNvPr id="9" name="Freeform 125"/>
            <p:cNvSpPr>
              <a:spLocks/>
            </p:cNvSpPr>
            <p:nvPr/>
          </p:nvSpPr>
          <p:spPr bwMode="auto">
            <a:xfrm>
              <a:off x="323" y="1252"/>
              <a:ext cx="204" cy="795"/>
            </a:xfrm>
            <a:custGeom>
              <a:avLst/>
              <a:gdLst>
                <a:gd name="T0" fmla="*/ 66 w 204"/>
                <a:gd name="T1" fmla="*/ 181 h 795"/>
                <a:gd name="T2" fmla="*/ 91 w 204"/>
                <a:gd name="T3" fmla="*/ 58 h 795"/>
                <a:gd name="T4" fmla="*/ 144 w 204"/>
                <a:gd name="T5" fmla="*/ 0 h 795"/>
                <a:gd name="T6" fmla="*/ 204 w 204"/>
                <a:gd name="T7" fmla="*/ 22 h 795"/>
                <a:gd name="T8" fmla="*/ 201 w 204"/>
                <a:gd name="T9" fmla="*/ 89 h 795"/>
                <a:gd name="T10" fmla="*/ 164 w 204"/>
                <a:gd name="T11" fmla="*/ 154 h 795"/>
                <a:gd name="T12" fmla="*/ 129 w 204"/>
                <a:gd name="T13" fmla="*/ 247 h 795"/>
                <a:gd name="T14" fmla="*/ 111 w 204"/>
                <a:gd name="T15" fmla="*/ 327 h 795"/>
                <a:gd name="T16" fmla="*/ 99 w 204"/>
                <a:gd name="T17" fmla="*/ 388 h 795"/>
                <a:gd name="T18" fmla="*/ 99 w 204"/>
                <a:gd name="T19" fmla="*/ 458 h 795"/>
                <a:gd name="T20" fmla="*/ 106 w 204"/>
                <a:gd name="T21" fmla="*/ 526 h 795"/>
                <a:gd name="T22" fmla="*/ 126 w 204"/>
                <a:gd name="T23" fmla="*/ 598 h 795"/>
                <a:gd name="T24" fmla="*/ 144 w 204"/>
                <a:gd name="T25" fmla="*/ 644 h 795"/>
                <a:gd name="T26" fmla="*/ 151 w 204"/>
                <a:gd name="T27" fmla="*/ 673 h 795"/>
                <a:gd name="T28" fmla="*/ 151 w 204"/>
                <a:gd name="T29" fmla="*/ 700 h 795"/>
                <a:gd name="T30" fmla="*/ 126 w 204"/>
                <a:gd name="T31" fmla="*/ 715 h 795"/>
                <a:gd name="T32" fmla="*/ 89 w 204"/>
                <a:gd name="T33" fmla="*/ 739 h 795"/>
                <a:gd name="T34" fmla="*/ 66 w 204"/>
                <a:gd name="T35" fmla="*/ 788 h 795"/>
                <a:gd name="T36" fmla="*/ 43 w 204"/>
                <a:gd name="T37" fmla="*/ 795 h 795"/>
                <a:gd name="T38" fmla="*/ 15 w 204"/>
                <a:gd name="T39" fmla="*/ 788 h 795"/>
                <a:gd name="T40" fmla="*/ 0 w 204"/>
                <a:gd name="T41" fmla="*/ 751 h 795"/>
                <a:gd name="T42" fmla="*/ 15 w 204"/>
                <a:gd name="T43" fmla="*/ 724 h 795"/>
                <a:gd name="T44" fmla="*/ 50 w 204"/>
                <a:gd name="T45" fmla="*/ 707 h 795"/>
                <a:gd name="T46" fmla="*/ 81 w 204"/>
                <a:gd name="T47" fmla="*/ 686 h 795"/>
                <a:gd name="T48" fmla="*/ 96 w 204"/>
                <a:gd name="T49" fmla="*/ 642 h 795"/>
                <a:gd name="T50" fmla="*/ 91 w 204"/>
                <a:gd name="T51" fmla="*/ 593 h 795"/>
                <a:gd name="T52" fmla="*/ 74 w 204"/>
                <a:gd name="T53" fmla="*/ 526 h 795"/>
                <a:gd name="T54" fmla="*/ 59 w 204"/>
                <a:gd name="T55" fmla="*/ 461 h 795"/>
                <a:gd name="T56" fmla="*/ 50 w 204"/>
                <a:gd name="T57" fmla="*/ 385 h 795"/>
                <a:gd name="T58" fmla="*/ 45 w 204"/>
                <a:gd name="T59" fmla="*/ 320 h 795"/>
                <a:gd name="T60" fmla="*/ 54 w 204"/>
                <a:gd name="T61" fmla="*/ 264 h 795"/>
                <a:gd name="T62" fmla="*/ 54 w 204"/>
                <a:gd name="T63" fmla="*/ 217 h 795"/>
                <a:gd name="T64" fmla="*/ 66 w 204"/>
                <a:gd name="T65" fmla="*/ 181 h 7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4"/>
                <a:gd name="T100" fmla="*/ 0 h 795"/>
                <a:gd name="T101" fmla="*/ 204 w 204"/>
                <a:gd name="T102" fmla="*/ 795 h 7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4" h="795">
                  <a:moveTo>
                    <a:pt x="66" y="181"/>
                  </a:moveTo>
                  <a:lnTo>
                    <a:pt x="91" y="58"/>
                  </a:lnTo>
                  <a:lnTo>
                    <a:pt x="144" y="0"/>
                  </a:lnTo>
                  <a:lnTo>
                    <a:pt x="204" y="22"/>
                  </a:lnTo>
                  <a:lnTo>
                    <a:pt x="201" y="89"/>
                  </a:lnTo>
                  <a:lnTo>
                    <a:pt x="164" y="154"/>
                  </a:lnTo>
                  <a:lnTo>
                    <a:pt x="129" y="247"/>
                  </a:lnTo>
                  <a:lnTo>
                    <a:pt x="111" y="327"/>
                  </a:lnTo>
                  <a:lnTo>
                    <a:pt x="99" y="388"/>
                  </a:lnTo>
                  <a:lnTo>
                    <a:pt x="99" y="458"/>
                  </a:lnTo>
                  <a:lnTo>
                    <a:pt x="106" y="526"/>
                  </a:lnTo>
                  <a:lnTo>
                    <a:pt x="126" y="598"/>
                  </a:lnTo>
                  <a:lnTo>
                    <a:pt x="144" y="644"/>
                  </a:lnTo>
                  <a:lnTo>
                    <a:pt x="151" y="673"/>
                  </a:lnTo>
                  <a:lnTo>
                    <a:pt x="151" y="700"/>
                  </a:lnTo>
                  <a:lnTo>
                    <a:pt x="126" y="715"/>
                  </a:lnTo>
                  <a:lnTo>
                    <a:pt x="89" y="739"/>
                  </a:lnTo>
                  <a:lnTo>
                    <a:pt x="66" y="788"/>
                  </a:lnTo>
                  <a:lnTo>
                    <a:pt x="43" y="795"/>
                  </a:lnTo>
                  <a:lnTo>
                    <a:pt x="15" y="788"/>
                  </a:lnTo>
                  <a:lnTo>
                    <a:pt x="0" y="751"/>
                  </a:lnTo>
                  <a:lnTo>
                    <a:pt x="15" y="724"/>
                  </a:lnTo>
                  <a:lnTo>
                    <a:pt x="50" y="707"/>
                  </a:lnTo>
                  <a:lnTo>
                    <a:pt x="81" y="686"/>
                  </a:lnTo>
                  <a:lnTo>
                    <a:pt x="96" y="642"/>
                  </a:lnTo>
                  <a:lnTo>
                    <a:pt x="91" y="593"/>
                  </a:lnTo>
                  <a:lnTo>
                    <a:pt x="74" y="526"/>
                  </a:lnTo>
                  <a:lnTo>
                    <a:pt x="59" y="461"/>
                  </a:lnTo>
                  <a:lnTo>
                    <a:pt x="50" y="385"/>
                  </a:lnTo>
                  <a:lnTo>
                    <a:pt x="45" y="320"/>
                  </a:lnTo>
                  <a:lnTo>
                    <a:pt x="54" y="264"/>
                  </a:lnTo>
                  <a:lnTo>
                    <a:pt x="54" y="217"/>
                  </a:lnTo>
                  <a:lnTo>
                    <a:pt x="66" y="181"/>
                  </a:lnTo>
                  <a:close/>
                </a:path>
              </a:pathLst>
            </a:custGeom>
            <a:solidFill>
              <a:srgbClr val="FF6600"/>
            </a:solidFill>
            <a:ln w="19050">
              <a:solidFill>
                <a:srgbClr val="000000"/>
              </a:solidFill>
              <a:round/>
              <a:headEnd/>
              <a:tailEnd/>
            </a:ln>
          </p:spPr>
          <p:txBody>
            <a:bodyPr/>
            <a:lstStyle/>
            <a:p>
              <a:endParaRPr lang="pt-PT"/>
            </a:p>
          </p:txBody>
        </p:sp>
      </p:grpSp>
    </p:spTree>
    <p:extLst>
      <p:ext uri="{BB962C8B-B14F-4D97-AF65-F5344CB8AC3E}">
        <p14:creationId xmlns:p14="http://schemas.microsoft.com/office/powerpoint/2010/main" val="11864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4" name="WordArt 4"/>
          <p:cNvSpPr>
            <a:spLocks noChangeArrowheads="1" noChangeShapeType="1" noTextEdit="1"/>
          </p:cNvSpPr>
          <p:nvPr/>
        </p:nvSpPr>
        <p:spPr bwMode="auto">
          <a:xfrm>
            <a:off x="179388" y="71438"/>
            <a:ext cx="8713787" cy="765175"/>
          </a:xfrm>
          <a:prstGeom prst="rect">
            <a:avLst/>
          </a:prstGeom>
          <a:noFill/>
        </p:spPr>
        <p:txBody>
          <a:bodyPr wrap="none" fromWordArt="1">
            <a:prstTxWarp prst="textPlain">
              <a:avLst>
                <a:gd name="adj" fmla="val 50023"/>
              </a:avLst>
            </a:prstTxWarp>
          </a:bodyPr>
          <a:lstStyle/>
          <a:p>
            <a:pPr algn="ctr"/>
            <a:r>
              <a:rPr lang="pt-PT" sz="3200" kern="10" dirty="0">
                <a:ln w="9525">
                  <a:solidFill>
                    <a:srgbClr val="000000"/>
                  </a:solidFill>
                  <a:round/>
                  <a:headEnd/>
                  <a:tailEnd/>
                </a:ln>
                <a:solidFill>
                  <a:schemeClr val="accent1"/>
                </a:solidFill>
                <a:latin typeface="Arial Black"/>
              </a:rPr>
              <a:t> </a:t>
            </a:r>
            <a:r>
              <a:rPr lang="pt-PT" sz="3200" kern="10" dirty="0" smtClean="0">
                <a:ln w="9525">
                  <a:solidFill>
                    <a:srgbClr val="000000"/>
                  </a:solidFill>
                  <a:round/>
                  <a:headEnd/>
                  <a:tailEnd/>
                </a:ln>
                <a:solidFill>
                  <a:srgbClr val="7030A0"/>
                </a:solidFill>
                <a:latin typeface="Arial Black"/>
              </a:rPr>
              <a:t>TÉCNICO DE MECATRÓNICA</a:t>
            </a:r>
            <a:endParaRPr lang="pt-PT" sz="3200" kern="10" dirty="0">
              <a:ln w="9525">
                <a:solidFill>
                  <a:srgbClr val="000000"/>
                </a:solidFill>
                <a:round/>
                <a:headEnd/>
                <a:tailEnd/>
              </a:ln>
              <a:solidFill>
                <a:srgbClr val="7030A0"/>
              </a:solidFill>
              <a:latin typeface="Arial Black"/>
            </a:endParaRPr>
          </a:p>
        </p:txBody>
      </p:sp>
      <p:sp>
        <p:nvSpPr>
          <p:cNvPr id="46083"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sp>
        <p:nvSpPr>
          <p:cNvPr id="46084" name="Text Box 6"/>
          <p:cNvSpPr txBox="1">
            <a:spLocks noChangeArrowheads="1"/>
          </p:cNvSpPr>
          <p:nvPr/>
        </p:nvSpPr>
        <p:spPr bwMode="auto">
          <a:xfrm>
            <a:off x="539750" y="4889384"/>
            <a:ext cx="7572375" cy="1523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pt-PT" altLang="pt-PT" sz="1400" dirty="0">
                <a:solidFill>
                  <a:schemeClr val="tx2"/>
                </a:solidFill>
                <a:latin typeface="+mn-lt"/>
              </a:rPr>
              <a:t>O </a:t>
            </a:r>
            <a:r>
              <a:rPr lang="pt-PT" altLang="pt-PT" sz="1600" b="1" dirty="0">
                <a:solidFill>
                  <a:schemeClr val="tx2"/>
                </a:solidFill>
                <a:latin typeface="+mn-lt"/>
              </a:rPr>
              <a:t>Técnico de </a:t>
            </a:r>
            <a:r>
              <a:rPr lang="pt-PT" altLang="pt-PT" sz="1600" b="1" dirty="0" smtClean="0">
                <a:solidFill>
                  <a:schemeClr val="tx2"/>
                </a:solidFill>
                <a:latin typeface="+mn-lt"/>
              </a:rPr>
              <a:t>Mecatrónica </a:t>
            </a:r>
            <a:r>
              <a:rPr lang="pt-PT" sz="1400" dirty="0" smtClean="0">
                <a:solidFill>
                  <a:schemeClr val="tx2"/>
                </a:solidFill>
              </a:rPr>
              <a:t>efetua </a:t>
            </a:r>
            <a:r>
              <a:rPr lang="pt-PT" sz="1400" dirty="0">
                <a:solidFill>
                  <a:schemeClr val="tx2"/>
                </a:solidFill>
              </a:rPr>
              <a:t>a instalação, manutenção, reparação e adaptação de equipamentos diversos, nas áreas de e eletricidade, eletrónica, controlo automático, robótica e mecânica assegurando a otimização do seu funcionamento, respeitando as normas de segurança de pessoas e equipamentos.</a:t>
            </a:r>
            <a:endParaRPr lang="pt-PT" altLang="pt-PT" sz="1400" dirty="0">
              <a:solidFill>
                <a:schemeClr val="tx2"/>
              </a:solidFill>
              <a:latin typeface="+mn-lt"/>
            </a:endParaRPr>
          </a:p>
          <a:p>
            <a:pPr>
              <a:spcBef>
                <a:spcPct val="50000"/>
              </a:spcBef>
            </a:pPr>
            <a:r>
              <a:rPr lang="pt-PT" altLang="pt-PT" sz="1400" dirty="0">
                <a:latin typeface="Comic Sans MS" pitchFamily="66" charset="0"/>
              </a:rPr>
              <a:t/>
            </a:r>
            <a:br>
              <a:rPr lang="pt-PT" altLang="pt-PT" sz="1400" dirty="0">
                <a:latin typeface="Comic Sans MS" pitchFamily="66" charset="0"/>
              </a:rPr>
            </a:br>
            <a:r>
              <a:rPr lang="pt-PT" altLang="pt-PT" sz="1400" dirty="0">
                <a:solidFill>
                  <a:schemeClr val="tx2"/>
                </a:solidFill>
                <a:latin typeface="Comic Sans MS" pitchFamily="66" charset="0"/>
              </a:rPr>
              <a:t>                                                         </a:t>
            </a:r>
            <a:r>
              <a:rPr lang="pt-PT" altLang="pt-PT" sz="1400" b="1" dirty="0">
                <a:solidFill>
                  <a:schemeClr val="tx2"/>
                </a:solidFill>
                <a:latin typeface="Comic Sans MS" pitchFamily="66" charset="0"/>
              </a:rPr>
              <a:t>CENFIM</a:t>
            </a:r>
          </a:p>
        </p:txBody>
      </p:sp>
      <p:sp>
        <p:nvSpPr>
          <p:cNvPr id="46085" name="Text Box 7"/>
          <p:cNvSpPr txBox="1">
            <a:spLocks noChangeArrowheads="1"/>
          </p:cNvSpPr>
          <p:nvPr/>
        </p:nvSpPr>
        <p:spPr bwMode="auto">
          <a:xfrm>
            <a:off x="5453063" y="48831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66479" name="Group 239"/>
          <p:cNvGraphicFramePr>
            <a:graphicFrameLocks noGrp="1"/>
          </p:cNvGraphicFramePr>
          <p:nvPr>
            <p:extLst>
              <p:ext uri="{D42A27DB-BD31-4B8C-83A1-F6EECF244321}">
                <p14:modId xmlns:p14="http://schemas.microsoft.com/office/powerpoint/2010/main" val="484723287"/>
              </p:ext>
            </p:extLst>
          </p:nvPr>
        </p:nvGraphicFramePr>
        <p:xfrm>
          <a:off x="107950" y="1196975"/>
          <a:ext cx="2879725" cy="3140265"/>
        </p:xfrm>
        <a:graphic>
          <a:graphicData uri="http://schemas.openxmlformats.org/drawingml/2006/table">
            <a:tbl>
              <a:tblPr/>
              <a:tblGrid>
                <a:gridCol w="2376488"/>
                <a:gridCol w="503237"/>
              </a:tblGrid>
              <a:tr h="243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1º Ano</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800" b="0" i="0" u="none" strike="noStrike" cap="none" normalizeH="0" baseline="0" smtClean="0">
                          <a:ln>
                            <a:noFill/>
                          </a:ln>
                          <a:solidFill>
                            <a:schemeClr val="tx2"/>
                          </a:solidFill>
                          <a:effectLst/>
                          <a:latin typeface="Comic Sans MS" pitchFamily="66" charset="0"/>
                        </a:rPr>
                        <a:t>Horas</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Viver em Português</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100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chemeClr val="tx2"/>
                          </a:solidFill>
                          <a:effectLst/>
                          <a:latin typeface="Comic Sans MS" pitchFamily="66" charset="0"/>
                        </a:rPr>
                        <a:t>Comunicar em Inglês</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100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chemeClr val="tx2"/>
                          </a:solidFill>
                          <a:effectLst/>
                          <a:latin typeface="Comic Sans MS" pitchFamily="66" charset="0"/>
                        </a:rPr>
                        <a:t>Mundo Actual</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50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Desenvolvimento Pessoal e Social</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50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1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Tecnologias da Informação e Comunicação</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50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Matemática e a Realidade </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75</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Física e Química</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50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Tecnologias Específicas</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400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 Contexto de Trabalho </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300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72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Actividades Extracurriculares de Apoio</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90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66482" name="Group 242"/>
          <p:cNvGraphicFramePr>
            <a:graphicFrameLocks noGrp="1"/>
          </p:cNvGraphicFramePr>
          <p:nvPr>
            <p:extLst>
              <p:ext uri="{D42A27DB-BD31-4B8C-83A1-F6EECF244321}">
                <p14:modId xmlns:p14="http://schemas.microsoft.com/office/powerpoint/2010/main" val="850305771"/>
              </p:ext>
            </p:extLst>
          </p:nvPr>
        </p:nvGraphicFramePr>
        <p:xfrm>
          <a:off x="2987824" y="1196752"/>
          <a:ext cx="2879725" cy="2987604"/>
        </p:xfrm>
        <a:graphic>
          <a:graphicData uri="http://schemas.openxmlformats.org/drawingml/2006/table">
            <a:tbl>
              <a:tblPr/>
              <a:tblGrid>
                <a:gridCol w="2376487"/>
                <a:gridCol w="503238"/>
              </a:tblGrid>
              <a:tr h="243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2º Ano</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800" b="0" i="0" u="none" strike="noStrike" cap="none" normalizeH="0" baseline="0" dirty="0" smtClean="0">
                          <a:ln>
                            <a:noFill/>
                          </a:ln>
                          <a:solidFill>
                            <a:schemeClr val="tx2"/>
                          </a:solidFill>
                          <a:effectLst/>
                          <a:latin typeface="Comic Sans MS" pitchFamily="66" charset="0"/>
                        </a:rPr>
                        <a:t>Horas</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Viver em Português</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100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Comunicar em Inglês</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 50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Mundo </a:t>
                      </a:r>
                      <a:r>
                        <a:rPr kumimoji="0" lang="pt-PT" sz="1000" b="0" i="0" u="none" strike="noStrike" cap="none" normalizeH="0" baseline="0" dirty="0" err="1" smtClean="0">
                          <a:ln>
                            <a:noFill/>
                          </a:ln>
                          <a:solidFill>
                            <a:schemeClr val="tx2"/>
                          </a:solidFill>
                          <a:effectLst/>
                          <a:latin typeface="Comic Sans MS" pitchFamily="66" charset="0"/>
                        </a:rPr>
                        <a:t>Actual</a:t>
                      </a:r>
                      <a:endParaRPr kumimoji="0" lang="pt-PT" sz="1000" b="0" i="0" u="none" strike="noStrike" cap="none" normalizeH="0" baseline="0" dirty="0" smtClean="0">
                        <a:ln>
                          <a:noFill/>
                        </a:ln>
                        <a:solidFill>
                          <a:schemeClr val="tx2"/>
                        </a:solidFill>
                        <a:effectLst/>
                        <a:latin typeface="Comic Sans MS" pitchFamily="66"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 25</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Desenvolvimento Pessoal e Social</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 25</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Tecnologias da Informação e Comunicação</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25</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Matemática e a Realidade </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75</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Física e Química</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50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Tecnologias Específicas</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300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 Contexto de Trabalho </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550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Actividades Extracurriculares de Apoio</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90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66487" name="Group 247"/>
          <p:cNvGraphicFramePr>
            <a:graphicFrameLocks noGrp="1"/>
          </p:cNvGraphicFramePr>
          <p:nvPr>
            <p:extLst>
              <p:ext uri="{D42A27DB-BD31-4B8C-83A1-F6EECF244321}">
                <p14:modId xmlns:p14="http://schemas.microsoft.com/office/powerpoint/2010/main" val="4083855718"/>
              </p:ext>
            </p:extLst>
          </p:nvPr>
        </p:nvGraphicFramePr>
        <p:xfrm>
          <a:off x="5867400" y="1196978"/>
          <a:ext cx="2808288" cy="3107892"/>
        </p:xfrm>
        <a:graphic>
          <a:graphicData uri="http://schemas.openxmlformats.org/drawingml/2006/table">
            <a:tbl>
              <a:tblPr/>
              <a:tblGrid>
                <a:gridCol w="2303463"/>
                <a:gridCol w="504825"/>
              </a:tblGrid>
              <a:tr h="2762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3º Ano</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800" b="0" i="0" u="none" strike="noStrike" cap="none" normalizeH="0" baseline="0" smtClean="0">
                          <a:ln>
                            <a:noFill/>
                          </a:ln>
                          <a:solidFill>
                            <a:schemeClr val="tx2"/>
                          </a:solidFill>
                          <a:effectLst/>
                          <a:latin typeface="Comic Sans MS" pitchFamily="66" charset="0"/>
                        </a:rPr>
                        <a:t>Horas</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62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Viver em Português</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 75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62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Comunicar em Inglês</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50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62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Mundo </a:t>
                      </a:r>
                      <a:r>
                        <a:rPr kumimoji="0" lang="pt-PT" sz="1000" b="0" i="0" u="none" strike="noStrike" cap="none" normalizeH="0" baseline="0" dirty="0" err="1" smtClean="0">
                          <a:ln>
                            <a:noFill/>
                          </a:ln>
                          <a:solidFill>
                            <a:schemeClr val="tx2"/>
                          </a:solidFill>
                          <a:effectLst/>
                          <a:latin typeface="Comic Sans MS" pitchFamily="66" charset="0"/>
                        </a:rPr>
                        <a:t>Actual</a:t>
                      </a:r>
                      <a:endParaRPr kumimoji="0" lang="pt-PT" sz="1000" b="0" i="0" u="none" strike="noStrike" cap="none" normalizeH="0" baseline="0" dirty="0" smtClean="0">
                        <a:ln>
                          <a:noFill/>
                        </a:ln>
                        <a:solidFill>
                          <a:schemeClr val="tx2"/>
                        </a:solidFill>
                        <a:effectLst/>
                        <a:latin typeface="Comic Sans MS" pitchFamily="66" charset="0"/>
                      </a:endParaRP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25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62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Desenvolvimento Pessoal e Social</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25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891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Tecnologias de Informação e Comunicação </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25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62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Matemática e a Realidade </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50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62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Tecnologias Específicas</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300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62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 Contexto de Trabalho </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650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891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Actividades Extracurriculares de Apoio</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90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243515720"/>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66244"/>
                                        </p:tgtEl>
                                        <p:attrNameLst>
                                          <p:attrName>style.visibility</p:attrName>
                                        </p:attrNameLst>
                                      </p:cBhvr>
                                      <p:to>
                                        <p:strVal val="visible"/>
                                      </p:to>
                                    </p:set>
                                    <p:anim calcmode="lin" valueType="num">
                                      <p:cBhvr additive="base">
                                        <p:cTn id="7" dur="500" fill="hold"/>
                                        <p:tgtEl>
                                          <p:spTgt spid="266244"/>
                                        </p:tgtEl>
                                        <p:attrNameLst>
                                          <p:attrName>ppt_x</p:attrName>
                                        </p:attrNameLst>
                                      </p:cBhvr>
                                      <p:tavLst>
                                        <p:tav tm="0">
                                          <p:val>
                                            <p:strVal val="#ppt_x"/>
                                          </p:val>
                                        </p:tav>
                                        <p:tav tm="100000">
                                          <p:val>
                                            <p:strVal val="#ppt_x"/>
                                          </p:val>
                                        </p:tav>
                                      </p:tavLst>
                                    </p:anim>
                                    <p:anim calcmode="lin" valueType="num">
                                      <p:cBhvr additive="base">
                                        <p:cTn id="8" dur="500" fill="hold"/>
                                        <p:tgtEl>
                                          <p:spTgt spid="26624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4" name="WordArt 4"/>
          <p:cNvSpPr>
            <a:spLocks noChangeArrowheads="1" noChangeShapeType="1" noTextEdit="1"/>
          </p:cNvSpPr>
          <p:nvPr/>
        </p:nvSpPr>
        <p:spPr bwMode="auto">
          <a:xfrm>
            <a:off x="179388" y="71438"/>
            <a:ext cx="8713787" cy="765175"/>
          </a:xfrm>
          <a:prstGeom prst="rect">
            <a:avLst/>
          </a:prstGeom>
          <a:noFill/>
        </p:spPr>
        <p:txBody>
          <a:bodyPr wrap="none" fromWordArt="1">
            <a:prstTxWarp prst="textPlain">
              <a:avLst>
                <a:gd name="adj" fmla="val 50023"/>
              </a:avLst>
            </a:prstTxWarp>
          </a:bodyPr>
          <a:lstStyle/>
          <a:p>
            <a:pPr algn="ctr"/>
            <a:r>
              <a:rPr lang="pt-PT" sz="3200" kern="10" dirty="0">
                <a:ln w="9525">
                  <a:solidFill>
                    <a:srgbClr val="000000"/>
                  </a:solidFill>
                  <a:round/>
                  <a:headEnd/>
                  <a:tailEnd/>
                </a:ln>
                <a:solidFill>
                  <a:srgbClr val="7030A0"/>
                </a:solidFill>
                <a:latin typeface="Arial Black"/>
              </a:rPr>
              <a:t>TÉCNICO DE REFRIGERAÇÃO E CLIMATIZAÇÃO</a:t>
            </a:r>
          </a:p>
        </p:txBody>
      </p:sp>
      <p:sp>
        <p:nvSpPr>
          <p:cNvPr id="48131"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sp>
        <p:nvSpPr>
          <p:cNvPr id="48132" name="Text Box 6"/>
          <p:cNvSpPr txBox="1">
            <a:spLocks noChangeArrowheads="1"/>
          </p:cNvSpPr>
          <p:nvPr/>
        </p:nvSpPr>
        <p:spPr bwMode="auto">
          <a:xfrm>
            <a:off x="569341" y="4581128"/>
            <a:ext cx="7572375"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pt-PT" altLang="pt-PT" sz="1400" dirty="0">
                <a:solidFill>
                  <a:schemeClr val="tx2"/>
                </a:solidFill>
                <a:latin typeface="Calibri" panose="020F0502020204030204" pitchFamily="34" charset="0"/>
              </a:rPr>
              <a:t>O </a:t>
            </a:r>
            <a:r>
              <a:rPr lang="pt-PT" altLang="pt-PT" sz="1400" b="1" dirty="0">
                <a:solidFill>
                  <a:schemeClr val="tx2"/>
                </a:solidFill>
                <a:latin typeface="Calibri" panose="020F0502020204030204" pitchFamily="34" charset="0"/>
              </a:rPr>
              <a:t>Técnico de Refrigeração e Climatização </a:t>
            </a:r>
            <a:r>
              <a:rPr lang="pt-PT" altLang="pt-PT" sz="1400" dirty="0">
                <a:solidFill>
                  <a:schemeClr val="tx2"/>
                </a:solidFill>
                <a:latin typeface="Calibri" panose="020F0502020204030204" pitchFamily="34" charset="0"/>
              </a:rPr>
              <a:t>é o/a profissional que, com base nos procedimentos e técnicas adequadas bem como nas normas de higiene, segurança e ambiente, está apto a proceder à gestão do plano de fabrico, gestão da montagem dos sistemas de refrigeração e climatização (aquecimento, ventilação, ar condicionado e refrigeração), gestão dos recursos afetos às atividades de instalação e montagem desses sistemas, gestão da conservação e assistência técnica dos mesmos, ao cálculo e seleção dos seus elementos, destinados à reconversão ou à melhoria da condição funcional e à organização dos subsectores produtivos.</a:t>
            </a:r>
          </a:p>
          <a:p>
            <a:pPr algn="ctr">
              <a:spcBef>
                <a:spcPct val="50000"/>
              </a:spcBef>
            </a:pPr>
            <a:r>
              <a:rPr lang="pt-PT" altLang="pt-PT" sz="1200" dirty="0">
                <a:latin typeface="Comic Sans MS" pitchFamily="66" charset="0"/>
              </a:rPr>
              <a:t> </a:t>
            </a:r>
            <a:r>
              <a:rPr lang="pt-PT" altLang="pt-PT" sz="1400" dirty="0">
                <a:latin typeface="Comic Sans MS" pitchFamily="66" charset="0"/>
              </a:rPr>
              <a:t/>
            </a:r>
            <a:br>
              <a:rPr lang="pt-PT" altLang="pt-PT" sz="1400" dirty="0">
                <a:latin typeface="Comic Sans MS" pitchFamily="66" charset="0"/>
              </a:rPr>
            </a:br>
            <a:r>
              <a:rPr lang="pt-PT" altLang="pt-PT" sz="1400" dirty="0">
                <a:latin typeface="Comic Sans MS" pitchFamily="66" charset="0"/>
              </a:rPr>
              <a:t>                   </a:t>
            </a:r>
            <a:r>
              <a:rPr lang="pt-PT" altLang="pt-PT" sz="1400" b="1" dirty="0">
                <a:solidFill>
                  <a:schemeClr val="tx2"/>
                </a:solidFill>
                <a:latin typeface="Comic Sans MS" pitchFamily="66" charset="0"/>
              </a:rPr>
              <a:t>CENFIM </a:t>
            </a:r>
            <a:r>
              <a:rPr lang="pt-PT" altLang="pt-PT" sz="1400" b="1" dirty="0">
                <a:solidFill>
                  <a:srgbClr val="0000FF"/>
                </a:solidFill>
                <a:latin typeface="Comic Sans MS" pitchFamily="66" charset="0"/>
              </a:rPr>
              <a:t>                         </a:t>
            </a:r>
          </a:p>
        </p:txBody>
      </p:sp>
      <p:sp>
        <p:nvSpPr>
          <p:cNvPr id="48133" name="Text Box 7"/>
          <p:cNvSpPr txBox="1">
            <a:spLocks noChangeArrowheads="1"/>
          </p:cNvSpPr>
          <p:nvPr/>
        </p:nvSpPr>
        <p:spPr bwMode="auto">
          <a:xfrm>
            <a:off x="5453063" y="48831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66479" name="Group 239"/>
          <p:cNvGraphicFramePr>
            <a:graphicFrameLocks noGrp="1"/>
          </p:cNvGraphicFramePr>
          <p:nvPr/>
        </p:nvGraphicFramePr>
        <p:xfrm>
          <a:off x="107950" y="1196975"/>
          <a:ext cx="2879725" cy="2998788"/>
        </p:xfrm>
        <a:graphic>
          <a:graphicData uri="http://schemas.openxmlformats.org/drawingml/2006/table">
            <a:tbl>
              <a:tblPr/>
              <a:tblGrid>
                <a:gridCol w="2376488"/>
                <a:gridCol w="503237"/>
              </a:tblGrid>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FF"/>
                          </a:solidFill>
                          <a:effectLst/>
                          <a:latin typeface="Comic Sans MS" pitchFamily="66" charset="0"/>
                        </a:rPr>
                        <a:t>1º Ano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800" b="0" i="0" u="none" strike="noStrike" cap="none" normalizeH="0" baseline="0" smtClean="0">
                          <a:ln>
                            <a:noFill/>
                          </a:ln>
                          <a:solidFill>
                            <a:srgbClr val="000099"/>
                          </a:solidFill>
                          <a:effectLst/>
                          <a:latin typeface="Comic Sans MS" pitchFamily="66" charset="0"/>
                        </a:rPr>
                        <a:t>Horas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Viver em Português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Comunicar em Inglês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Mundo Actual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Desenvolvimento Pessoal e Social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da Informação e Comunicação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Matemática e a Realidade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75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Física e Química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75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Específicas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400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Contexto de Trabalho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300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Actividades Extracurriculares de Apoio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90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66482" name="Group 242"/>
          <p:cNvGraphicFramePr>
            <a:graphicFrameLocks noGrp="1"/>
          </p:cNvGraphicFramePr>
          <p:nvPr/>
        </p:nvGraphicFramePr>
        <p:xfrm>
          <a:off x="2982913" y="1196975"/>
          <a:ext cx="2879725" cy="2987676"/>
        </p:xfrm>
        <a:graphic>
          <a:graphicData uri="http://schemas.openxmlformats.org/drawingml/2006/table">
            <a:tbl>
              <a:tblPr/>
              <a:tblGrid>
                <a:gridCol w="2376487"/>
                <a:gridCol w="503238"/>
              </a:tblGrid>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FF"/>
                          </a:solidFill>
                          <a:effectLst/>
                          <a:latin typeface="Comic Sans MS" pitchFamily="66" charset="0"/>
                        </a:rPr>
                        <a:t>2º Ano</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800" b="0" i="0" u="none" strike="noStrike" cap="none" normalizeH="0" baseline="0" smtClean="0">
                          <a:ln>
                            <a:noFill/>
                          </a:ln>
                          <a:solidFill>
                            <a:srgbClr val="000099"/>
                          </a:solidFill>
                          <a:effectLst/>
                          <a:latin typeface="Comic Sans MS" pitchFamily="66" charset="0"/>
                        </a:rPr>
                        <a:t>Horas</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Viver em Português</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100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Comunicar em Inglês</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50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Mundo Actual</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25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Desenvolvimento Pessoal e Social</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25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da Informação e Comunicação</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25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Matemática e a Realidade </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75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Física e Química</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75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Específicas</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300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Contexto de Trabalho </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550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Actividades Extracurriculares de Apoio</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90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66487" name="Group 247"/>
          <p:cNvGraphicFramePr>
            <a:graphicFrameLocks noGrp="1"/>
          </p:cNvGraphicFramePr>
          <p:nvPr/>
        </p:nvGraphicFramePr>
        <p:xfrm>
          <a:off x="5867400" y="1187450"/>
          <a:ext cx="2808288" cy="3009902"/>
        </p:xfrm>
        <a:graphic>
          <a:graphicData uri="http://schemas.openxmlformats.org/drawingml/2006/table">
            <a:tbl>
              <a:tblPr/>
              <a:tblGrid>
                <a:gridCol w="2303463"/>
                <a:gridCol w="504825"/>
              </a:tblGrid>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FF"/>
                          </a:solidFill>
                          <a:effectLst/>
                          <a:latin typeface="Comic Sans MS" pitchFamily="66" charset="0"/>
                        </a:rPr>
                        <a:t>3º Ano</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800" b="0" i="0" u="none" strike="noStrike" cap="none" normalizeH="0" baseline="0" smtClean="0">
                          <a:ln>
                            <a:noFill/>
                          </a:ln>
                          <a:solidFill>
                            <a:srgbClr val="000099"/>
                          </a:solidFill>
                          <a:effectLst/>
                          <a:latin typeface="Comic Sans MS" pitchFamily="66" charset="0"/>
                        </a:rPr>
                        <a:t>Horas</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Viver em Português</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75</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Comunicar em Inglês</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Mundo Actual</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25</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Desenvolvimento Pessoal e Social</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25</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de Informação e Comunicação </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25</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57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Matemática e a Realidade </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Física e Química</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Específicas</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300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Contexto de Trabalho </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650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Actividades Extracurriculares de Apoio</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90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167044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66244"/>
                                        </p:tgtEl>
                                        <p:attrNameLst>
                                          <p:attrName>style.visibility</p:attrName>
                                        </p:attrNameLst>
                                      </p:cBhvr>
                                      <p:to>
                                        <p:strVal val="visible"/>
                                      </p:to>
                                    </p:set>
                                    <p:anim calcmode="lin" valueType="num">
                                      <p:cBhvr additive="base">
                                        <p:cTn id="7" dur="500" fill="hold"/>
                                        <p:tgtEl>
                                          <p:spTgt spid="266244"/>
                                        </p:tgtEl>
                                        <p:attrNameLst>
                                          <p:attrName>ppt_x</p:attrName>
                                        </p:attrNameLst>
                                      </p:cBhvr>
                                      <p:tavLst>
                                        <p:tav tm="0">
                                          <p:val>
                                            <p:strVal val="#ppt_x"/>
                                          </p:val>
                                        </p:tav>
                                        <p:tav tm="100000">
                                          <p:val>
                                            <p:strVal val="#ppt_x"/>
                                          </p:val>
                                        </p:tav>
                                      </p:tavLst>
                                    </p:anim>
                                    <p:anim calcmode="lin" valueType="num">
                                      <p:cBhvr additive="base">
                                        <p:cTn id="8" dur="500" fill="hold"/>
                                        <p:tgtEl>
                                          <p:spTgt spid="26624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2" name="WordArt 4"/>
          <p:cNvSpPr>
            <a:spLocks noChangeArrowheads="1" noChangeShapeType="1" noTextEdit="1"/>
          </p:cNvSpPr>
          <p:nvPr/>
        </p:nvSpPr>
        <p:spPr bwMode="auto">
          <a:xfrm>
            <a:off x="323850" y="188913"/>
            <a:ext cx="8569325" cy="647700"/>
          </a:xfrm>
          <a:prstGeom prst="rect">
            <a:avLst/>
          </a:prstGeom>
          <a:noFill/>
        </p:spPr>
        <p:txBody>
          <a:bodyPr wrap="none" fromWordArt="1">
            <a:prstTxWarp prst="textPlain">
              <a:avLst>
                <a:gd name="adj" fmla="val 50023"/>
              </a:avLst>
            </a:prstTxWarp>
          </a:bodyPr>
          <a:lstStyle/>
          <a:p>
            <a:pPr algn="ctr"/>
            <a:r>
              <a:rPr lang="pt-PT" sz="3200" kern="10" dirty="0">
                <a:ln w="9525">
                  <a:solidFill>
                    <a:srgbClr val="000000"/>
                  </a:solidFill>
                  <a:round/>
                  <a:headEnd/>
                  <a:tailEnd/>
                </a:ln>
                <a:solidFill>
                  <a:srgbClr val="7030A0"/>
                </a:solidFill>
                <a:latin typeface="Arial Black"/>
              </a:rPr>
              <a:t>TÉCNICO DE PRODUÇÃO AGROPECUÁRIA</a:t>
            </a:r>
          </a:p>
        </p:txBody>
      </p:sp>
      <p:sp>
        <p:nvSpPr>
          <p:cNvPr id="50179"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63249" name="Group 81"/>
          <p:cNvGraphicFramePr>
            <a:graphicFrameLocks noGrp="1"/>
          </p:cNvGraphicFramePr>
          <p:nvPr>
            <p:extLst>
              <p:ext uri="{D42A27DB-BD31-4B8C-83A1-F6EECF244321}">
                <p14:modId xmlns:p14="http://schemas.microsoft.com/office/powerpoint/2010/main" val="1644760579"/>
              </p:ext>
            </p:extLst>
          </p:nvPr>
        </p:nvGraphicFramePr>
        <p:xfrm>
          <a:off x="827088" y="969963"/>
          <a:ext cx="4535486" cy="5203826"/>
        </p:xfrm>
        <a:graphic>
          <a:graphicData uri="http://schemas.openxmlformats.org/drawingml/2006/table">
            <a:tbl>
              <a:tblPr/>
              <a:tblGrid>
                <a:gridCol w="1224632"/>
                <a:gridCol w="1944216"/>
                <a:gridCol w="448652"/>
                <a:gridCol w="917986"/>
              </a:tblGrid>
              <a:tr h="5182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Componente Formação</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Disciplinas</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pt-PT" sz="1400" b="1" i="0" u="none" strike="noStrike" cap="none" normalizeH="0" baseline="0" dirty="0" smtClean="0">
                        <a:ln>
                          <a:noFill/>
                        </a:ln>
                        <a:solidFill>
                          <a:schemeClr val="tx2"/>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400" b="1" i="0" u="none" strike="noStrike" cap="none" normalizeH="0" baseline="0" dirty="0" smtClean="0">
                          <a:ln>
                            <a:noFill/>
                          </a:ln>
                          <a:solidFill>
                            <a:schemeClr val="tx2"/>
                          </a:solidFill>
                          <a:effectLst/>
                          <a:latin typeface="Comic Sans MS" pitchFamily="66" charset="0"/>
                        </a:rPr>
                        <a:t>Total de Horas</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76">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Sócio Cultural</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Português</a:t>
                      </a:r>
                      <a:endParaRPr kumimoji="0" lang="pt-PT" sz="1000" b="0" i="0" u="none" strike="noStrike" cap="none" normalizeH="0" baseline="0" dirty="0" smtClean="0">
                        <a:ln>
                          <a:noFill/>
                        </a:ln>
                        <a:solidFill>
                          <a:schemeClr val="tx2"/>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3">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200" b="0" i="0" u="none" strike="noStrike" cap="none" normalizeH="0" baseline="0" dirty="0" smtClean="0">
                          <a:ln>
                            <a:noFill/>
                          </a:ln>
                          <a:solidFill>
                            <a:schemeClr val="tx2"/>
                          </a:solidFill>
                          <a:effectLst/>
                          <a:latin typeface="Comic Sans MS" pitchFamily="66" charset="0"/>
                        </a:rPr>
                        <a:t>Cidadania e Desenvolvimento</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txBody>
                  <a:tcPr marT="45726" marB="45726"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1000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5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Língua Estrangeira – I ou II</a:t>
                      </a:r>
                      <a:endParaRPr kumimoji="0" lang="pt-PT" sz="1000" b="0" i="0" u="none" strike="noStrike" cap="none" normalizeH="0" baseline="0" dirty="0" smtClean="0">
                        <a:ln>
                          <a:noFill/>
                        </a:ln>
                        <a:solidFill>
                          <a:schemeClr val="tx2"/>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7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Área de Integração</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158">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Tecnologias de Informação e Comunicação (TIC)</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7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Educação Física</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188">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Científica</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Química</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500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609">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Biologia</a:t>
                      </a:r>
                      <a:endParaRPr kumimoji="0" lang="pt-PT" sz="1000" b="0" i="0" u="none" strike="noStrike" cap="none" normalizeH="0" baseline="0" dirty="0" smtClean="0">
                        <a:ln>
                          <a:noFill/>
                        </a:ln>
                        <a:solidFill>
                          <a:schemeClr val="tx2"/>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609">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Matemática</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76">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Tecnológica</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Mecanização Agrícola</a:t>
                      </a:r>
                      <a:endParaRPr kumimoji="0" lang="pt-PT" sz="1000" b="0" i="0" u="none" strike="noStrike" cap="none" normalizeH="0" baseline="0" dirty="0" smtClean="0">
                        <a:ln>
                          <a:noFill/>
                        </a:ln>
                        <a:solidFill>
                          <a:schemeClr val="tx2"/>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1600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77871">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Economia e Gestão</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7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Produção Agrícola</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7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Transformação</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5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Formação em Contexto de Trabalho</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0223" name="Text Box 55"/>
          <p:cNvSpPr txBox="1">
            <a:spLocks noChangeArrowheads="1"/>
          </p:cNvSpPr>
          <p:nvPr/>
        </p:nvSpPr>
        <p:spPr bwMode="auto">
          <a:xfrm>
            <a:off x="5453063" y="969963"/>
            <a:ext cx="3295650"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pt-PT" altLang="pt-PT" sz="1200" dirty="0">
                <a:solidFill>
                  <a:schemeClr val="tx2"/>
                </a:solidFill>
                <a:latin typeface="+mj-lt"/>
              </a:rPr>
              <a:t>O </a:t>
            </a:r>
            <a:r>
              <a:rPr lang="pt-PT" altLang="pt-PT" sz="1200" b="1" dirty="0">
                <a:solidFill>
                  <a:schemeClr val="tx2"/>
                </a:solidFill>
                <a:latin typeface="+mj-lt"/>
              </a:rPr>
              <a:t>Técnico de Técnico de Produção Agrária </a:t>
            </a:r>
            <a:r>
              <a:rPr lang="pt-PT" altLang="pt-PT" sz="1200" dirty="0">
                <a:solidFill>
                  <a:schemeClr val="tx2"/>
                </a:solidFill>
                <a:latin typeface="+mj-lt"/>
              </a:rPr>
              <a:t>é o profissional qualificado para construir uma empresa agropecuária, coordenar, organizar e executar as atividades de uma exploração agrícola, assegurando a quantidade e qualidade da produção, a saúde e segurança no trabalho, a preservação do meio ambiente e a segurança alimentar dos consumidores. As atividades fundamentais a desempenhar por este técnico são:</a:t>
            </a:r>
          </a:p>
          <a:p>
            <a:pPr algn="just">
              <a:spcBef>
                <a:spcPct val="50000"/>
              </a:spcBef>
            </a:pPr>
            <a:r>
              <a:rPr lang="pt-PT" altLang="pt-PT" sz="1200" b="1" dirty="0">
                <a:solidFill>
                  <a:schemeClr val="tx2"/>
                </a:solidFill>
                <a:latin typeface="+mj-lt"/>
              </a:rPr>
              <a:t>Variante de Produção Animal:</a:t>
            </a:r>
            <a:r>
              <a:rPr lang="pt-PT" altLang="pt-PT" sz="1200" dirty="0">
                <a:solidFill>
                  <a:schemeClr val="tx2"/>
                </a:solidFill>
                <a:latin typeface="+mj-lt"/>
              </a:rPr>
              <a:t> programar e garantir a execução das tarefas inerentes à alimentação, higiene, sanidade e maneio reprodutivo das espécies pecuárias, assim como a obtenção de produtos de origem animal utilizando os meios técnicos, humanos e materiais necessários.</a:t>
            </a:r>
          </a:p>
          <a:p>
            <a:pPr algn="just">
              <a:spcBef>
                <a:spcPct val="50000"/>
              </a:spcBef>
            </a:pPr>
            <a:r>
              <a:rPr lang="pt-PT" altLang="pt-PT" sz="1200" b="1" dirty="0">
                <a:solidFill>
                  <a:schemeClr val="tx2"/>
                </a:solidFill>
                <a:latin typeface="+mj-lt"/>
              </a:rPr>
              <a:t>Variante de Produção Vegetal: </a:t>
            </a:r>
            <a:r>
              <a:rPr lang="pt-PT" altLang="pt-PT" sz="1200" dirty="0">
                <a:solidFill>
                  <a:schemeClr val="tx2"/>
                </a:solidFill>
                <a:latin typeface="+mj-lt"/>
              </a:rPr>
              <a:t>programar e garantir a execução das tarefas inerentes à instalação, colheita e acondicionamento/conservação dos produtos agrícolas em culturas hortícolas, frutícolas e arvenses, utilizando os meios técnicos, humanos e materiais necessários.</a:t>
            </a:r>
          </a:p>
          <a:p>
            <a:pPr algn="ctr">
              <a:spcBef>
                <a:spcPct val="50000"/>
              </a:spcBef>
            </a:pPr>
            <a:r>
              <a:rPr lang="pt-PT" altLang="pt-PT" sz="1400" b="1" dirty="0">
                <a:solidFill>
                  <a:schemeClr val="tx2"/>
                </a:solidFill>
                <a:latin typeface="Comic Sans MS" pitchFamily="66" charset="0"/>
              </a:rPr>
              <a:t>Escola Profissional Agrícola Fernando Barros Leal</a:t>
            </a:r>
          </a:p>
          <a:p>
            <a:pPr algn="ctr">
              <a:spcBef>
                <a:spcPct val="50000"/>
              </a:spcBef>
            </a:pPr>
            <a:r>
              <a:rPr lang="pt-PT" altLang="pt-PT" sz="1400" dirty="0">
                <a:solidFill>
                  <a:schemeClr val="tx2"/>
                </a:solidFill>
                <a:latin typeface="Comic Sans MS" pitchFamily="66" charset="0"/>
              </a:rPr>
              <a:t> </a:t>
            </a:r>
            <a:r>
              <a:rPr lang="pt-PT" altLang="pt-PT" sz="1400" b="1" dirty="0">
                <a:solidFill>
                  <a:schemeClr val="tx2"/>
                </a:solidFill>
                <a:latin typeface="Comic Sans MS" pitchFamily="66" charset="0"/>
              </a:rPr>
              <a:t>(Runa)</a:t>
            </a:r>
            <a:endParaRPr lang="pt-PT" altLang="pt-PT" sz="1200" dirty="0">
              <a:solidFill>
                <a:schemeClr val="tx2"/>
              </a:solidFill>
              <a:latin typeface="Comic Sans MS" pitchFamily="66" charset="0"/>
            </a:endParaRPr>
          </a:p>
        </p:txBody>
      </p:sp>
      <p:sp>
        <p:nvSpPr>
          <p:cNvPr id="50224" name="Text Box 56"/>
          <p:cNvSpPr txBox="1">
            <a:spLocks noChangeArrowheads="1"/>
          </p:cNvSpPr>
          <p:nvPr/>
        </p:nvSpPr>
        <p:spPr bwMode="auto">
          <a:xfrm>
            <a:off x="5453063" y="48831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spTree>
    <p:extLst>
      <p:ext uri="{BB962C8B-B14F-4D97-AF65-F5344CB8AC3E}">
        <p14:creationId xmlns:p14="http://schemas.microsoft.com/office/powerpoint/2010/main" val="4023925975"/>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63172"/>
                                        </p:tgtEl>
                                        <p:attrNameLst>
                                          <p:attrName>style.visibility</p:attrName>
                                        </p:attrNameLst>
                                      </p:cBhvr>
                                      <p:to>
                                        <p:strVal val="visible"/>
                                      </p:to>
                                    </p:set>
                                    <p:anim calcmode="lin" valueType="num">
                                      <p:cBhvr additive="base">
                                        <p:cTn id="7" dur="500" fill="hold"/>
                                        <p:tgtEl>
                                          <p:spTgt spid="263172"/>
                                        </p:tgtEl>
                                        <p:attrNameLst>
                                          <p:attrName>ppt_x</p:attrName>
                                        </p:attrNameLst>
                                      </p:cBhvr>
                                      <p:tavLst>
                                        <p:tav tm="0">
                                          <p:val>
                                            <p:strVal val="#ppt_x"/>
                                          </p:val>
                                        </p:tav>
                                        <p:tav tm="100000">
                                          <p:val>
                                            <p:strVal val="#ppt_x"/>
                                          </p:val>
                                        </p:tav>
                                      </p:tavLst>
                                    </p:anim>
                                    <p:anim calcmode="lin" valueType="num">
                                      <p:cBhvr additive="base">
                                        <p:cTn id="8" dur="500" fill="hold"/>
                                        <p:tgtEl>
                                          <p:spTgt spid="26317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2" name="WordArt 4"/>
          <p:cNvSpPr>
            <a:spLocks noChangeArrowheads="1" noChangeShapeType="1" noTextEdit="1"/>
          </p:cNvSpPr>
          <p:nvPr/>
        </p:nvSpPr>
        <p:spPr bwMode="auto">
          <a:xfrm>
            <a:off x="611188" y="260350"/>
            <a:ext cx="8281987" cy="504825"/>
          </a:xfrm>
          <a:prstGeom prst="rect">
            <a:avLst/>
          </a:prstGeom>
          <a:noFill/>
        </p:spPr>
        <p:txBody>
          <a:bodyPr wrap="none" fromWordArt="1">
            <a:prstTxWarp prst="textPlain">
              <a:avLst>
                <a:gd name="adj" fmla="val 50023"/>
              </a:avLst>
            </a:prstTxWarp>
          </a:bodyPr>
          <a:lstStyle/>
          <a:p>
            <a:pPr algn="ctr"/>
            <a:r>
              <a:rPr lang="pt-PT" sz="3200" kern="10" dirty="0">
                <a:ln w="9525">
                  <a:solidFill>
                    <a:srgbClr val="000000"/>
                  </a:solidFill>
                  <a:round/>
                  <a:headEnd/>
                  <a:tailEnd/>
                </a:ln>
                <a:solidFill>
                  <a:schemeClr val="accent1"/>
                </a:solidFill>
                <a:latin typeface="Arial Black"/>
              </a:rPr>
              <a:t> </a:t>
            </a:r>
            <a:r>
              <a:rPr lang="pt-PT" sz="3200" kern="10" dirty="0" smtClean="0">
                <a:ln w="9525">
                  <a:solidFill>
                    <a:srgbClr val="000000"/>
                  </a:solidFill>
                  <a:round/>
                  <a:headEnd/>
                  <a:tailEnd/>
                </a:ln>
                <a:solidFill>
                  <a:srgbClr val="7030A0"/>
                </a:solidFill>
                <a:latin typeface="Arial Black"/>
              </a:rPr>
              <a:t>TÉCNICO DE RECURSOS CINEGÉTICOS, AQUÍCOLAS E SILVESTRES</a:t>
            </a:r>
            <a:endParaRPr lang="pt-PT" sz="3200" kern="10" dirty="0">
              <a:ln w="9525">
                <a:solidFill>
                  <a:srgbClr val="000000"/>
                </a:solidFill>
                <a:round/>
                <a:headEnd/>
                <a:tailEnd/>
              </a:ln>
              <a:solidFill>
                <a:srgbClr val="7030A0"/>
              </a:solidFill>
              <a:latin typeface="Arial Black"/>
            </a:endParaRPr>
          </a:p>
        </p:txBody>
      </p:sp>
      <p:sp>
        <p:nvSpPr>
          <p:cNvPr id="46083"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pt-PT" altLang="pt-PT"/>
          </a:p>
        </p:txBody>
      </p:sp>
      <p:graphicFrame>
        <p:nvGraphicFramePr>
          <p:cNvPr id="263249" name="Group 81"/>
          <p:cNvGraphicFramePr>
            <a:graphicFrameLocks noGrp="1"/>
          </p:cNvGraphicFramePr>
          <p:nvPr>
            <p:extLst>
              <p:ext uri="{D42A27DB-BD31-4B8C-83A1-F6EECF244321}">
                <p14:modId xmlns:p14="http://schemas.microsoft.com/office/powerpoint/2010/main" val="854359266"/>
              </p:ext>
            </p:extLst>
          </p:nvPr>
        </p:nvGraphicFramePr>
        <p:xfrm>
          <a:off x="827088" y="969963"/>
          <a:ext cx="4535487" cy="5724388"/>
        </p:xfrm>
        <a:graphic>
          <a:graphicData uri="http://schemas.openxmlformats.org/drawingml/2006/table">
            <a:tbl>
              <a:tblPr/>
              <a:tblGrid>
                <a:gridCol w="1224632"/>
                <a:gridCol w="2088232"/>
                <a:gridCol w="417277"/>
                <a:gridCol w="805346"/>
              </a:tblGrid>
              <a:tr h="5182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Componente Formação</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Disciplinas</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4">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200" b="0" i="0" u="none" strike="noStrike" kern="1200" cap="none" spc="0" normalizeH="0" baseline="0" noProof="0" dirty="0" smtClean="0">
                          <a:ln>
                            <a:noFill/>
                          </a:ln>
                          <a:solidFill>
                            <a:schemeClr val="tx2"/>
                          </a:solidFill>
                          <a:effectLst/>
                          <a:uLnTx/>
                          <a:uFillTx/>
                          <a:latin typeface="Comic Sans MS" pitchFamily="66" charset="0"/>
                          <a:ea typeface="+mn-ea"/>
                          <a:cs typeface="+mn-cs"/>
                        </a:rPr>
                        <a:t>Cidadania e Desenvolvimento</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pt-PT" sz="1200" b="0" i="0" u="none" strike="noStrike" kern="1200" cap="none" spc="0" normalizeH="0" baseline="0" noProof="0" dirty="0" smtClean="0">
                        <a:ln>
                          <a:noFill/>
                        </a:ln>
                        <a:solidFill>
                          <a:schemeClr val="tx2"/>
                        </a:solidFill>
                        <a:effectLst/>
                        <a:uLnTx/>
                        <a:uFillTx/>
                        <a:latin typeface="Comic Sans MS" pitchFamily="66" charset="0"/>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dirty="0" smtClean="0">
                        <a:ln>
                          <a:noFill/>
                        </a:ln>
                        <a:solidFill>
                          <a:schemeClr val="tx2"/>
                        </a:solidFill>
                        <a:effectLst/>
                        <a:latin typeface="Comic Sans MS" pitchFamily="66" charset="0"/>
                      </a:endParaRPr>
                    </a:p>
                  </a:txBody>
                  <a:tcPr marT="45726" marB="45726"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400" b="1" i="0" u="none" strike="noStrike" cap="none" normalizeH="0" baseline="0" dirty="0" smtClean="0">
                          <a:ln>
                            <a:noFill/>
                          </a:ln>
                          <a:solidFill>
                            <a:schemeClr val="tx2"/>
                          </a:solidFill>
                          <a:effectLst/>
                          <a:latin typeface="Comic Sans MS" pitchFamily="66" charset="0"/>
                        </a:rPr>
                        <a:t>Total de Horas</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76">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Sócio Cultural</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Português</a:t>
                      </a:r>
                      <a:endParaRPr kumimoji="0" lang="pt-PT" sz="1000" b="0" i="0" u="none" strike="noStrike" cap="none" normalizeH="0" baseline="0" dirty="0" smtClean="0">
                        <a:ln>
                          <a:noFill/>
                        </a:ln>
                        <a:solidFill>
                          <a:schemeClr val="tx2"/>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1000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5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Língua Estrangeira – I ou II</a:t>
                      </a:r>
                      <a:endParaRPr kumimoji="0" lang="pt-PT" sz="1000" b="0" i="0" u="none" strike="noStrike" cap="none" normalizeH="0" baseline="0" dirty="0" smtClean="0">
                        <a:ln>
                          <a:noFill/>
                        </a:ln>
                        <a:solidFill>
                          <a:schemeClr val="tx2"/>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7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Área de Integração</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158">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Tecnologias de Informação e Comunicação (TIC)</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7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Educação Física</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188">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Científica</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Física e Química</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500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609">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Biologia</a:t>
                      </a:r>
                      <a:endParaRPr kumimoji="0" lang="pt-PT" sz="1000" b="0" i="0" u="none" strike="noStrike" cap="none" normalizeH="0" baseline="0" dirty="0" smtClean="0">
                        <a:ln>
                          <a:noFill/>
                        </a:ln>
                        <a:solidFill>
                          <a:schemeClr val="tx2"/>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609">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Matemática</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76">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Tecnológica</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Cinegética e Conservação dos </a:t>
                      </a:r>
                      <a:r>
                        <a:rPr kumimoji="0" lang="pt-PT" sz="1000" b="0" i="0" u="none" strike="noStrike" cap="none" normalizeH="0" baseline="0" dirty="0" err="1" smtClean="0">
                          <a:ln>
                            <a:noFill/>
                          </a:ln>
                          <a:solidFill>
                            <a:schemeClr val="tx2"/>
                          </a:solidFill>
                          <a:effectLst/>
                          <a:latin typeface="Comic Sans MS" pitchFamily="66" charset="0"/>
                        </a:rPr>
                        <a:t>Rec</a:t>
                      </a:r>
                      <a:r>
                        <a:rPr kumimoji="0" lang="pt-PT" sz="1000" b="0" i="0" u="none" strike="noStrike" cap="none" normalizeH="0" baseline="0" dirty="0" smtClean="0">
                          <a:ln>
                            <a:noFill/>
                          </a:ln>
                          <a:solidFill>
                            <a:schemeClr val="tx2"/>
                          </a:solidFill>
                          <a:effectLst/>
                          <a:latin typeface="Comic Sans MS" pitchFamily="66" charset="0"/>
                        </a:rPr>
                        <a:t>. </a:t>
                      </a:r>
                      <a:r>
                        <a:rPr kumimoji="0" lang="pt-PT" sz="1000" b="0" i="0" u="none" strike="noStrike" cap="none" normalizeH="0" baseline="0" dirty="0" err="1" smtClean="0">
                          <a:ln>
                            <a:noFill/>
                          </a:ln>
                          <a:solidFill>
                            <a:schemeClr val="tx2"/>
                          </a:solidFill>
                          <a:effectLst/>
                          <a:latin typeface="Comic Sans MS" pitchFamily="66" charset="0"/>
                        </a:rPr>
                        <a:t>Nat</a:t>
                      </a:r>
                      <a:endParaRPr kumimoji="0" lang="pt-PT" sz="1000" b="0" i="0" u="none" strike="noStrike" cap="none" normalizeH="0" baseline="0" dirty="0" smtClean="0">
                        <a:ln>
                          <a:noFill/>
                        </a:ln>
                        <a:solidFill>
                          <a:schemeClr val="tx2"/>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1100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7871">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Ordenamento e Exploração Cinegética</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7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Desporto e Turismo</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7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Silvicultura e Agricultura Geral</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5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smtClean="0">
                          <a:ln>
                            <a:noFill/>
                          </a:ln>
                          <a:solidFill>
                            <a:schemeClr val="tx2"/>
                          </a:solidFill>
                          <a:effectLst/>
                          <a:latin typeface="Comic Sans MS" pitchFamily="66" charset="0"/>
                        </a:rPr>
                        <a:t>Formação em Contexto de Trabalho</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600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6127" name="Text Box 55"/>
          <p:cNvSpPr txBox="1">
            <a:spLocks noChangeArrowheads="1"/>
          </p:cNvSpPr>
          <p:nvPr/>
        </p:nvSpPr>
        <p:spPr bwMode="auto">
          <a:xfrm>
            <a:off x="5597525" y="1844824"/>
            <a:ext cx="3295650" cy="357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Bef>
                <a:spcPct val="50000"/>
              </a:spcBef>
            </a:pPr>
            <a:endParaRPr lang="pt-PT" altLang="pt-PT" sz="1200" dirty="0">
              <a:latin typeface="Comic Sans MS" pitchFamily="66" charset="0"/>
            </a:endParaRPr>
          </a:p>
          <a:p>
            <a:pPr algn="just">
              <a:spcBef>
                <a:spcPct val="50000"/>
              </a:spcBef>
            </a:pPr>
            <a:r>
              <a:rPr lang="pt-PT" altLang="pt-PT" sz="1400" dirty="0">
                <a:solidFill>
                  <a:schemeClr val="tx2"/>
                </a:solidFill>
                <a:latin typeface="+mj-lt"/>
              </a:rPr>
              <a:t>O </a:t>
            </a:r>
            <a:r>
              <a:rPr lang="pt-PT" altLang="pt-PT" sz="1400" b="1" dirty="0">
                <a:solidFill>
                  <a:schemeClr val="tx2"/>
                </a:solidFill>
                <a:latin typeface="+mj-lt"/>
              </a:rPr>
              <a:t>Técnico de </a:t>
            </a:r>
            <a:r>
              <a:rPr lang="pt-PT" altLang="pt-PT" sz="1400" b="1" dirty="0" smtClean="0">
                <a:solidFill>
                  <a:schemeClr val="tx2"/>
                </a:solidFill>
                <a:latin typeface="+mj-lt"/>
              </a:rPr>
              <a:t>recursos cinegéticos, aquícolas e silvestres </a:t>
            </a:r>
            <a:r>
              <a:rPr lang="pt-PT" altLang="pt-PT" sz="1400" dirty="0" smtClean="0">
                <a:solidFill>
                  <a:schemeClr val="tx2"/>
                </a:solidFill>
                <a:latin typeface="+mj-lt"/>
              </a:rPr>
              <a:t>é o profissional qualificado na </a:t>
            </a:r>
            <a:r>
              <a:rPr lang="pt-PT" altLang="pt-PT" sz="1400" dirty="0">
                <a:solidFill>
                  <a:schemeClr val="tx2"/>
                </a:solidFill>
                <a:latin typeface="+mj-lt"/>
              </a:rPr>
              <a:t>avaliação, gestão e maneio de habitat, segundo um plano de ordenamento cinegético que zela pela conservação e regeneração dos ecossistemas, usando as melhores práticas de gestão agrícola e silvícola.</a:t>
            </a:r>
            <a:endParaRPr lang="pt-PT" altLang="pt-PT" sz="1400" dirty="0" smtClean="0">
              <a:solidFill>
                <a:schemeClr val="tx2"/>
              </a:solidFill>
              <a:latin typeface="+mj-lt"/>
            </a:endParaRPr>
          </a:p>
          <a:p>
            <a:pPr algn="just">
              <a:spcBef>
                <a:spcPct val="50000"/>
              </a:spcBef>
            </a:pPr>
            <a:endParaRPr lang="pt-PT" altLang="pt-PT" sz="1400" dirty="0">
              <a:solidFill>
                <a:schemeClr val="tx2"/>
              </a:solidFill>
              <a:latin typeface="+mj-lt"/>
            </a:endParaRPr>
          </a:p>
          <a:p>
            <a:pPr algn="just">
              <a:spcBef>
                <a:spcPct val="50000"/>
              </a:spcBef>
            </a:pPr>
            <a:endParaRPr lang="pt-PT" altLang="pt-PT" sz="1200" dirty="0">
              <a:latin typeface="Comic Sans MS" pitchFamily="66" charset="0"/>
            </a:endParaRPr>
          </a:p>
          <a:p>
            <a:pPr algn="ctr">
              <a:spcBef>
                <a:spcPct val="50000"/>
              </a:spcBef>
            </a:pPr>
            <a:r>
              <a:rPr lang="pt-PT" altLang="pt-PT" sz="1400" b="1" dirty="0">
                <a:solidFill>
                  <a:schemeClr val="tx2"/>
                </a:solidFill>
                <a:latin typeface="Comic Sans MS" pitchFamily="66" charset="0"/>
              </a:rPr>
              <a:t>Escola Profissional Agrícola Fernando Barros Leal</a:t>
            </a:r>
          </a:p>
          <a:p>
            <a:pPr algn="ctr">
              <a:spcBef>
                <a:spcPct val="50000"/>
              </a:spcBef>
            </a:pPr>
            <a:r>
              <a:rPr lang="pt-PT" altLang="pt-PT" sz="1400" dirty="0">
                <a:solidFill>
                  <a:schemeClr val="tx2"/>
                </a:solidFill>
                <a:latin typeface="Comic Sans MS" pitchFamily="66" charset="0"/>
              </a:rPr>
              <a:t> </a:t>
            </a:r>
            <a:r>
              <a:rPr lang="pt-PT" altLang="pt-PT" sz="1400" b="1" dirty="0">
                <a:solidFill>
                  <a:schemeClr val="tx2"/>
                </a:solidFill>
                <a:latin typeface="Comic Sans MS" pitchFamily="66" charset="0"/>
              </a:rPr>
              <a:t>(Runa)</a:t>
            </a:r>
            <a:endParaRPr lang="pt-PT" altLang="pt-PT" sz="1200" dirty="0">
              <a:solidFill>
                <a:schemeClr val="tx2"/>
              </a:solidFill>
              <a:latin typeface="Comic Sans MS" pitchFamily="66" charset="0"/>
            </a:endParaRPr>
          </a:p>
        </p:txBody>
      </p:sp>
      <p:sp>
        <p:nvSpPr>
          <p:cNvPr id="46128" name="Text Box 56"/>
          <p:cNvSpPr txBox="1">
            <a:spLocks noChangeArrowheads="1"/>
          </p:cNvSpPr>
          <p:nvPr/>
        </p:nvSpPr>
        <p:spPr bwMode="auto">
          <a:xfrm>
            <a:off x="5453063" y="48831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pt-PT" altLang="pt-PT"/>
          </a:p>
        </p:txBody>
      </p:sp>
    </p:spTree>
    <p:extLst>
      <p:ext uri="{BB962C8B-B14F-4D97-AF65-F5344CB8AC3E}">
        <p14:creationId xmlns:p14="http://schemas.microsoft.com/office/powerpoint/2010/main" val="110660424"/>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63172"/>
                                        </p:tgtEl>
                                        <p:attrNameLst>
                                          <p:attrName>style.visibility</p:attrName>
                                        </p:attrNameLst>
                                      </p:cBhvr>
                                      <p:to>
                                        <p:strVal val="visible"/>
                                      </p:to>
                                    </p:set>
                                    <p:anim calcmode="lin" valueType="num">
                                      <p:cBhvr additive="base">
                                        <p:cTn id="7" dur="500" fill="hold"/>
                                        <p:tgtEl>
                                          <p:spTgt spid="263172"/>
                                        </p:tgtEl>
                                        <p:attrNameLst>
                                          <p:attrName>ppt_x</p:attrName>
                                        </p:attrNameLst>
                                      </p:cBhvr>
                                      <p:tavLst>
                                        <p:tav tm="0">
                                          <p:val>
                                            <p:strVal val="#ppt_x"/>
                                          </p:val>
                                        </p:tav>
                                        <p:tav tm="100000">
                                          <p:val>
                                            <p:strVal val="#ppt_x"/>
                                          </p:val>
                                        </p:tav>
                                      </p:tavLst>
                                    </p:anim>
                                    <p:anim calcmode="lin" valueType="num">
                                      <p:cBhvr additive="base">
                                        <p:cTn id="8" dur="500" fill="hold"/>
                                        <p:tgtEl>
                                          <p:spTgt spid="26317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3" name="WordArt 5"/>
          <p:cNvSpPr>
            <a:spLocks noChangeArrowheads="1" noChangeShapeType="1" noTextEdit="1"/>
          </p:cNvSpPr>
          <p:nvPr/>
        </p:nvSpPr>
        <p:spPr bwMode="auto">
          <a:xfrm rot="30270">
            <a:off x="1301750" y="552450"/>
            <a:ext cx="6732588" cy="1087438"/>
          </a:xfrm>
          <a:prstGeom prst="rect">
            <a:avLst/>
          </a:prstGeom>
          <a:noFill/>
        </p:spPr>
        <p:txBody>
          <a:bodyPr wrap="none" fromWordArt="1">
            <a:prstTxWarp prst="textPlain">
              <a:avLst>
                <a:gd name="adj" fmla="val 50000"/>
              </a:avLst>
            </a:prstTxWarp>
          </a:bodyPr>
          <a:lstStyle/>
          <a:p>
            <a:pPr algn="ctr"/>
            <a:r>
              <a:rPr lang="pt-PT" b="1" kern="10" dirty="0">
                <a:ln w="9525">
                  <a:solidFill>
                    <a:srgbClr val="FFFF00"/>
                  </a:solidFill>
                  <a:round/>
                  <a:headEnd/>
                  <a:tailEnd/>
                </a:ln>
                <a:solidFill>
                  <a:srgbClr val="7030A0"/>
                </a:solidFill>
                <a:effectLst>
                  <a:outerShdw dist="107763" dir="13500000" algn="ctr" rotWithShape="0">
                    <a:schemeClr val="tx1"/>
                  </a:outerShdw>
                </a:effectLst>
                <a:latin typeface="Arial Black"/>
              </a:rPr>
              <a:t>Avaliação</a:t>
            </a:r>
          </a:p>
        </p:txBody>
      </p:sp>
      <p:sp>
        <p:nvSpPr>
          <p:cNvPr id="227349" name="Text Box 21"/>
          <p:cNvSpPr txBox="1">
            <a:spLocks noChangeArrowheads="1"/>
          </p:cNvSpPr>
          <p:nvPr/>
        </p:nvSpPr>
        <p:spPr bwMode="auto">
          <a:xfrm>
            <a:off x="2555875" y="3140075"/>
            <a:ext cx="647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1" rIns="91420" bIns="45711">
            <a:spAutoFit/>
          </a:bodyPr>
          <a:lstStyle>
            <a:lvl1pPr marL="457200" indent="-4572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pt-PT" altLang="pt-PT" b="1">
              <a:latin typeface="Comic Sans MS" pitchFamily="66" charset="0"/>
            </a:endParaRPr>
          </a:p>
        </p:txBody>
      </p:sp>
      <p:sp>
        <p:nvSpPr>
          <p:cNvPr id="55302" name="Text Box 22"/>
          <p:cNvSpPr txBox="1">
            <a:spLocks noChangeArrowheads="1"/>
          </p:cNvSpPr>
          <p:nvPr/>
        </p:nvSpPr>
        <p:spPr bwMode="auto">
          <a:xfrm>
            <a:off x="3995738" y="2093913"/>
            <a:ext cx="720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pt-PT" altLang="pt-PT"/>
          </a:p>
        </p:txBody>
      </p:sp>
      <p:sp>
        <p:nvSpPr>
          <p:cNvPr id="55303" name="Text Box 23"/>
          <p:cNvSpPr txBox="1">
            <a:spLocks noChangeArrowheads="1"/>
          </p:cNvSpPr>
          <p:nvPr/>
        </p:nvSpPr>
        <p:spPr bwMode="auto">
          <a:xfrm>
            <a:off x="3995738" y="2093913"/>
            <a:ext cx="33131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pt-PT" altLang="pt-PT"/>
          </a:p>
        </p:txBody>
      </p:sp>
      <p:sp>
        <p:nvSpPr>
          <p:cNvPr id="227352" name="WordArt 24"/>
          <p:cNvSpPr>
            <a:spLocks noChangeArrowheads="1" noChangeShapeType="1" noTextEdit="1"/>
          </p:cNvSpPr>
          <p:nvPr/>
        </p:nvSpPr>
        <p:spPr bwMode="auto">
          <a:xfrm>
            <a:off x="1763688" y="2070270"/>
            <a:ext cx="5313363" cy="549275"/>
          </a:xfrm>
          <a:prstGeom prst="rect">
            <a:avLst/>
          </a:prstGeom>
          <a:noFill/>
        </p:spPr>
        <p:txBody>
          <a:bodyPr wrap="none" fromWordArt="1">
            <a:prstTxWarp prst="textPlain">
              <a:avLst>
                <a:gd name="adj" fmla="val 50000"/>
              </a:avLst>
            </a:prstTxWarp>
          </a:bodyPr>
          <a:lstStyle/>
          <a:p>
            <a:pPr algn="ctr"/>
            <a:r>
              <a:rPr lang="pt-PT" sz="3200" kern="10" dirty="0">
                <a:ln w="3175">
                  <a:solidFill>
                    <a:schemeClr val="tx1"/>
                  </a:solidFill>
                  <a:round/>
                  <a:headEnd/>
                  <a:tailEnd/>
                </a:ln>
                <a:solidFill>
                  <a:srgbClr val="7030A0"/>
                </a:solidFill>
                <a:latin typeface="Arial Black"/>
              </a:rPr>
              <a:t>CURSOS PROFISSIONAIS</a:t>
            </a:r>
          </a:p>
        </p:txBody>
      </p:sp>
      <p:sp>
        <p:nvSpPr>
          <p:cNvPr id="55305" name="Text Box 25"/>
          <p:cNvSpPr txBox="1">
            <a:spLocks noChangeArrowheads="1"/>
          </p:cNvSpPr>
          <p:nvPr/>
        </p:nvSpPr>
        <p:spPr bwMode="auto">
          <a:xfrm>
            <a:off x="971600" y="3038764"/>
            <a:ext cx="7640637" cy="300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b="1" u="sng" dirty="0">
              <a:solidFill>
                <a:schemeClr val="tx2"/>
              </a:solidFill>
              <a:latin typeface="+mn-lt"/>
            </a:endParaRPr>
          </a:p>
          <a:p>
            <a:pPr>
              <a:spcBef>
                <a:spcPct val="50000"/>
              </a:spcBef>
            </a:pPr>
            <a:endParaRPr lang="pt-PT" altLang="pt-PT" b="1" u="sng" dirty="0">
              <a:solidFill>
                <a:schemeClr val="tx2"/>
              </a:solidFill>
              <a:latin typeface="+mn-lt"/>
            </a:endParaRPr>
          </a:p>
          <a:p>
            <a:pPr algn="ctr">
              <a:spcBef>
                <a:spcPct val="50000"/>
              </a:spcBef>
            </a:pPr>
            <a:r>
              <a:rPr lang="pt-PT" altLang="pt-PT" b="1" u="sng" dirty="0" smtClean="0">
                <a:solidFill>
                  <a:schemeClr val="tx2"/>
                </a:solidFill>
                <a:latin typeface="+mn-lt"/>
              </a:rPr>
              <a:t>Disciplinas </a:t>
            </a:r>
            <a:r>
              <a:rPr lang="pt-PT" altLang="pt-PT" b="1" u="sng" dirty="0">
                <a:solidFill>
                  <a:schemeClr val="tx2"/>
                </a:solidFill>
                <a:latin typeface="+mn-lt"/>
              </a:rPr>
              <a:t>+ FCT + Prova de Aptidão Profissional (PAP) – 12º </a:t>
            </a:r>
            <a:r>
              <a:rPr lang="pt-PT" altLang="pt-PT" b="1" u="sng" dirty="0" smtClean="0">
                <a:solidFill>
                  <a:schemeClr val="tx2"/>
                </a:solidFill>
                <a:latin typeface="+mn-lt"/>
              </a:rPr>
              <a:t>ano</a:t>
            </a:r>
          </a:p>
          <a:p>
            <a:pPr>
              <a:spcBef>
                <a:spcPct val="50000"/>
              </a:spcBef>
            </a:pPr>
            <a:endParaRPr lang="pt-PT" altLang="pt-PT" b="1" u="sng" dirty="0">
              <a:solidFill>
                <a:schemeClr val="tx2"/>
              </a:solidFill>
              <a:latin typeface="+mn-lt"/>
            </a:endParaRPr>
          </a:p>
          <a:p>
            <a:pPr algn="ctr">
              <a:spcBef>
                <a:spcPct val="50000"/>
              </a:spcBef>
            </a:pPr>
            <a:r>
              <a:rPr lang="pt-PT" altLang="pt-PT" b="1" dirty="0">
                <a:solidFill>
                  <a:schemeClr val="tx2"/>
                </a:solidFill>
                <a:latin typeface="+mn-lt"/>
              </a:rPr>
              <a:t>Apenas realizarão </a:t>
            </a:r>
            <a:r>
              <a:rPr lang="pt-PT" altLang="pt-PT" b="1" u="sng" dirty="0">
                <a:solidFill>
                  <a:schemeClr val="tx2"/>
                </a:solidFill>
                <a:latin typeface="+mn-lt"/>
              </a:rPr>
              <a:t>exames nacionais</a:t>
            </a:r>
            <a:r>
              <a:rPr lang="pt-PT" altLang="pt-PT" b="1" dirty="0">
                <a:solidFill>
                  <a:schemeClr val="tx2"/>
                </a:solidFill>
                <a:latin typeface="+mn-lt"/>
              </a:rPr>
              <a:t>, os alunos que pretendam ingressar no ensino superior, correspondentes às </a:t>
            </a:r>
            <a:r>
              <a:rPr lang="pt-PT" altLang="pt-PT" b="1" u="sng" dirty="0">
                <a:solidFill>
                  <a:schemeClr val="tx2"/>
                </a:solidFill>
                <a:latin typeface="+mn-lt"/>
              </a:rPr>
              <a:t>provas de ingresso </a:t>
            </a:r>
            <a:r>
              <a:rPr lang="pt-PT" altLang="pt-PT" b="1" dirty="0">
                <a:solidFill>
                  <a:schemeClr val="tx2"/>
                </a:solidFill>
                <a:latin typeface="+mn-lt"/>
              </a:rPr>
              <a:t>definidas por cada instituição de ensino superior/curso</a:t>
            </a:r>
          </a:p>
          <a:p>
            <a:pPr>
              <a:spcBef>
                <a:spcPct val="50000"/>
              </a:spcBef>
            </a:pPr>
            <a:endParaRPr lang="pt-PT" altLang="pt-PT" b="1" u="sng" dirty="0">
              <a:solidFill>
                <a:schemeClr val="tx2"/>
              </a:solidFill>
              <a:latin typeface="+mn-lt"/>
            </a:endParaRPr>
          </a:p>
        </p:txBody>
      </p:sp>
    </p:spTree>
    <p:extLst>
      <p:ext uri="{BB962C8B-B14F-4D97-AF65-F5344CB8AC3E}">
        <p14:creationId xmlns:p14="http://schemas.microsoft.com/office/powerpoint/2010/main" val="2016754651"/>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8" fill="hold" grpId="0" nodeType="afterEffect">
                                  <p:stCondLst>
                                    <p:cond delay="0"/>
                                  </p:stCondLst>
                                  <p:childTnLst>
                                    <p:set>
                                      <p:cBhvr>
                                        <p:cTn id="6" dur="1" fill="hold">
                                          <p:stCondLst>
                                            <p:cond delay="0"/>
                                          </p:stCondLst>
                                        </p:cTn>
                                        <p:tgtEl>
                                          <p:spTgt spid="227333"/>
                                        </p:tgtEl>
                                        <p:attrNameLst>
                                          <p:attrName>style.visibility</p:attrName>
                                        </p:attrNameLst>
                                      </p:cBhvr>
                                      <p:to>
                                        <p:strVal val="visible"/>
                                      </p:to>
                                    </p:set>
                                    <p:anim calcmode="lin" valueType="num">
                                      <p:cBhvr additive="base">
                                        <p:cTn id="7" dur="5000" fill="hold"/>
                                        <p:tgtEl>
                                          <p:spTgt spid="227333"/>
                                        </p:tgtEl>
                                        <p:attrNameLst>
                                          <p:attrName>ppt_x</p:attrName>
                                        </p:attrNameLst>
                                      </p:cBhvr>
                                      <p:tavLst>
                                        <p:tav tm="0">
                                          <p:val>
                                            <p:strVal val="0-#ppt_w/2"/>
                                          </p:val>
                                        </p:tav>
                                        <p:tav tm="100000">
                                          <p:val>
                                            <p:strVal val="#ppt_x"/>
                                          </p:val>
                                        </p:tav>
                                      </p:tavLst>
                                    </p:anim>
                                    <p:anim calcmode="lin" valueType="num">
                                      <p:cBhvr additive="base">
                                        <p:cTn id="8" dur="5000" fill="hold"/>
                                        <p:tgtEl>
                                          <p:spTgt spid="22733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0"/>
                            </p:stCondLst>
                            <p:childTnLst>
                              <p:par>
                                <p:cTn id="10" presetID="12" presetClass="entr" presetSubtype="1" fill="hold" grpId="0" nodeType="afterEffect" nodePh="1">
                                  <p:stCondLst>
                                    <p:cond delay="0"/>
                                  </p:stCondLst>
                                  <p:endCondLst>
                                    <p:cond evt="begin" delay="0">
                                      <p:tn val="10"/>
                                    </p:cond>
                                  </p:endCondLst>
                                  <p:childTnLst>
                                    <p:set>
                                      <p:cBhvr>
                                        <p:cTn id="11" dur="1" fill="hold">
                                          <p:stCondLst>
                                            <p:cond delay="0"/>
                                          </p:stCondLst>
                                        </p:cTn>
                                        <p:tgtEl>
                                          <p:spTgt spid="227349">
                                            <p:txEl>
                                              <p:pRg st="0" end="0"/>
                                            </p:txEl>
                                          </p:spTgt>
                                        </p:tgtEl>
                                        <p:attrNameLst>
                                          <p:attrName>style.visibility</p:attrName>
                                        </p:attrNameLst>
                                      </p:cBhvr>
                                      <p:to>
                                        <p:strVal val="visible"/>
                                      </p:to>
                                    </p:set>
                                    <p:animEffect transition="in" filter="slide(fromTop)">
                                      <p:cBhvr>
                                        <p:cTn id="12" dur="500"/>
                                        <p:tgtEl>
                                          <p:spTgt spid="227349">
                                            <p:txEl>
                                              <p:pRg st="0" end="0"/>
                                            </p:txEl>
                                          </p:spTgt>
                                        </p:tgtEl>
                                      </p:cBhvr>
                                    </p:animEffect>
                                  </p:childTnLst>
                                </p:cTn>
                              </p:par>
                            </p:childTnLst>
                          </p:cTn>
                        </p:par>
                        <p:par>
                          <p:cTn id="13" fill="hold" nodeType="afterGroup">
                            <p:stCondLst>
                              <p:cond delay="5500"/>
                            </p:stCondLst>
                            <p:childTnLst>
                              <p:par>
                                <p:cTn id="14" presetID="2" presetClass="entr" presetSubtype="1" fill="hold" grpId="0" nodeType="afterEffect">
                                  <p:stCondLst>
                                    <p:cond delay="0"/>
                                  </p:stCondLst>
                                  <p:childTnLst>
                                    <p:set>
                                      <p:cBhvr>
                                        <p:cTn id="15" dur="1" fill="hold">
                                          <p:stCondLst>
                                            <p:cond delay="0"/>
                                          </p:stCondLst>
                                        </p:cTn>
                                        <p:tgtEl>
                                          <p:spTgt spid="227352"/>
                                        </p:tgtEl>
                                        <p:attrNameLst>
                                          <p:attrName>style.visibility</p:attrName>
                                        </p:attrNameLst>
                                      </p:cBhvr>
                                      <p:to>
                                        <p:strVal val="visible"/>
                                      </p:to>
                                    </p:set>
                                    <p:anim calcmode="lin" valueType="num">
                                      <p:cBhvr additive="base">
                                        <p:cTn id="16" dur="500" fill="hold"/>
                                        <p:tgtEl>
                                          <p:spTgt spid="227352"/>
                                        </p:tgtEl>
                                        <p:attrNameLst>
                                          <p:attrName>ppt_x</p:attrName>
                                        </p:attrNameLst>
                                      </p:cBhvr>
                                      <p:tavLst>
                                        <p:tav tm="0">
                                          <p:val>
                                            <p:strVal val="#ppt_x"/>
                                          </p:val>
                                        </p:tav>
                                        <p:tav tm="100000">
                                          <p:val>
                                            <p:strVal val="#ppt_x"/>
                                          </p:val>
                                        </p:tav>
                                      </p:tavLst>
                                    </p:anim>
                                    <p:anim calcmode="lin" valueType="num">
                                      <p:cBhvr additive="base">
                                        <p:cTn id="17" dur="500" fill="hold"/>
                                        <p:tgtEl>
                                          <p:spTgt spid="22735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3" grpId="0"/>
      <p:bldP spid="227349" grpId="0" build="p" autoUpdateAnimBg="0" advAuto="0"/>
      <p:bldP spid="22735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WordArt 2"/>
          <p:cNvSpPr>
            <a:spLocks noChangeArrowheads="1" noChangeShapeType="1" noTextEdit="1"/>
          </p:cNvSpPr>
          <p:nvPr/>
        </p:nvSpPr>
        <p:spPr bwMode="auto">
          <a:xfrm>
            <a:off x="5894388" y="44450"/>
            <a:ext cx="3205162" cy="1282700"/>
          </a:xfrm>
          <a:prstGeom prst="rect">
            <a:avLst/>
          </a:prstGeom>
          <a:solidFill>
            <a:schemeClr val="bg1">
              <a:lumMod val="75000"/>
            </a:schemeClr>
          </a:solidFill>
          <a:extLst/>
        </p:spPr>
        <p:txBody>
          <a:bodyPr wrap="none" fromWordArt="1">
            <a:prstTxWarp prst="textPlain">
              <a:avLst>
                <a:gd name="adj" fmla="val 50000"/>
              </a:avLst>
            </a:prstTxWarp>
          </a:bodyPr>
          <a:lstStyle/>
          <a:p>
            <a:pPr algn="ctr"/>
            <a:r>
              <a:rPr lang="pt-PT" sz="3200" kern="10" dirty="0">
                <a:solidFill>
                  <a:srgbClr val="7030A0"/>
                </a:solidFill>
                <a:latin typeface="Arial Black"/>
              </a:rPr>
              <a:t>CURSO CIENTÍFICO-HUMANÍSTICO</a:t>
            </a:r>
          </a:p>
          <a:p>
            <a:pPr algn="ctr"/>
            <a:r>
              <a:rPr lang="pt-PT" sz="3200" kern="10" dirty="0">
                <a:solidFill>
                  <a:srgbClr val="7030A0"/>
                </a:solidFill>
                <a:latin typeface="Arial Black"/>
              </a:rPr>
              <a:t>DE CIÊNCIAS E TECNOLOGIAS</a:t>
            </a:r>
          </a:p>
        </p:txBody>
      </p:sp>
      <p:graphicFrame>
        <p:nvGraphicFramePr>
          <p:cNvPr id="29876" name="Group 180"/>
          <p:cNvGraphicFramePr>
            <a:graphicFrameLocks noGrp="1"/>
          </p:cNvGraphicFramePr>
          <p:nvPr>
            <p:extLst>
              <p:ext uri="{D42A27DB-BD31-4B8C-83A1-F6EECF244321}">
                <p14:modId xmlns:p14="http://schemas.microsoft.com/office/powerpoint/2010/main" val="3675715229"/>
              </p:ext>
            </p:extLst>
          </p:nvPr>
        </p:nvGraphicFramePr>
        <p:xfrm>
          <a:off x="107504" y="44624"/>
          <a:ext cx="5611689" cy="6819848"/>
        </p:xfrm>
        <a:graphic>
          <a:graphicData uri="http://schemas.openxmlformats.org/drawingml/2006/table">
            <a:tbl>
              <a:tblPr/>
              <a:tblGrid>
                <a:gridCol w="3312369"/>
                <a:gridCol w="506697"/>
                <a:gridCol w="545581"/>
                <a:gridCol w="623521"/>
                <a:gridCol w="623521"/>
              </a:tblGrid>
              <a:tr h="331408">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1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100" b="1" i="0" u="none" strike="noStrike" cap="none" normalizeH="0" baseline="0" dirty="0" smtClean="0">
                          <a:ln>
                            <a:noFill/>
                          </a:ln>
                          <a:solidFill>
                            <a:schemeClr val="tx1"/>
                          </a:solidFill>
                          <a:effectLst/>
                          <a:latin typeface="Arial" charset="0"/>
                        </a:rPr>
                        <a:t>Componentes de Formação</a:t>
                      </a:r>
                      <a:endParaRPr kumimoji="0" lang="en-GB" sz="1100" b="1" i="0" u="none" strike="noStrike" cap="none" normalizeH="0" baseline="0" dirty="0" smtClean="0">
                        <a:ln>
                          <a:noFill/>
                        </a:ln>
                        <a:solidFill>
                          <a:schemeClr val="tx1"/>
                        </a:solidFill>
                        <a:effectLst/>
                        <a:latin typeface="Arial" charset="0"/>
                      </a:endParaRPr>
                    </a:p>
                  </a:txBody>
                  <a:tcPr marL="91420" marR="91420"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1" i="0" u="none" strike="noStrike" cap="none" normalizeH="0" baseline="0" dirty="0" smtClean="0">
                          <a:ln>
                            <a:noFill/>
                          </a:ln>
                          <a:solidFill>
                            <a:schemeClr val="tx1"/>
                          </a:solidFill>
                          <a:effectLst/>
                          <a:latin typeface="Arial" charset="0"/>
                        </a:rPr>
                        <a:t>Carga Horária Semanal em minutos</a:t>
                      </a:r>
                      <a:endParaRPr kumimoji="0" lang="en-GB" sz="1000" b="1" i="0" u="none" strike="noStrike" cap="none" normalizeH="0" baseline="0" dirty="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pt-PT"/>
                    </a:p>
                  </a:txBody>
                  <a:tcPr/>
                </a:tc>
                <a:tc hMerge="1">
                  <a:txBody>
                    <a:bodyPr/>
                    <a:lstStyle/>
                    <a:p>
                      <a:endParaRPr lang="pt-PT"/>
                    </a:p>
                  </a:txBody>
                  <a:tcPr/>
                </a:tc>
              </a:tr>
              <a:tr h="274317">
                <a:tc vMerge="1">
                  <a:txBody>
                    <a:bodyPr/>
                    <a:lstStyle/>
                    <a:p>
                      <a:endParaRPr lang="pt-PT"/>
                    </a:p>
                  </a:txBody>
                  <a:tcPr/>
                </a:tc>
                <a:tc vMerge="1">
                  <a:txBody>
                    <a:bodyPr/>
                    <a:lstStyle/>
                    <a:p>
                      <a:endParaRPr lang="pt-PT"/>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smtClean="0">
                          <a:ln>
                            <a:noFill/>
                          </a:ln>
                          <a:solidFill>
                            <a:schemeClr val="tx1"/>
                          </a:solidFill>
                          <a:effectLst/>
                          <a:latin typeface="Arial" charset="0"/>
                        </a:rPr>
                        <a:t>10º</a:t>
                      </a:r>
                      <a:endParaRPr kumimoji="0" lang="en-GB" sz="1200" b="1" i="0" u="none" strike="noStrike" cap="none" normalizeH="0" baseline="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smtClean="0">
                          <a:ln>
                            <a:noFill/>
                          </a:ln>
                          <a:solidFill>
                            <a:schemeClr val="tx1"/>
                          </a:solidFill>
                          <a:effectLst/>
                          <a:latin typeface="Arial" charset="0"/>
                        </a:rPr>
                        <a:t>11º</a:t>
                      </a:r>
                      <a:endParaRPr kumimoji="0" lang="en-GB" sz="1200" b="1" i="0" u="none" strike="noStrike" cap="none" normalizeH="0" baseline="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smtClean="0">
                          <a:ln>
                            <a:noFill/>
                          </a:ln>
                          <a:solidFill>
                            <a:schemeClr val="tx1"/>
                          </a:solidFill>
                          <a:effectLst/>
                          <a:latin typeface="Arial" charset="0"/>
                        </a:rPr>
                        <a:t>12º</a:t>
                      </a:r>
                      <a:endParaRPr kumimoji="0" lang="en-GB" sz="1200" b="1" i="0" u="none" strike="noStrike" cap="none" normalizeH="0" baseline="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62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1" i="0" u="none" strike="noStrike" cap="none" normalizeH="0" baseline="0" dirty="0" smtClean="0">
                          <a:ln>
                            <a:noFill/>
                          </a:ln>
                          <a:solidFill>
                            <a:srgbClr val="003399"/>
                          </a:solidFill>
                          <a:effectLst/>
                          <a:latin typeface="Arial" charset="0"/>
                        </a:rPr>
                        <a:t>GERAL                 </a:t>
                      </a:r>
                      <a:r>
                        <a:rPr kumimoji="0" lang="pt-PT" sz="1100" b="0" i="0" u="none" strike="noStrike" cap="none" normalizeH="0" baseline="0" dirty="0" smtClean="0">
                          <a:ln>
                            <a:noFill/>
                          </a:ln>
                          <a:solidFill>
                            <a:srgbClr val="003399"/>
                          </a:solidFill>
                          <a:effectLst/>
                          <a:latin typeface="Arial" charset="0"/>
                        </a:rPr>
                        <a:t>Português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Língua Estrangeira I, II ou III </a:t>
                      </a:r>
                      <a:r>
                        <a:rPr kumimoji="0" lang="pt-PT" sz="1100" b="1" i="0" u="none" strike="noStrike" cap="none" normalizeH="0" baseline="0" dirty="0" smtClean="0">
                          <a:ln>
                            <a:noFill/>
                          </a:ln>
                          <a:solidFill>
                            <a:schemeClr val="tx1"/>
                          </a:solidFill>
                          <a:effectLst/>
                          <a:latin typeface="Arial" charset="0"/>
                        </a:rPr>
                        <a:t>b)</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Filosofia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Educação Física</a:t>
                      </a:r>
                    </a:p>
                  </a:txBody>
                  <a:tcPr marL="91420" marR="91420"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25000" dirty="0" smtClean="0">
                        <a:ln>
                          <a:noFill/>
                        </a:ln>
                        <a:solidFill>
                          <a:srgbClr val="000099"/>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                                                                                    Cidadania e Desenvolvimento</a:t>
                      </a:r>
                    </a:p>
                  </a:txBody>
                  <a:tcPr marL="91420" marR="91420" marT="45714" marB="45714"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180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dirty="0" smtClean="0">
                          <a:ln>
                            <a:noFill/>
                          </a:ln>
                          <a:solidFill>
                            <a:srgbClr val="003399"/>
                          </a:solidFill>
                          <a:effectLst/>
                          <a:latin typeface="Arial" charset="0"/>
                        </a:rPr>
                        <a:t>150</a:t>
                      </a: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180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 150</a:t>
                      </a:r>
                      <a:endParaRPr kumimoji="0" lang="pt-PT" sz="10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000" b="0" i="0" u="none" strike="noStrike" cap="none" normalizeH="0" baseline="0" dirty="0" smtClean="0">
                        <a:ln>
                          <a:noFill/>
                        </a:ln>
                        <a:solidFill>
                          <a:srgbClr val="003399"/>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200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 150</a:t>
                      </a:r>
                      <a:endParaRPr kumimoji="0" lang="en-GB" sz="1000" b="0" i="0" u="none" strike="noStrike" cap="none" normalizeH="0" baseline="0" dirty="0" smtClean="0">
                        <a:ln>
                          <a:noFill/>
                        </a:ln>
                        <a:solidFill>
                          <a:srgbClr val="003399"/>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996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1" i="0" u="none" strike="noStrike" cap="none" normalizeH="0" baseline="0" dirty="0" smtClean="0">
                          <a:ln>
                            <a:noFill/>
                          </a:ln>
                          <a:solidFill>
                            <a:srgbClr val="003399"/>
                          </a:solidFill>
                          <a:effectLst/>
                          <a:latin typeface="Arial" charset="0"/>
                        </a:rPr>
                        <a:t>ESPECÍFICA                     </a:t>
                      </a:r>
                      <a:r>
                        <a:rPr kumimoji="0" lang="pt-PT" sz="1100" b="0" i="0" u="none" strike="noStrike" cap="none" normalizeH="0" baseline="0" dirty="0" smtClean="0">
                          <a:ln>
                            <a:noFill/>
                          </a:ln>
                          <a:solidFill>
                            <a:srgbClr val="003399"/>
                          </a:solidFill>
                          <a:effectLst/>
                          <a:latin typeface="Arial" charset="0"/>
                        </a:rPr>
                        <a:t>Matemática A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1" i="0" u="none" strike="noStrike" cap="none" normalizeH="0" baseline="0" dirty="0" smtClean="0">
                          <a:ln>
                            <a:noFill/>
                          </a:ln>
                          <a:solidFill>
                            <a:schemeClr val="tx1"/>
                          </a:solidFill>
                          <a:effectLst/>
                          <a:latin typeface="Arial" charset="0"/>
                        </a:rPr>
                        <a:t>                                           Opção c)</a:t>
                      </a:r>
                      <a:endParaRPr kumimoji="0" lang="pt-PT" sz="1100" b="1" i="0" u="none" strike="noStrike" cap="none" normalizeH="0" baseline="0" dirty="0" smtClean="0">
                        <a:ln>
                          <a:noFill/>
                        </a:ln>
                        <a:solidFill>
                          <a:srgbClr val="003399"/>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Física e Química A</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rgbClr val="000099"/>
                          </a:solidFill>
                          <a:effectLst/>
                          <a:latin typeface="Arial" charset="0"/>
                        </a:rPr>
                        <a:t>                                            Biologia e Geologia</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rgbClr val="000099"/>
                          </a:solidFill>
                          <a:effectLst/>
                          <a:latin typeface="Arial" charset="0"/>
                        </a:rPr>
                        <a:t>                                            Geometria Descritiva A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1" i="0" u="none" strike="noStrike" cap="none" normalizeH="0" baseline="0" dirty="0" smtClean="0">
                        <a:ln>
                          <a:noFill/>
                        </a:ln>
                        <a:solidFill>
                          <a:srgbClr val="003399"/>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1" i="0" u="none" strike="noStrike" cap="none" normalizeH="0" baseline="0" dirty="0" smtClean="0">
                          <a:ln>
                            <a:noFill/>
                          </a:ln>
                          <a:solidFill>
                            <a:schemeClr val="tx1"/>
                          </a:solidFill>
                          <a:effectLst/>
                          <a:latin typeface="Arial" charset="0"/>
                        </a:rPr>
                        <a:t>                                          Opção 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Biologia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Física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Química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Geologia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Materiais e Tecnologias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1" i="0" u="none" strike="noStrike" cap="none" normalizeH="0" baseline="0" dirty="0" smtClean="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1" i="0" u="none" strike="noStrike" cap="none" normalizeH="0" baseline="0" dirty="0" smtClean="0">
                          <a:ln>
                            <a:noFill/>
                          </a:ln>
                          <a:solidFill>
                            <a:schemeClr val="tx1"/>
                          </a:solidFill>
                          <a:effectLst/>
                          <a:latin typeface="Arial" charset="0"/>
                        </a:rPr>
                        <a:t>                                         Opção e)</a:t>
                      </a:r>
                      <a:r>
                        <a:rPr kumimoji="0" lang="pt-PT" sz="1100" b="0" i="0" u="none" strike="noStrike" cap="none" normalizeH="0" baseline="0" dirty="0" smtClean="0">
                          <a:ln>
                            <a:noFill/>
                          </a:ln>
                          <a:solidFill>
                            <a:srgbClr val="003399"/>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100" b="0" i="0" u="none" strike="noStrike" cap="none" normalizeH="0" baseline="0" dirty="0" smtClean="0">
                        <a:ln>
                          <a:noFill/>
                        </a:ln>
                        <a:solidFill>
                          <a:srgbClr val="003399"/>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rgbClr val="000099"/>
                          </a:solidFill>
                          <a:effectLst/>
                          <a:latin typeface="Arial" charset="0"/>
                        </a:rPr>
                        <a:t>   Antropologia</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smtClean="0">
                          <a:ln>
                            <a:noFill/>
                          </a:ln>
                          <a:solidFill>
                            <a:srgbClr val="000099"/>
                          </a:solidFill>
                          <a:effectLst/>
                          <a:latin typeface="Arial" charset="0"/>
                        </a:rPr>
                        <a:t>Filosofia A</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chemeClr val="tx1"/>
                          </a:solidFill>
                          <a:effectLst/>
                          <a:latin typeface="Arial" charset="0"/>
                        </a:rPr>
                        <a:t>   </a:t>
                      </a:r>
                      <a:r>
                        <a:rPr kumimoji="0" lang="pt-PT" sz="1100" b="0" i="0" u="none" strike="noStrike" cap="none" normalizeH="0" baseline="0" dirty="0" smtClean="0">
                          <a:ln>
                            <a:noFill/>
                          </a:ln>
                          <a:solidFill>
                            <a:srgbClr val="000099"/>
                          </a:solidFill>
                          <a:effectLst/>
                          <a:latin typeface="Arial" charset="0"/>
                        </a:rPr>
                        <a:t>Aplicações Informáticas B</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smtClean="0">
                          <a:ln>
                            <a:noFill/>
                          </a:ln>
                          <a:solidFill>
                            <a:srgbClr val="000099"/>
                          </a:solidFill>
                          <a:effectLst/>
                          <a:latin typeface="Arial" charset="0"/>
                        </a:rPr>
                        <a:t>Geografia C</a:t>
                      </a:r>
                      <a:r>
                        <a:rPr kumimoji="0" lang="pt-PT" sz="1100" b="0" i="0" u="none" strike="noStrike" cap="none" normalizeH="0" baseline="0" dirty="0" smtClean="0">
                          <a:ln>
                            <a:noFill/>
                          </a:ln>
                          <a:solidFill>
                            <a:srgbClr val="0000FF"/>
                          </a:solidFill>
                          <a:effectLst/>
                          <a:latin typeface="Arial" charset="0"/>
                        </a:rPr>
                        <a:t> (f)</a:t>
                      </a:r>
                      <a:endParaRPr kumimoji="0" lang="pt-PT" sz="11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chemeClr val="tx1"/>
                          </a:solidFill>
                          <a:effectLst/>
                          <a:latin typeface="Arial" charset="0"/>
                        </a:rPr>
                        <a:t>   </a:t>
                      </a:r>
                      <a:r>
                        <a:rPr kumimoji="0" lang="pt-PT" sz="1100" b="0" i="0" u="none" strike="noStrike" cap="none" normalizeH="0" baseline="0" dirty="0" smtClean="0">
                          <a:ln>
                            <a:noFill/>
                          </a:ln>
                          <a:solidFill>
                            <a:srgbClr val="000099"/>
                          </a:solidFill>
                          <a:effectLst/>
                          <a:latin typeface="Arial" charset="0"/>
                        </a:rPr>
                        <a:t>Ciência Política</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smtClean="0">
                          <a:ln>
                            <a:noFill/>
                          </a:ln>
                          <a:solidFill>
                            <a:srgbClr val="000099"/>
                          </a:solidFill>
                          <a:effectLst/>
                          <a:latin typeface="Arial" charset="0"/>
                        </a:rPr>
                        <a:t>Grego</a:t>
                      </a:r>
                      <a:r>
                        <a:rPr kumimoji="0" lang="pt-PT" sz="1100" b="0" i="0" u="none" strike="noStrike" cap="none" normalizeH="0" baseline="0" dirty="0" smtClean="0">
                          <a:ln>
                            <a:noFill/>
                          </a:ln>
                          <a:solidFill>
                            <a:srgbClr val="0000FF"/>
                          </a:solidFill>
                          <a:effectLst/>
                          <a:latin typeface="Arial" charset="0"/>
                        </a:rPr>
                        <a:t> (f)</a:t>
                      </a:r>
                      <a:endParaRPr kumimoji="0" lang="pt-PT" sz="11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rgbClr val="000099"/>
                          </a:solidFill>
                          <a:effectLst/>
                          <a:latin typeface="Arial" charset="0"/>
                        </a:rPr>
                        <a:t>   Clássicos da Literatura</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smtClean="0">
                          <a:ln>
                            <a:noFill/>
                          </a:ln>
                          <a:solidFill>
                            <a:srgbClr val="000099"/>
                          </a:solidFill>
                          <a:effectLst/>
                          <a:latin typeface="Arial" charset="0"/>
                        </a:rPr>
                        <a:t>Psicologia B (f)</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chemeClr val="tx1"/>
                          </a:solidFill>
                          <a:effectLst/>
                          <a:latin typeface="Arial" charset="0"/>
                        </a:rPr>
                        <a:t>   </a:t>
                      </a:r>
                      <a:r>
                        <a:rPr kumimoji="0" lang="pt-PT" sz="1100" b="0" i="0" u="none" strike="noStrike" cap="none" normalizeH="0" baseline="0" dirty="0" smtClean="0">
                          <a:ln>
                            <a:noFill/>
                          </a:ln>
                          <a:solidFill>
                            <a:srgbClr val="000099"/>
                          </a:solidFill>
                          <a:effectLst/>
                          <a:latin typeface="Arial" charset="0"/>
                        </a:rPr>
                        <a:t>Direito</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err="1" smtClean="0">
                          <a:ln>
                            <a:noFill/>
                          </a:ln>
                          <a:solidFill>
                            <a:srgbClr val="000099"/>
                          </a:solidFill>
                          <a:effectLst/>
                          <a:latin typeface="Arial" charset="0"/>
                        </a:rPr>
                        <a:t>Líng.Estrang</a:t>
                      </a:r>
                      <a:r>
                        <a:rPr kumimoji="0" lang="pt-PT" sz="1100" b="0" i="0" u="none" strike="noStrike" cap="none" normalizeH="0" baseline="0" dirty="0" smtClean="0">
                          <a:ln>
                            <a:noFill/>
                          </a:ln>
                          <a:solidFill>
                            <a:srgbClr val="000099"/>
                          </a:solidFill>
                          <a:effectLst/>
                          <a:latin typeface="Arial" charset="0"/>
                        </a:rPr>
                        <a:t>. I ou II ou III</a:t>
                      </a:r>
                      <a:r>
                        <a:rPr kumimoji="0" lang="pt-PT" sz="1100" b="0" i="0" u="none" strike="noStrike" cap="none" normalizeH="0" baseline="0" dirty="0" smtClean="0">
                          <a:ln>
                            <a:noFill/>
                          </a:ln>
                          <a:solidFill>
                            <a:srgbClr val="0000FF"/>
                          </a:solidFill>
                          <a:effectLst/>
                          <a:latin typeface="Arial" charset="0"/>
                        </a:rPr>
                        <a:t> (f)</a:t>
                      </a:r>
                      <a:endParaRPr kumimoji="0" lang="pt-PT" sz="11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rgbClr val="000099"/>
                          </a:solidFill>
                          <a:effectLst/>
                          <a:latin typeface="Arial" charset="0"/>
                        </a:rPr>
                        <a:t>   Economia</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smtClean="0">
                          <a:ln>
                            <a:noFill/>
                          </a:ln>
                          <a:solidFill>
                            <a:srgbClr val="000099"/>
                          </a:solidFill>
                          <a:effectLst/>
                          <a:latin typeface="Arial" charset="0"/>
                        </a:rPr>
                        <a:t>Teatro</a:t>
                      </a:r>
                      <a:r>
                        <a:rPr kumimoji="0" lang="pt-PT" sz="1100" b="0" i="0" u="none" strike="noStrike" cap="none" normalizeH="0" baseline="0" dirty="0" smtClean="0">
                          <a:ln>
                            <a:noFill/>
                          </a:ln>
                          <a:solidFill>
                            <a:srgbClr val="0000FF"/>
                          </a:solidFill>
                          <a:effectLst/>
                          <a:latin typeface="Arial" charset="0"/>
                        </a:rPr>
                        <a:t>  (f)</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chemeClr val="tx1"/>
                          </a:solidFill>
                          <a:effectLst/>
                          <a:latin typeface="Arial" charset="0"/>
                        </a:rPr>
                        <a:t>               </a:t>
                      </a:r>
                      <a:r>
                        <a:rPr kumimoji="0" lang="pt-PT" sz="1100" b="0" i="0" u="none" strike="noStrike" cap="none" normalizeH="0" baseline="0" dirty="0" smtClean="0">
                          <a:ln>
                            <a:noFill/>
                          </a:ln>
                          <a:solidFill>
                            <a:srgbClr val="0000FF"/>
                          </a:solidFill>
                          <a:effectLst/>
                          <a:latin typeface="Arial" charset="0"/>
                        </a:rPr>
                        <a:t>Oferta de Escola  (f)  (g)</a:t>
                      </a:r>
                      <a:endParaRPr kumimoji="0" lang="pt-PT" sz="11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1" i="0" u="none" strike="noStrike" cap="none" normalizeH="0" baseline="0" dirty="0" smtClean="0">
                        <a:ln>
                          <a:noFill/>
                        </a:ln>
                        <a:solidFill>
                          <a:srgbClr val="003399"/>
                        </a:solidFill>
                        <a:effectLst/>
                        <a:latin typeface="Arial" charset="0"/>
                      </a:endParaRPr>
                    </a:p>
                  </a:txBody>
                  <a:tcPr marL="91420" marR="91420"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250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315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315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250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315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315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txBody>
                  <a:tcPr marL="91420" marR="91420"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1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rgbClr val="003399"/>
                          </a:solidFill>
                          <a:effectLst/>
                          <a:latin typeface="Arial" charset="0"/>
                        </a:rPr>
                        <a:t>Educação Moral e Religiosa </a:t>
                      </a:r>
                    </a:p>
                  </a:txBody>
                  <a:tcPr marL="91420" marR="91420"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dirty="0" smtClean="0">
                          <a:ln>
                            <a:noFill/>
                          </a:ln>
                          <a:solidFill>
                            <a:srgbClr val="003399"/>
                          </a:solidFill>
                          <a:effectLst/>
                          <a:latin typeface="Arial" charset="0"/>
                        </a:rPr>
                        <a:t>(h)</a:t>
                      </a: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dirty="0" smtClean="0">
                          <a:ln>
                            <a:noFill/>
                          </a:ln>
                          <a:solidFill>
                            <a:srgbClr val="003399"/>
                          </a:solidFill>
                          <a:effectLst/>
                          <a:latin typeface="Arial" charset="0"/>
                        </a:rPr>
                        <a:t>(h)</a:t>
                      </a: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(h)</a:t>
                      </a:r>
                    </a:p>
                  </a:txBody>
                  <a:tcPr marL="91420" marR="91420"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9734" name="Text Box 38"/>
          <p:cNvSpPr txBox="1">
            <a:spLocks noChangeArrowheads="1"/>
          </p:cNvSpPr>
          <p:nvPr/>
        </p:nvSpPr>
        <p:spPr bwMode="auto">
          <a:xfrm>
            <a:off x="5795963" y="1843088"/>
            <a:ext cx="3249612" cy="4124188"/>
          </a:xfrm>
          <a:prstGeom prst="rect">
            <a:avLst/>
          </a:prstGeom>
          <a:solidFill>
            <a:schemeClr val="accent6">
              <a:lumMod val="60000"/>
              <a:lumOff val="40000"/>
            </a:schemeClr>
          </a:solidFill>
          <a:ln>
            <a:noFill/>
          </a:ln>
          <a:extLst/>
        </p:spPr>
        <p:txBody>
          <a:bodyPr lIns="91420" tIns="45711" rIns="91420" bIns="45711">
            <a:spAutoFit/>
          </a:bodyPr>
          <a:lstStyle>
            <a:lvl1pPr marL="457200" indent="-45720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pt-PT" altLang="pt-PT" sz="1200" b="1" i="1" dirty="0"/>
              <a:t>Notas</a:t>
            </a:r>
          </a:p>
          <a:p>
            <a:pPr marL="0" indent="0" algn="just" eaLnBrk="1" hangingPunct="1">
              <a:spcBef>
                <a:spcPct val="0"/>
              </a:spcBef>
              <a:buNone/>
            </a:pPr>
            <a:r>
              <a:rPr lang="pt-PT" altLang="pt-PT" sz="1000" b="1" dirty="0" smtClean="0"/>
              <a:t>b)</a:t>
            </a:r>
            <a:r>
              <a:rPr lang="pt-PT" altLang="pt-PT" sz="1000" dirty="0" smtClean="0"/>
              <a:t> O aluno escolhe uma língua estrangeira. Se tiver estudado apenas uma língua estrangeira no ensino básico, inicia obrigatoriamente uma segunda língua no ensino secundário. No caso de o aluno iniciar uma língua, tomando em conta as disponibilidades da escola, pode cumulativamente dar continuidade à Língua Estrangeira I como disciplina facultativa, com aceitação expressa do acréscimo de carga horária.</a:t>
            </a:r>
          </a:p>
          <a:p>
            <a:pPr algn="just" eaLnBrk="1" hangingPunct="1">
              <a:spcBef>
                <a:spcPct val="0"/>
              </a:spcBef>
              <a:buFontTx/>
              <a:buNone/>
            </a:pPr>
            <a:r>
              <a:rPr lang="pt-PT" altLang="pt-PT" sz="1000" b="1" dirty="0" smtClean="0"/>
              <a:t>c)</a:t>
            </a:r>
            <a:r>
              <a:rPr lang="pt-PT" altLang="pt-PT" sz="1000" dirty="0" smtClean="0"/>
              <a:t> O aluno escolhe duas disciplinas bienais, sendo uma delas obrigatoriamente do grupo </a:t>
            </a:r>
            <a:r>
              <a:rPr lang="pt-PT" altLang="pt-PT" sz="1000" b="1" dirty="0" smtClean="0"/>
              <a:t>c)</a:t>
            </a:r>
          </a:p>
          <a:p>
            <a:pPr algn="just" eaLnBrk="1" hangingPunct="1">
              <a:spcBef>
                <a:spcPct val="0"/>
              </a:spcBef>
              <a:buFontTx/>
              <a:buNone/>
            </a:pPr>
            <a:r>
              <a:rPr lang="pt-PT" altLang="pt-PT" sz="1000" dirty="0" smtClean="0"/>
              <a:t>(</a:t>
            </a:r>
            <a:r>
              <a:rPr lang="pt-PT" altLang="pt-PT" sz="1000" b="1" dirty="0" smtClean="0"/>
              <a:t>d) (e)</a:t>
            </a:r>
            <a:r>
              <a:rPr lang="pt-PT" altLang="pt-PT" sz="1000" dirty="0" smtClean="0"/>
              <a:t>   O aluno escolhe duas disciplinas anuais, </a:t>
            </a:r>
          </a:p>
          <a:p>
            <a:pPr algn="just" eaLnBrk="1" hangingPunct="1">
              <a:spcBef>
                <a:spcPct val="0"/>
              </a:spcBef>
              <a:buFontTx/>
              <a:buNone/>
            </a:pPr>
            <a:r>
              <a:rPr lang="pt-PT" altLang="pt-PT" sz="1000" dirty="0" smtClean="0"/>
              <a:t>             sendo uma delas obrigatoriamente do conjunto de opções (d)</a:t>
            </a:r>
          </a:p>
          <a:p>
            <a:pPr algn="just" eaLnBrk="1" hangingPunct="1">
              <a:spcBef>
                <a:spcPct val="0"/>
              </a:spcBef>
              <a:buFontTx/>
              <a:buNone/>
            </a:pPr>
            <a:r>
              <a:rPr lang="pt-PT" altLang="pt-PT" sz="1000" b="1" dirty="0" smtClean="0"/>
              <a:t>(f)</a:t>
            </a:r>
            <a:r>
              <a:rPr lang="pt-PT" altLang="pt-PT" sz="1000" dirty="0" smtClean="0"/>
              <a:t>    Oferta dependente do Projeto Educativo da escola, como segunda opção o aluno pode escolher uma disciplina do grupo d) ou e) ou ainda de outros cursos</a:t>
            </a:r>
          </a:p>
          <a:p>
            <a:pPr marL="0" indent="0" algn="just" eaLnBrk="1" hangingPunct="1">
              <a:spcBef>
                <a:spcPct val="0"/>
              </a:spcBef>
              <a:buNone/>
            </a:pPr>
            <a:r>
              <a:rPr lang="pt-PT" altLang="pt-PT" sz="1000" b="1" dirty="0" smtClean="0"/>
              <a:t>g)</a:t>
            </a:r>
            <a:r>
              <a:rPr lang="pt-PT" altLang="pt-PT" sz="1000" dirty="0" smtClean="0"/>
              <a:t>  Oferta de Escola – autonomia curricular</a:t>
            </a:r>
          </a:p>
          <a:p>
            <a:pPr algn="just" eaLnBrk="1" hangingPunct="1">
              <a:spcBef>
                <a:spcPct val="0"/>
              </a:spcBef>
              <a:buFontTx/>
              <a:buNone/>
            </a:pPr>
            <a:r>
              <a:rPr lang="pt-PT" altLang="pt-PT" sz="1200" b="1" dirty="0" smtClean="0"/>
              <a:t>h)</a:t>
            </a:r>
            <a:r>
              <a:rPr lang="pt-PT" altLang="pt-PT" sz="1200" dirty="0" smtClean="0"/>
              <a:t> </a:t>
            </a:r>
            <a:r>
              <a:rPr lang="pt-PT" altLang="pt-PT" sz="1000" dirty="0" smtClean="0"/>
              <a:t>Oferta obrigatória, frequência facultativa, com um tempo letivo nunca inferior a 45 minutos.</a:t>
            </a:r>
          </a:p>
          <a:p>
            <a:pPr algn="just" eaLnBrk="1" hangingPunct="1">
              <a:spcBef>
                <a:spcPct val="0"/>
              </a:spcBef>
              <a:buFontTx/>
              <a:buNone/>
            </a:pPr>
            <a:endParaRPr lang="pt-PT" altLang="pt-PT" sz="1200" dirty="0"/>
          </a:p>
          <a:p>
            <a:pPr algn="ctr" eaLnBrk="1" hangingPunct="1">
              <a:spcBef>
                <a:spcPct val="0"/>
              </a:spcBef>
              <a:buFontTx/>
              <a:buNone/>
            </a:pPr>
            <a:r>
              <a:rPr lang="en-GB" altLang="pt-PT" sz="1200" b="1" dirty="0">
                <a:solidFill>
                  <a:srgbClr val="7030A0"/>
                </a:solidFill>
              </a:rPr>
              <a:t>Esc. Sec Madeira Torres  </a:t>
            </a:r>
            <a:endParaRPr lang="en-GB" altLang="pt-PT" sz="1200" b="1" dirty="0" smtClean="0">
              <a:solidFill>
                <a:srgbClr val="7030A0"/>
              </a:solidFill>
            </a:endParaRPr>
          </a:p>
          <a:p>
            <a:pPr algn="ctr" eaLnBrk="1" hangingPunct="1">
              <a:spcBef>
                <a:spcPct val="0"/>
              </a:spcBef>
              <a:buFontTx/>
              <a:buNone/>
            </a:pPr>
            <a:endParaRPr lang="en-GB" altLang="pt-PT" sz="1200" b="1" dirty="0">
              <a:solidFill>
                <a:srgbClr val="7030A0"/>
              </a:solidFill>
            </a:endParaRPr>
          </a:p>
          <a:p>
            <a:pPr algn="ctr" eaLnBrk="1" hangingPunct="1">
              <a:spcBef>
                <a:spcPct val="0"/>
              </a:spcBef>
              <a:buFontTx/>
              <a:buNone/>
            </a:pPr>
            <a:r>
              <a:rPr lang="en-GB" altLang="pt-PT" sz="1200" b="1" dirty="0">
                <a:solidFill>
                  <a:srgbClr val="7030A0"/>
                </a:solidFill>
              </a:rPr>
              <a:t>Esc. Sec. </a:t>
            </a:r>
            <a:r>
              <a:rPr lang="en-GB" altLang="pt-PT" sz="1200" b="1" dirty="0" err="1">
                <a:solidFill>
                  <a:srgbClr val="7030A0"/>
                </a:solidFill>
              </a:rPr>
              <a:t>Henriques</a:t>
            </a:r>
            <a:r>
              <a:rPr lang="en-GB" altLang="pt-PT" sz="1200" b="1" dirty="0">
                <a:solidFill>
                  <a:srgbClr val="7030A0"/>
                </a:solidFill>
              </a:rPr>
              <a:t> </a:t>
            </a:r>
            <a:r>
              <a:rPr lang="en-GB" altLang="pt-PT" sz="1200" b="1" dirty="0" err="1">
                <a:solidFill>
                  <a:srgbClr val="7030A0"/>
                </a:solidFill>
              </a:rPr>
              <a:t>Nogueira</a:t>
            </a:r>
            <a:endParaRPr lang="en-GB" altLang="pt-PT" sz="1200" b="1" dirty="0">
              <a:solidFill>
                <a:srgbClr val="7030A0"/>
              </a:solidFill>
            </a:endParaRPr>
          </a:p>
        </p:txBody>
      </p:sp>
      <p:sp>
        <p:nvSpPr>
          <p:cNvPr id="13350" name="Rectangle 60"/>
          <p:cNvSpPr>
            <a:spLocks noChangeArrowheads="1"/>
          </p:cNvSpPr>
          <p:nvPr/>
        </p:nvSpPr>
        <p:spPr bwMode="auto">
          <a:xfrm>
            <a:off x="1841778" y="2132856"/>
            <a:ext cx="1509712" cy="646933"/>
          </a:xfrm>
          <a:prstGeom prst="rect">
            <a:avLst/>
          </a:prstGeom>
          <a:noFill/>
          <a:ln w="9525">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pt-PT" altLang="pt-PT" sz="1800"/>
          </a:p>
        </p:txBody>
      </p:sp>
      <p:sp>
        <p:nvSpPr>
          <p:cNvPr id="13351" name="Rectangle 105"/>
          <p:cNvSpPr>
            <a:spLocks noChangeArrowheads="1"/>
          </p:cNvSpPr>
          <p:nvPr/>
        </p:nvSpPr>
        <p:spPr bwMode="auto">
          <a:xfrm>
            <a:off x="257602" y="4581128"/>
            <a:ext cx="3093888" cy="1680090"/>
          </a:xfrm>
          <a:prstGeom prst="rect">
            <a:avLst/>
          </a:prstGeom>
          <a:noFill/>
          <a:ln w="9525">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pt-PT" altLang="pt-PT" sz="1800"/>
          </a:p>
        </p:txBody>
      </p:sp>
      <p:sp>
        <p:nvSpPr>
          <p:cNvPr id="13352" name="Rectangle 114"/>
          <p:cNvSpPr>
            <a:spLocks noChangeArrowheads="1"/>
          </p:cNvSpPr>
          <p:nvPr/>
        </p:nvSpPr>
        <p:spPr bwMode="auto">
          <a:xfrm>
            <a:off x="1778339" y="3109108"/>
            <a:ext cx="1509712" cy="1039972"/>
          </a:xfrm>
          <a:prstGeom prst="rect">
            <a:avLst/>
          </a:prstGeom>
          <a:noFill/>
          <a:ln w="9525">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pt-PT" altLang="pt-PT" sz="1800"/>
          </a:p>
        </p:txBody>
      </p:sp>
    </p:spTree>
    <p:extLst>
      <p:ext uri="{BB962C8B-B14F-4D97-AF65-F5344CB8AC3E}">
        <p14:creationId xmlns:p14="http://schemas.microsoft.com/office/powerpoint/2010/main" val="671369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additive="base">
                                        <p:cTn id="7" dur="500" fill="hold"/>
                                        <p:tgtEl>
                                          <p:spTgt spid="29698"/>
                                        </p:tgtEl>
                                        <p:attrNameLst>
                                          <p:attrName>ppt_x</p:attrName>
                                        </p:attrNameLst>
                                      </p:cBhvr>
                                      <p:tavLst>
                                        <p:tav tm="0">
                                          <p:val>
                                            <p:strVal val="#ppt_x"/>
                                          </p:val>
                                        </p:tav>
                                        <p:tav tm="100000">
                                          <p:val>
                                            <p:strVal val="#ppt_x"/>
                                          </p:val>
                                        </p:tav>
                                      </p:tavLst>
                                    </p:anim>
                                    <p:anim calcmode="lin" valueType="num">
                                      <p:cBhvr additive="base">
                                        <p:cTn id="8" dur="500" fill="hold"/>
                                        <p:tgtEl>
                                          <p:spTgt spid="29698"/>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3000"/>
                                  </p:stCondLst>
                                  <p:childTnLst>
                                    <p:set>
                                      <p:cBhvr>
                                        <p:cTn id="11" dur="1" fill="hold">
                                          <p:stCondLst>
                                            <p:cond delay="0"/>
                                          </p:stCondLst>
                                        </p:cTn>
                                        <p:tgtEl>
                                          <p:spTgt spid="29876"/>
                                        </p:tgtEl>
                                        <p:attrNameLst>
                                          <p:attrName>style.visibility</p:attrName>
                                        </p:attrNameLst>
                                      </p:cBhvr>
                                      <p:to>
                                        <p:strVal val="visible"/>
                                      </p:to>
                                    </p:set>
                                    <p:anim calcmode="lin" valueType="num">
                                      <p:cBhvr additive="base">
                                        <p:cTn id="12" dur="500" fill="hold"/>
                                        <p:tgtEl>
                                          <p:spTgt spid="29876"/>
                                        </p:tgtEl>
                                        <p:attrNameLst>
                                          <p:attrName>ppt_x</p:attrName>
                                        </p:attrNameLst>
                                      </p:cBhvr>
                                      <p:tavLst>
                                        <p:tav tm="0">
                                          <p:val>
                                            <p:strVal val="#ppt_x"/>
                                          </p:val>
                                        </p:tav>
                                        <p:tav tm="100000">
                                          <p:val>
                                            <p:strVal val="#ppt_x"/>
                                          </p:val>
                                        </p:tav>
                                      </p:tavLst>
                                    </p:anim>
                                    <p:anim calcmode="lin" valueType="num">
                                      <p:cBhvr additive="base">
                                        <p:cTn id="13" dur="500" fill="hold"/>
                                        <p:tgtEl>
                                          <p:spTgt spid="29876"/>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4000"/>
                            </p:stCondLst>
                            <p:childTnLst>
                              <p:par>
                                <p:cTn id="15" presetID="1" presetClass="entr" presetSubtype="0" fill="hold" grpId="0" nodeType="afterEffect">
                                  <p:stCondLst>
                                    <p:cond delay="3000"/>
                                  </p:stCondLst>
                                  <p:childTnLst>
                                    <p:set>
                                      <p:cBhvr>
                                        <p:cTn id="16" dur="1" fill="hold">
                                          <p:stCondLst>
                                            <p:cond delay="499"/>
                                          </p:stCondLst>
                                        </p:cTn>
                                        <p:tgtEl>
                                          <p:spTgt spid="297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nimBg="1"/>
      <p:bldP spid="297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rot="247480">
            <a:off x="747260" y="2560799"/>
            <a:ext cx="1329782" cy="245278"/>
            <a:chOff x="585" y="1193"/>
            <a:chExt cx="1660" cy="309"/>
          </a:xfrm>
        </p:grpSpPr>
        <p:sp>
          <p:nvSpPr>
            <p:cNvPr id="14350" name="Freeform 5"/>
            <p:cNvSpPr>
              <a:spLocks/>
            </p:cNvSpPr>
            <p:nvPr/>
          </p:nvSpPr>
          <p:spPr bwMode="auto">
            <a:xfrm>
              <a:off x="585" y="1287"/>
              <a:ext cx="71" cy="138"/>
            </a:xfrm>
            <a:custGeom>
              <a:avLst/>
              <a:gdLst>
                <a:gd name="T0" fmla="*/ 0 w 124"/>
                <a:gd name="T1" fmla="*/ 1 h 276"/>
                <a:gd name="T2" fmla="*/ 1 w 124"/>
                <a:gd name="T3" fmla="*/ 0 h 276"/>
                <a:gd name="T4" fmla="*/ 1 w 124"/>
                <a:gd name="T5" fmla="*/ 0 h 276"/>
                <a:gd name="T6" fmla="*/ 1 w 124"/>
                <a:gd name="T7" fmla="*/ 1 h 276"/>
                <a:gd name="T8" fmla="*/ 1 w 124"/>
                <a:gd name="T9" fmla="*/ 1 h 276"/>
                <a:gd name="T10" fmla="*/ 1 w 124"/>
                <a:gd name="T11" fmla="*/ 1 h 276"/>
                <a:gd name="T12" fmla="*/ 1 w 124"/>
                <a:gd name="T13" fmla="*/ 1 h 276"/>
                <a:gd name="T14" fmla="*/ 0 w 124"/>
                <a:gd name="T15" fmla="*/ 1 h 276"/>
                <a:gd name="T16" fmla="*/ 0 w 124"/>
                <a:gd name="T17" fmla="*/ 1 h 2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4"/>
                <a:gd name="T28" fmla="*/ 0 h 276"/>
                <a:gd name="T29" fmla="*/ 124 w 124"/>
                <a:gd name="T30" fmla="*/ 276 h 2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4" h="276">
                  <a:moveTo>
                    <a:pt x="0" y="43"/>
                  </a:moveTo>
                  <a:lnTo>
                    <a:pt x="39" y="0"/>
                  </a:lnTo>
                  <a:lnTo>
                    <a:pt x="108" y="0"/>
                  </a:lnTo>
                  <a:lnTo>
                    <a:pt x="124" y="63"/>
                  </a:lnTo>
                  <a:lnTo>
                    <a:pt x="120" y="250"/>
                  </a:lnTo>
                  <a:lnTo>
                    <a:pt x="73" y="276"/>
                  </a:lnTo>
                  <a:lnTo>
                    <a:pt x="3" y="238"/>
                  </a:lnTo>
                  <a:lnTo>
                    <a:pt x="0" y="110"/>
                  </a:lnTo>
                  <a:lnTo>
                    <a:pt x="0" y="43"/>
                  </a:lnTo>
                  <a:close/>
                </a:path>
              </a:pathLst>
            </a:custGeom>
            <a:solidFill>
              <a:srgbClr val="0000FF"/>
            </a:solidFill>
            <a:ln w="28575">
              <a:solidFill>
                <a:schemeClr val="tx1"/>
              </a:solidFill>
              <a:round/>
              <a:headEnd/>
              <a:tailEnd/>
            </a:ln>
          </p:spPr>
          <p:txBody>
            <a:bodyPr/>
            <a:lstStyle/>
            <a:p>
              <a:endParaRPr lang="pt-PT"/>
            </a:p>
          </p:txBody>
        </p:sp>
        <p:sp>
          <p:nvSpPr>
            <p:cNvPr id="14351" name="Freeform 6"/>
            <p:cNvSpPr>
              <a:spLocks/>
            </p:cNvSpPr>
            <p:nvPr/>
          </p:nvSpPr>
          <p:spPr bwMode="auto">
            <a:xfrm>
              <a:off x="1028" y="1246"/>
              <a:ext cx="103" cy="198"/>
            </a:xfrm>
            <a:custGeom>
              <a:avLst/>
              <a:gdLst>
                <a:gd name="T0" fmla="*/ 1 w 179"/>
                <a:gd name="T1" fmla="*/ 1 h 396"/>
                <a:gd name="T2" fmla="*/ 1 w 179"/>
                <a:gd name="T3" fmla="*/ 1 h 396"/>
                <a:gd name="T4" fmla="*/ 1 w 179"/>
                <a:gd name="T5" fmla="*/ 0 h 396"/>
                <a:gd name="T6" fmla="*/ 1 w 179"/>
                <a:gd name="T7" fmla="*/ 1 h 396"/>
                <a:gd name="T8" fmla="*/ 1 w 179"/>
                <a:gd name="T9" fmla="*/ 1 h 396"/>
                <a:gd name="T10" fmla="*/ 1 w 179"/>
                <a:gd name="T11" fmla="*/ 1 h 396"/>
                <a:gd name="T12" fmla="*/ 1 w 179"/>
                <a:gd name="T13" fmla="*/ 1 h 396"/>
                <a:gd name="T14" fmla="*/ 0 w 179"/>
                <a:gd name="T15" fmla="*/ 1 h 396"/>
                <a:gd name="T16" fmla="*/ 1 w 179"/>
                <a:gd name="T17" fmla="*/ 1 h 3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9"/>
                <a:gd name="T28" fmla="*/ 0 h 396"/>
                <a:gd name="T29" fmla="*/ 179 w 179"/>
                <a:gd name="T30" fmla="*/ 396 h 3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9" h="396">
                  <a:moveTo>
                    <a:pt x="19" y="108"/>
                  </a:moveTo>
                  <a:lnTo>
                    <a:pt x="23" y="31"/>
                  </a:lnTo>
                  <a:lnTo>
                    <a:pt x="69" y="0"/>
                  </a:lnTo>
                  <a:lnTo>
                    <a:pt x="138" y="10"/>
                  </a:lnTo>
                  <a:lnTo>
                    <a:pt x="179" y="51"/>
                  </a:lnTo>
                  <a:lnTo>
                    <a:pt x="159" y="367"/>
                  </a:lnTo>
                  <a:lnTo>
                    <a:pt x="80" y="396"/>
                  </a:lnTo>
                  <a:lnTo>
                    <a:pt x="0" y="357"/>
                  </a:lnTo>
                  <a:lnTo>
                    <a:pt x="19" y="108"/>
                  </a:lnTo>
                  <a:close/>
                </a:path>
              </a:pathLst>
            </a:custGeom>
            <a:solidFill>
              <a:srgbClr val="0000FF"/>
            </a:solidFill>
            <a:ln w="28575">
              <a:solidFill>
                <a:schemeClr val="tx1"/>
              </a:solidFill>
              <a:round/>
              <a:headEnd/>
              <a:tailEnd/>
            </a:ln>
          </p:spPr>
          <p:txBody>
            <a:bodyPr/>
            <a:lstStyle/>
            <a:p>
              <a:endParaRPr lang="pt-PT"/>
            </a:p>
          </p:txBody>
        </p:sp>
        <p:sp>
          <p:nvSpPr>
            <p:cNvPr id="14352" name="Freeform 7"/>
            <p:cNvSpPr>
              <a:spLocks/>
            </p:cNvSpPr>
            <p:nvPr/>
          </p:nvSpPr>
          <p:spPr bwMode="auto">
            <a:xfrm>
              <a:off x="1490" y="1239"/>
              <a:ext cx="93" cy="215"/>
            </a:xfrm>
            <a:custGeom>
              <a:avLst/>
              <a:gdLst>
                <a:gd name="T0" fmla="*/ 1 w 164"/>
                <a:gd name="T1" fmla="*/ 1 h 430"/>
                <a:gd name="T2" fmla="*/ 1 w 164"/>
                <a:gd name="T3" fmla="*/ 0 h 430"/>
                <a:gd name="T4" fmla="*/ 1 w 164"/>
                <a:gd name="T5" fmla="*/ 0 h 430"/>
                <a:gd name="T6" fmla="*/ 1 w 164"/>
                <a:gd name="T7" fmla="*/ 1 h 430"/>
                <a:gd name="T8" fmla="*/ 1 w 164"/>
                <a:gd name="T9" fmla="*/ 1 h 430"/>
                <a:gd name="T10" fmla="*/ 1 w 164"/>
                <a:gd name="T11" fmla="*/ 1 h 430"/>
                <a:gd name="T12" fmla="*/ 0 w 164"/>
                <a:gd name="T13" fmla="*/ 1 h 430"/>
                <a:gd name="T14" fmla="*/ 1 w 164"/>
                <a:gd name="T15" fmla="*/ 1 h 430"/>
                <a:gd name="T16" fmla="*/ 0 60000 65536"/>
                <a:gd name="T17" fmla="*/ 0 60000 65536"/>
                <a:gd name="T18" fmla="*/ 0 60000 65536"/>
                <a:gd name="T19" fmla="*/ 0 60000 65536"/>
                <a:gd name="T20" fmla="*/ 0 60000 65536"/>
                <a:gd name="T21" fmla="*/ 0 60000 65536"/>
                <a:gd name="T22" fmla="*/ 0 60000 65536"/>
                <a:gd name="T23" fmla="*/ 0 60000 65536"/>
                <a:gd name="T24" fmla="*/ 0 w 164"/>
                <a:gd name="T25" fmla="*/ 0 h 430"/>
                <a:gd name="T26" fmla="*/ 164 w 164"/>
                <a:gd name="T27" fmla="*/ 430 h 4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4" h="430">
                  <a:moveTo>
                    <a:pt x="4" y="43"/>
                  </a:moveTo>
                  <a:lnTo>
                    <a:pt x="45" y="0"/>
                  </a:lnTo>
                  <a:lnTo>
                    <a:pt x="126" y="0"/>
                  </a:lnTo>
                  <a:lnTo>
                    <a:pt x="164" y="47"/>
                  </a:lnTo>
                  <a:lnTo>
                    <a:pt x="160" y="400"/>
                  </a:lnTo>
                  <a:lnTo>
                    <a:pt x="69" y="430"/>
                  </a:lnTo>
                  <a:lnTo>
                    <a:pt x="0" y="390"/>
                  </a:lnTo>
                  <a:lnTo>
                    <a:pt x="4" y="43"/>
                  </a:lnTo>
                  <a:close/>
                </a:path>
              </a:pathLst>
            </a:custGeom>
            <a:solidFill>
              <a:srgbClr val="0000FF"/>
            </a:solidFill>
            <a:ln w="28575">
              <a:solidFill>
                <a:schemeClr val="tx1"/>
              </a:solidFill>
              <a:round/>
              <a:headEnd/>
              <a:tailEnd/>
            </a:ln>
          </p:spPr>
          <p:txBody>
            <a:bodyPr/>
            <a:lstStyle/>
            <a:p>
              <a:endParaRPr lang="pt-PT"/>
            </a:p>
          </p:txBody>
        </p:sp>
        <p:sp>
          <p:nvSpPr>
            <p:cNvPr id="14353" name="Freeform 8"/>
            <p:cNvSpPr>
              <a:spLocks/>
            </p:cNvSpPr>
            <p:nvPr/>
          </p:nvSpPr>
          <p:spPr bwMode="auto">
            <a:xfrm>
              <a:off x="2150" y="1193"/>
              <a:ext cx="95" cy="309"/>
            </a:xfrm>
            <a:custGeom>
              <a:avLst/>
              <a:gdLst>
                <a:gd name="T0" fmla="*/ 1 w 165"/>
                <a:gd name="T1" fmla="*/ 0 h 619"/>
                <a:gd name="T2" fmla="*/ 1 w 165"/>
                <a:gd name="T3" fmla="*/ 0 h 619"/>
                <a:gd name="T4" fmla="*/ 1 w 165"/>
                <a:gd name="T5" fmla="*/ 0 h 619"/>
                <a:gd name="T6" fmla="*/ 1 w 165"/>
                <a:gd name="T7" fmla="*/ 0 h 619"/>
                <a:gd name="T8" fmla="*/ 1 w 165"/>
                <a:gd name="T9" fmla="*/ 0 h 619"/>
                <a:gd name="T10" fmla="*/ 1 w 165"/>
                <a:gd name="T11" fmla="*/ 0 h 619"/>
                <a:gd name="T12" fmla="*/ 0 w 165"/>
                <a:gd name="T13" fmla="*/ 0 h 619"/>
                <a:gd name="T14" fmla="*/ 1 w 165"/>
                <a:gd name="T15" fmla="*/ 0 h 619"/>
                <a:gd name="T16" fmla="*/ 0 60000 65536"/>
                <a:gd name="T17" fmla="*/ 0 60000 65536"/>
                <a:gd name="T18" fmla="*/ 0 60000 65536"/>
                <a:gd name="T19" fmla="*/ 0 60000 65536"/>
                <a:gd name="T20" fmla="*/ 0 60000 65536"/>
                <a:gd name="T21" fmla="*/ 0 60000 65536"/>
                <a:gd name="T22" fmla="*/ 0 60000 65536"/>
                <a:gd name="T23" fmla="*/ 0 60000 65536"/>
                <a:gd name="T24" fmla="*/ 0 w 165"/>
                <a:gd name="T25" fmla="*/ 0 h 619"/>
                <a:gd name="T26" fmla="*/ 165 w 165"/>
                <a:gd name="T27" fmla="*/ 619 h 6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5" h="619">
                  <a:moveTo>
                    <a:pt x="11" y="46"/>
                  </a:moveTo>
                  <a:lnTo>
                    <a:pt x="57" y="0"/>
                  </a:lnTo>
                  <a:lnTo>
                    <a:pt x="138" y="0"/>
                  </a:lnTo>
                  <a:lnTo>
                    <a:pt x="165" y="77"/>
                  </a:lnTo>
                  <a:lnTo>
                    <a:pt x="150" y="562"/>
                  </a:lnTo>
                  <a:lnTo>
                    <a:pt x="84" y="619"/>
                  </a:lnTo>
                  <a:lnTo>
                    <a:pt x="0" y="552"/>
                  </a:lnTo>
                  <a:lnTo>
                    <a:pt x="11" y="46"/>
                  </a:lnTo>
                  <a:close/>
                </a:path>
              </a:pathLst>
            </a:custGeom>
            <a:solidFill>
              <a:srgbClr val="0000FF"/>
            </a:solidFill>
            <a:ln w="28575">
              <a:solidFill>
                <a:schemeClr val="tx1"/>
              </a:solidFill>
              <a:round/>
              <a:headEnd/>
              <a:tailEnd/>
            </a:ln>
          </p:spPr>
          <p:txBody>
            <a:bodyPr/>
            <a:lstStyle/>
            <a:p>
              <a:endParaRPr lang="pt-PT"/>
            </a:p>
          </p:txBody>
        </p:sp>
        <p:sp>
          <p:nvSpPr>
            <p:cNvPr id="14354" name="Freeform 9"/>
            <p:cNvSpPr>
              <a:spLocks/>
            </p:cNvSpPr>
            <p:nvPr/>
          </p:nvSpPr>
          <p:spPr bwMode="auto">
            <a:xfrm>
              <a:off x="651" y="1293"/>
              <a:ext cx="390" cy="120"/>
            </a:xfrm>
            <a:custGeom>
              <a:avLst/>
              <a:gdLst>
                <a:gd name="T0" fmla="*/ 0 w 680"/>
                <a:gd name="T1" fmla="*/ 1 h 239"/>
                <a:gd name="T2" fmla="*/ 1 w 680"/>
                <a:gd name="T3" fmla="*/ 0 h 239"/>
                <a:gd name="T4" fmla="*/ 1 w 680"/>
                <a:gd name="T5" fmla="*/ 1 h 239"/>
                <a:gd name="T6" fmla="*/ 0 w 680"/>
                <a:gd name="T7" fmla="*/ 1 h 239"/>
                <a:gd name="T8" fmla="*/ 0 w 680"/>
                <a:gd name="T9" fmla="*/ 1 h 239"/>
                <a:gd name="T10" fmla="*/ 0 60000 65536"/>
                <a:gd name="T11" fmla="*/ 0 60000 65536"/>
                <a:gd name="T12" fmla="*/ 0 60000 65536"/>
                <a:gd name="T13" fmla="*/ 0 60000 65536"/>
                <a:gd name="T14" fmla="*/ 0 60000 65536"/>
                <a:gd name="T15" fmla="*/ 0 w 680"/>
                <a:gd name="T16" fmla="*/ 0 h 239"/>
                <a:gd name="T17" fmla="*/ 680 w 680"/>
                <a:gd name="T18" fmla="*/ 239 h 239"/>
              </a:gdLst>
              <a:ahLst/>
              <a:cxnLst>
                <a:cxn ang="T10">
                  <a:pos x="T0" y="T1"/>
                </a:cxn>
                <a:cxn ang="T11">
                  <a:pos x="T2" y="T3"/>
                </a:cxn>
                <a:cxn ang="T12">
                  <a:pos x="T4" y="T5"/>
                </a:cxn>
                <a:cxn ang="T13">
                  <a:pos x="T6" y="T7"/>
                </a:cxn>
                <a:cxn ang="T14">
                  <a:pos x="T8" y="T9"/>
                </a:cxn>
              </a:cxnLst>
              <a:rect l="T15" t="T16" r="T17" b="T18"/>
              <a:pathLst>
                <a:path w="680" h="239">
                  <a:moveTo>
                    <a:pt x="0" y="34"/>
                  </a:moveTo>
                  <a:lnTo>
                    <a:pt x="680" y="0"/>
                  </a:lnTo>
                  <a:lnTo>
                    <a:pt x="670" y="239"/>
                  </a:lnTo>
                  <a:lnTo>
                    <a:pt x="0" y="239"/>
                  </a:lnTo>
                  <a:lnTo>
                    <a:pt x="0" y="34"/>
                  </a:lnTo>
                  <a:close/>
                </a:path>
              </a:pathLst>
            </a:custGeom>
            <a:solidFill>
              <a:srgbClr val="00FF00"/>
            </a:solidFill>
            <a:ln w="28575">
              <a:solidFill>
                <a:schemeClr val="tx1"/>
              </a:solidFill>
              <a:round/>
              <a:headEnd/>
              <a:tailEnd/>
            </a:ln>
          </p:spPr>
          <p:txBody>
            <a:bodyPr/>
            <a:lstStyle/>
            <a:p>
              <a:endParaRPr lang="pt-PT"/>
            </a:p>
          </p:txBody>
        </p:sp>
        <p:sp>
          <p:nvSpPr>
            <p:cNvPr id="14355" name="Freeform 10"/>
            <p:cNvSpPr>
              <a:spLocks/>
            </p:cNvSpPr>
            <p:nvPr/>
          </p:nvSpPr>
          <p:spPr bwMode="auto">
            <a:xfrm>
              <a:off x="1117" y="1267"/>
              <a:ext cx="381" cy="163"/>
            </a:xfrm>
            <a:custGeom>
              <a:avLst/>
              <a:gdLst>
                <a:gd name="T0" fmla="*/ 1 w 663"/>
                <a:gd name="T1" fmla="*/ 0 h 327"/>
                <a:gd name="T2" fmla="*/ 1 w 663"/>
                <a:gd name="T3" fmla="*/ 0 h 327"/>
                <a:gd name="T4" fmla="*/ 1 w 663"/>
                <a:gd name="T5" fmla="*/ 0 h 327"/>
                <a:gd name="T6" fmla="*/ 0 w 663"/>
                <a:gd name="T7" fmla="*/ 0 h 327"/>
                <a:gd name="T8" fmla="*/ 1 w 663"/>
                <a:gd name="T9" fmla="*/ 0 h 327"/>
                <a:gd name="T10" fmla="*/ 0 60000 65536"/>
                <a:gd name="T11" fmla="*/ 0 60000 65536"/>
                <a:gd name="T12" fmla="*/ 0 60000 65536"/>
                <a:gd name="T13" fmla="*/ 0 60000 65536"/>
                <a:gd name="T14" fmla="*/ 0 60000 65536"/>
                <a:gd name="T15" fmla="*/ 0 w 663"/>
                <a:gd name="T16" fmla="*/ 0 h 327"/>
                <a:gd name="T17" fmla="*/ 663 w 663"/>
                <a:gd name="T18" fmla="*/ 327 h 327"/>
              </a:gdLst>
              <a:ahLst/>
              <a:cxnLst>
                <a:cxn ang="T10">
                  <a:pos x="T0" y="T1"/>
                </a:cxn>
                <a:cxn ang="T11">
                  <a:pos x="T2" y="T3"/>
                </a:cxn>
                <a:cxn ang="T12">
                  <a:pos x="T4" y="T5"/>
                </a:cxn>
                <a:cxn ang="T13">
                  <a:pos x="T6" y="T7"/>
                </a:cxn>
                <a:cxn ang="T14">
                  <a:pos x="T8" y="T9"/>
                </a:cxn>
              </a:cxnLst>
              <a:rect l="T15" t="T16" r="T17" b="T18"/>
              <a:pathLst>
                <a:path w="663" h="327">
                  <a:moveTo>
                    <a:pt x="28" y="30"/>
                  </a:moveTo>
                  <a:lnTo>
                    <a:pt x="663" y="0"/>
                  </a:lnTo>
                  <a:lnTo>
                    <a:pt x="653" y="327"/>
                  </a:lnTo>
                  <a:lnTo>
                    <a:pt x="0" y="316"/>
                  </a:lnTo>
                  <a:lnTo>
                    <a:pt x="28" y="30"/>
                  </a:lnTo>
                  <a:close/>
                </a:path>
              </a:pathLst>
            </a:custGeom>
            <a:solidFill>
              <a:srgbClr val="00FF00"/>
            </a:solidFill>
            <a:ln w="28575">
              <a:solidFill>
                <a:schemeClr val="tx1"/>
              </a:solidFill>
              <a:round/>
              <a:headEnd/>
              <a:tailEnd/>
            </a:ln>
          </p:spPr>
          <p:txBody>
            <a:bodyPr/>
            <a:lstStyle/>
            <a:p>
              <a:endParaRPr lang="pt-PT"/>
            </a:p>
          </p:txBody>
        </p:sp>
        <p:sp>
          <p:nvSpPr>
            <p:cNvPr id="14356" name="Freeform 11"/>
            <p:cNvSpPr>
              <a:spLocks/>
            </p:cNvSpPr>
            <p:nvPr/>
          </p:nvSpPr>
          <p:spPr bwMode="auto">
            <a:xfrm>
              <a:off x="1578" y="1218"/>
              <a:ext cx="581" cy="263"/>
            </a:xfrm>
            <a:custGeom>
              <a:avLst/>
              <a:gdLst>
                <a:gd name="T0" fmla="*/ 1 w 1009"/>
                <a:gd name="T1" fmla="*/ 1 h 524"/>
                <a:gd name="T2" fmla="*/ 1 w 1009"/>
                <a:gd name="T3" fmla="*/ 0 h 524"/>
                <a:gd name="T4" fmla="*/ 1 w 1009"/>
                <a:gd name="T5" fmla="*/ 1 h 524"/>
                <a:gd name="T6" fmla="*/ 0 w 1009"/>
                <a:gd name="T7" fmla="*/ 1 h 524"/>
                <a:gd name="T8" fmla="*/ 1 w 1009"/>
                <a:gd name="T9" fmla="*/ 1 h 524"/>
                <a:gd name="T10" fmla="*/ 0 60000 65536"/>
                <a:gd name="T11" fmla="*/ 0 60000 65536"/>
                <a:gd name="T12" fmla="*/ 0 60000 65536"/>
                <a:gd name="T13" fmla="*/ 0 60000 65536"/>
                <a:gd name="T14" fmla="*/ 0 60000 65536"/>
                <a:gd name="T15" fmla="*/ 0 w 1009"/>
                <a:gd name="T16" fmla="*/ 0 h 524"/>
                <a:gd name="T17" fmla="*/ 1009 w 1009"/>
                <a:gd name="T18" fmla="*/ 524 h 524"/>
              </a:gdLst>
              <a:ahLst/>
              <a:cxnLst>
                <a:cxn ang="T10">
                  <a:pos x="T0" y="T1"/>
                </a:cxn>
                <a:cxn ang="T11">
                  <a:pos x="T2" y="T3"/>
                </a:cxn>
                <a:cxn ang="T12">
                  <a:pos x="T4" y="T5"/>
                </a:cxn>
                <a:cxn ang="T13">
                  <a:pos x="T6" y="T7"/>
                </a:cxn>
                <a:cxn ang="T14">
                  <a:pos x="T8" y="T9"/>
                </a:cxn>
              </a:cxnLst>
              <a:rect l="T15" t="T16" r="T17" b="T18"/>
              <a:pathLst>
                <a:path w="1009" h="524">
                  <a:moveTo>
                    <a:pt x="14" y="78"/>
                  </a:moveTo>
                  <a:lnTo>
                    <a:pt x="1009" y="0"/>
                  </a:lnTo>
                  <a:lnTo>
                    <a:pt x="992" y="524"/>
                  </a:lnTo>
                  <a:lnTo>
                    <a:pt x="0" y="431"/>
                  </a:lnTo>
                  <a:lnTo>
                    <a:pt x="14" y="78"/>
                  </a:lnTo>
                  <a:close/>
                </a:path>
              </a:pathLst>
            </a:custGeom>
            <a:solidFill>
              <a:srgbClr val="00FF00"/>
            </a:solidFill>
            <a:ln w="28575">
              <a:solidFill>
                <a:schemeClr val="tx1"/>
              </a:solidFill>
              <a:round/>
              <a:headEnd/>
              <a:tailEnd/>
            </a:ln>
          </p:spPr>
          <p:txBody>
            <a:bodyPr/>
            <a:lstStyle/>
            <a:p>
              <a:endParaRPr lang="pt-PT"/>
            </a:p>
          </p:txBody>
        </p:sp>
      </p:grpSp>
      <p:sp>
        <p:nvSpPr>
          <p:cNvPr id="214028" name="WordArt 12"/>
          <p:cNvSpPr>
            <a:spLocks noChangeArrowheads="1" noChangeShapeType="1" noTextEdit="1"/>
          </p:cNvSpPr>
          <p:nvPr/>
        </p:nvSpPr>
        <p:spPr bwMode="auto">
          <a:xfrm>
            <a:off x="1619250" y="927100"/>
            <a:ext cx="6823075" cy="8286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top">
              <a:avLst>
                <a:gd name="adj" fmla="val 22222"/>
              </a:avLst>
            </a:prstTxWarp>
          </a:bodyPr>
          <a:lstStyle/>
          <a:p>
            <a:pPr algn="ctr"/>
            <a:r>
              <a:rPr lang="pt-PT" sz="3200" kern="10" dirty="0">
                <a:solidFill>
                  <a:srgbClr val="7030A0"/>
                </a:solidFill>
                <a:latin typeface="Arial Black"/>
              </a:rPr>
              <a:t>CURSO CIENTÍFICO-HUMANÍSTICO DE CIÊNCIAS E TECNOLOGIAS</a:t>
            </a:r>
          </a:p>
        </p:txBody>
      </p:sp>
      <p:grpSp>
        <p:nvGrpSpPr>
          <p:cNvPr id="3" name="Group 13"/>
          <p:cNvGrpSpPr>
            <a:grpSpLocks/>
          </p:cNvGrpSpPr>
          <p:nvPr/>
        </p:nvGrpSpPr>
        <p:grpSpPr bwMode="auto">
          <a:xfrm>
            <a:off x="191044" y="2325700"/>
            <a:ext cx="854404" cy="3254350"/>
            <a:chOff x="286" y="945"/>
            <a:chExt cx="862" cy="1488"/>
          </a:xfrm>
        </p:grpSpPr>
        <p:sp>
          <p:nvSpPr>
            <p:cNvPr id="14344" name="Freeform 14"/>
            <p:cNvSpPr>
              <a:spLocks/>
            </p:cNvSpPr>
            <p:nvPr/>
          </p:nvSpPr>
          <p:spPr bwMode="auto">
            <a:xfrm>
              <a:off x="286" y="945"/>
              <a:ext cx="336" cy="309"/>
            </a:xfrm>
            <a:custGeom>
              <a:avLst/>
              <a:gdLst>
                <a:gd name="T0" fmla="*/ 1 w 672"/>
                <a:gd name="T1" fmla="*/ 0 h 619"/>
                <a:gd name="T2" fmla="*/ 1 w 672"/>
                <a:gd name="T3" fmla="*/ 0 h 619"/>
                <a:gd name="T4" fmla="*/ 1 w 672"/>
                <a:gd name="T5" fmla="*/ 0 h 619"/>
                <a:gd name="T6" fmla="*/ 1 w 672"/>
                <a:gd name="T7" fmla="*/ 0 h 619"/>
                <a:gd name="T8" fmla="*/ 1 w 672"/>
                <a:gd name="T9" fmla="*/ 0 h 619"/>
                <a:gd name="T10" fmla="*/ 1 w 672"/>
                <a:gd name="T11" fmla="*/ 0 h 619"/>
                <a:gd name="T12" fmla="*/ 1 w 672"/>
                <a:gd name="T13" fmla="*/ 0 h 619"/>
                <a:gd name="T14" fmla="*/ 1 w 672"/>
                <a:gd name="T15" fmla="*/ 0 h 619"/>
                <a:gd name="T16" fmla="*/ 1 w 672"/>
                <a:gd name="T17" fmla="*/ 0 h 619"/>
                <a:gd name="T18" fmla="*/ 1 w 672"/>
                <a:gd name="T19" fmla="*/ 0 h 619"/>
                <a:gd name="T20" fmla="*/ 1 w 672"/>
                <a:gd name="T21" fmla="*/ 0 h 619"/>
                <a:gd name="T22" fmla="*/ 0 w 672"/>
                <a:gd name="T23" fmla="*/ 0 h 619"/>
                <a:gd name="T24" fmla="*/ 0 w 672"/>
                <a:gd name="T25" fmla="*/ 0 h 619"/>
                <a:gd name="T26" fmla="*/ 1 w 672"/>
                <a:gd name="T27" fmla="*/ 0 h 619"/>
                <a:gd name="T28" fmla="*/ 1 w 672"/>
                <a:gd name="T29" fmla="*/ 0 h 619"/>
                <a:gd name="T30" fmla="*/ 1 w 672"/>
                <a:gd name="T31" fmla="*/ 0 h 619"/>
                <a:gd name="T32" fmla="*/ 1 w 672"/>
                <a:gd name="T33" fmla="*/ 0 h 619"/>
                <a:gd name="T34" fmla="*/ 1 w 672"/>
                <a:gd name="T35" fmla="*/ 0 h 619"/>
                <a:gd name="T36" fmla="*/ 1 w 672"/>
                <a:gd name="T37" fmla="*/ 0 h 619"/>
                <a:gd name="T38" fmla="*/ 1 w 672"/>
                <a:gd name="T39" fmla="*/ 0 h 619"/>
                <a:gd name="T40" fmla="*/ 1 w 672"/>
                <a:gd name="T41" fmla="*/ 0 h 619"/>
                <a:gd name="T42" fmla="*/ 1 w 672"/>
                <a:gd name="T43" fmla="*/ 0 h 619"/>
                <a:gd name="T44" fmla="*/ 1 w 672"/>
                <a:gd name="T45" fmla="*/ 0 h 619"/>
                <a:gd name="T46" fmla="*/ 1 w 672"/>
                <a:gd name="T47" fmla="*/ 0 h 619"/>
                <a:gd name="T48" fmla="*/ 1 w 672"/>
                <a:gd name="T49" fmla="*/ 0 h 619"/>
                <a:gd name="T50" fmla="*/ 1 w 672"/>
                <a:gd name="T51" fmla="*/ 0 h 619"/>
                <a:gd name="T52" fmla="*/ 1 w 672"/>
                <a:gd name="T53" fmla="*/ 0 h 619"/>
                <a:gd name="T54" fmla="*/ 1 w 672"/>
                <a:gd name="T55" fmla="*/ 0 h 619"/>
                <a:gd name="T56" fmla="*/ 1 w 672"/>
                <a:gd name="T57" fmla="*/ 0 h 619"/>
                <a:gd name="T58" fmla="*/ 1 w 672"/>
                <a:gd name="T59" fmla="*/ 0 h 619"/>
                <a:gd name="T60" fmla="*/ 1 w 672"/>
                <a:gd name="T61" fmla="*/ 0 h 619"/>
                <a:gd name="T62" fmla="*/ 1 w 672"/>
                <a:gd name="T63" fmla="*/ 0 h 6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2"/>
                <a:gd name="T97" fmla="*/ 0 h 619"/>
                <a:gd name="T98" fmla="*/ 672 w 672"/>
                <a:gd name="T99" fmla="*/ 619 h 6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2" h="619">
                  <a:moveTo>
                    <a:pt x="458" y="312"/>
                  </a:moveTo>
                  <a:lnTo>
                    <a:pt x="428" y="237"/>
                  </a:lnTo>
                  <a:lnTo>
                    <a:pt x="396" y="164"/>
                  </a:lnTo>
                  <a:lnTo>
                    <a:pt x="353" y="85"/>
                  </a:lnTo>
                  <a:lnTo>
                    <a:pt x="312" y="36"/>
                  </a:lnTo>
                  <a:lnTo>
                    <a:pt x="268" y="10"/>
                  </a:lnTo>
                  <a:lnTo>
                    <a:pt x="213" y="0"/>
                  </a:lnTo>
                  <a:lnTo>
                    <a:pt x="152" y="0"/>
                  </a:lnTo>
                  <a:lnTo>
                    <a:pt x="99" y="14"/>
                  </a:lnTo>
                  <a:lnTo>
                    <a:pt x="53" y="57"/>
                  </a:lnTo>
                  <a:lnTo>
                    <a:pt x="22" y="116"/>
                  </a:lnTo>
                  <a:lnTo>
                    <a:pt x="0" y="181"/>
                  </a:lnTo>
                  <a:lnTo>
                    <a:pt x="0" y="254"/>
                  </a:lnTo>
                  <a:lnTo>
                    <a:pt x="22" y="353"/>
                  </a:lnTo>
                  <a:lnTo>
                    <a:pt x="63" y="446"/>
                  </a:lnTo>
                  <a:lnTo>
                    <a:pt x="107" y="509"/>
                  </a:lnTo>
                  <a:lnTo>
                    <a:pt x="164" y="562"/>
                  </a:lnTo>
                  <a:lnTo>
                    <a:pt x="237" y="609"/>
                  </a:lnTo>
                  <a:lnTo>
                    <a:pt x="308" y="619"/>
                  </a:lnTo>
                  <a:lnTo>
                    <a:pt x="361" y="619"/>
                  </a:lnTo>
                  <a:lnTo>
                    <a:pt x="404" y="605"/>
                  </a:lnTo>
                  <a:lnTo>
                    <a:pt x="428" y="574"/>
                  </a:lnTo>
                  <a:lnTo>
                    <a:pt x="459" y="530"/>
                  </a:lnTo>
                  <a:lnTo>
                    <a:pt x="471" y="455"/>
                  </a:lnTo>
                  <a:lnTo>
                    <a:pt x="477" y="396"/>
                  </a:lnTo>
                  <a:lnTo>
                    <a:pt x="552" y="436"/>
                  </a:lnTo>
                  <a:lnTo>
                    <a:pt x="647" y="455"/>
                  </a:lnTo>
                  <a:lnTo>
                    <a:pt x="672" y="424"/>
                  </a:lnTo>
                  <a:lnTo>
                    <a:pt x="669" y="383"/>
                  </a:lnTo>
                  <a:lnTo>
                    <a:pt x="588" y="353"/>
                  </a:lnTo>
                  <a:lnTo>
                    <a:pt x="503" y="339"/>
                  </a:lnTo>
                  <a:lnTo>
                    <a:pt x="458" y="312"/>
                  </a:lnTo>
                  <a:close/>
                </a:path>
              </a:pathLst>
            </a:custGeom>
            <a:solidFill>
              <a:srgbClr val="FF6600"/>
            </a:solidFill>
            <a:ln w="38100">
              <a:solidFill>
                <a:srgbClr val="000000"/>
              </a:solidFill>
              <a:round/>
              <a:headEnd/>
              <a:tailEnd/>
            </a:ln>
          </p:spPr>
          <p:txBody>
            <a:bodyPr/>
            <a:lstStyle/>
            <a:p>
              <a:endParaRPr lang="pt-PT"/>
            </a:p>
          </p:txBody>
        </p:sp>
        <p:sp>
          <p:nvSpPr>
            <p:cNvPr id="14345" name="Freeform 15"/>
            <p:cNvSpPr>
              <a:spLocks/>
            </p:cNvSpPr>
            <p:nvPr/>
          </p:nvSpPr>
          <p:spPr bwMode="auto">
            <a:xfrm>
              <a:off x="380" y="1292"/>
              <a:ext cx="294" cy="520"/>
            </a:xfrm>
            <a:custGeom>
              <a:avLst/>
              <a:gdLst>
                <a:gd name="T0" fmla="*/ 0 w 590"/>
                <a:gd name="T1" fmla="*/ 1 h 1039"/>
                <a:gd name="T2" fmla="*/ 0 w 590"/>
                <a:gd name="T3" fmla="*/ 0 h 1039"/>
                <a:gd name="T4" fmla="*/ 0 w 590"/>
                <a:gd name="T5" fmla="*/ 1 h 1039"/>
                <a:gd name="T6" fmla="*/ 0 w 590"/>
                <a:gd name="T7" fmla="*/ 1 h 1039"/>
                <a:gd name="T8" fmla="*/ 0 w 590"/>
                <a:gd name="T9" fmla="*/ 1 h 1039"/>
                <a:gd name="T10" fmla="*/ 0 w 590"/>
                <a:gd name="T11" fmla="*/ 1 h 1039"/>
                <a:gd name="T12" fmla="*/ 0 w 590"/>
                <a:gd name="T13" fmla="*/ 1 h 1039"/>
                <a:gd name="T14" fmla="*/ 0 w 590"/>
                <a:gd name="T15" fmla="*/ 1 h 1039"/>
                <a:gd name="T16" fmla="*/ 0 w 590"/>
                <a:gd name="T17" fmla="*/ 1 h 1039"/>
                <a:gd name="T18" fmla="*/ 0 w 590"/>
                <a:gd name="T19" fmla="*/ 1 h 1039"/>
                <a:gd name="T20" fmla="*/ 0 w 590"/>
                <a:gd name="T21" fmla="*/ 1 h 1039"/>
                <a:gd name="T22" fmla="*/ 0 w 590"/>
                <a:gd name="T23" fmla="*/ 1 h 1039"/>
                <a:gd name="T24" fmla="*/ 0 w 590"/>
                <a:gd name="T25" fmla="*/ 1 h 1039"/>
                <a:gd name="T26" fmla="*/ 0 w 590"/>
                <a:gd name="T27" fmla="*/ 1 h 1039"/>
                <a:gd name="T28" fmla="*/ 0 w 590"/>
                <a:gd name="T29" fmla="*/ 1 h 1039"/>
                <a:gd name="T30" fmla="*/ 0 w 590"/>
                <a:gd name="T31" fmla="*/ 1 h 1039"/>
                <a:gd name="T32" fmla="*/ 0 w 590"/>
                <a:gd name="T33" fmla="*/ 1 h 1039"/>
                <a:gd name="T34" fmla="*/ 0 w 590"/>
                <a:gd name="T35" fmla="*/ 1 h 1039"/>
                <a:gd name="T36" fmla="*/ 0 w 590"/>
                <a:gd name="T37" fmla="*/ 1 h 1039"/>
                <a:gd name="T38" fmla="*/ 0 w 590"/>
                <a:gd name="T39" fmla="*/ 1 h 1039"/>
                <a:gd name="T40" fmla="*/ 0 w 590"/>
                <a:gd name="T41" fmla="*/ 1 h 1039"/>
                <a:gd name="T42" fmla="*/ 0 w 590"/>
                <a:gd name="T43" fmla="*/ 1 h 1039"/>
                <a:gd name="T44" fmla="*/ 0 w 590"/>
                <a:gd name="T45" fmla="*/ 1 h 1039"/>
                <a:gd name="T46" fmla="*/ 0 w 590"/>
                <a:gd name="T47" fmla="*/ 1 h 1039"/>
                <a:gd name="T48" fmla="*/ 0 w 590"/>
                <a:gd name="T49" fmla="*/ 1 h 1039"/>
                <a:gd name="T50" fmla="*/ 0 w 590"/>
                <a:gd name="T51" fmla="*/ 1 h 1039"/>
                <a:gd name="T52" fmla="*/ 0 w 590"/>
                <a:gd name="T53" fmla="*/ 1 h 1039"/>
                <a:gd name="T54" fmla="*/ 0 w 590"/>
                <a:gd name="T55" fmla="*/ 1 h 1039"/>
                <a:gd name="T56" fmla="*/ 0 w 590"/>
                <a:gd name="T57" fmla="*/ 1 h 1039"/>
                <a:gd name="T58" fmla="*/ 0 w 590"/>
                <a:gd name="T59" fmla="*/ 1 h 1039"/>
                <a:gd name="T60" fmla="*/ 0 w 590"/>
                <a:gd name="T61" fmla="*/ 1 h 1039"/>
                <a:gd name="T62" fmla="*/ 0 w 590"/>
                <a:gd name="T63" fmla="*/ 1 h 1039"/>
                <a:gd name="T64" fmla="*/ 0 w 590"/>
                <a:gd name="T65" fmla="*/ 1 h 1039"/>
                <a:gd name="T66" fmla="*/ 0 w 590"/>
                <a:gd name="T67" fmla="*/ 1 h 1039"/>
                <a:gd name="T68" fmla="*/ 0 w 590"/>
                <a:gd name="T69" fmla="*/ 1 h 1039"/>
                <a:gd name="T70" fmla="*/ 0 w 590"/>
                <a:gd name="T71" fmla="*/ 1 h 103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90"/>
                <a:gd name="T109" fmla="*/ 0 h 1039"/>
                <a:gd name="T110" fmla="*/ 590 w 590"/>
                <a:gd name="T111" fmla="*/ 1039 h 103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90" h="1039">
                  <a:moveTo>
                    <a:pt x="121" y="22"/>
                  </a:moveTo>
                  <a:lnTo>
                    <a:pt x="217" y="0"/>
                  </a:lnTo>
                  <a:lnTo>
                    <a:pt x="292" y="8"/>
                  </a:lnTo>
                  <a:lnTo>
                    <a:pt x="334" y="28"/>
                  </a:lnTo>
                  <a:lnTo>
                    <a:pt x="409" y="91"/>
                  </a:lnTo>
                  <a:lnTo>
                    <a:pt x="458" y="166"/>
                  </a:lnTo>
                  <a:lnTo>
                    <a:pt x="493" y="239"/>
                  </a:lnTo>
                  <a:lnTo>
                    <a:pt x="533" y="337"/>
                  </a:lnTo>
                  <a:lnTo>
                    <a:pt x="568" y="442"/>
                  </a:lnTo>
                  <a:lnTo>
                    <a:pt x="590" y="576"/>
                  </a:lnTo>
                  <a:lnTo>
                    <a:pt x="586" y="670"/>
                  </a:lnTo>
                  <a:lnTo>
                    <a:pt x="576" y="769"/>
                  </a:lnTo>
                  <a:lnTo>
                    <a:pt x="547" y="850"/>
                  </a:lnTo>
                  <a:lnTo>
                    <a:pt x="515" y="913"/>
                  </a:lnTo>
                  <a:lnTo>
                    <a:pt x="458" y="972"/>
                  </a:lnTo>
                  <a:lnTo>
                    <a:pt x="385" y="1015"/>
                  </a:lnTo>
                  <a:lnTo>
                    <a:pt x="302" y="1035"/>
                  </a:lnTo>
                  <a:lnTo>
                    <a:pt x="217" y="1039"/>
                  </a:lnTo>
                  <a:lnTo>
                    <a:pt x="138" y="1017"/>
                  </a:lnTo>
                  <a:lnTo>
                    <a:pt x="97" y="986"/>
                  </a:lnTo>
                  <a:lnTo>
                    <a:pt x="54" y="934"/>
                  </a:lnTo>
                  <a:lnTo>
                    <a:pt x="36" y="871"/>
                  </a:lnTo>
                  <a:lnTo>
                    <a:pt x="32" y="804"/>
                  </a:lnTo>
                  <a:lnTo>
                    <a:pt x="36" y="727"/>
                  </a:lnTo>
                  <a:lnTo>
                    <a:pt x="75" y="662"/>
                  </a:lnTo>
                  <a:lnTo>
                    <a:pt x="117" y="589"/>
                  </a:lnTo>
                  <a:lnTo>
                    <a:pt x="138" y="544"/>
                  </a:lnTo>
                  <a:lnTo>
                    <a:pt x="129" y="473"/>
                  </a:lnTo>
                  <a:lnTo>
                    <a:pt x="99" y="422"/>
                  </a:lnTo>
                  <a:lnTo>
                    <a:pt x="58" y="369"/>
                  </a:lnTo>
                  <a:lnTo>
                    <a:pt x="14" y="296"/>
                  </a:lnTo>
                  <a:lnTo>
                    <a:pt x="0" y="221"/>
                  </a:lnTo>
                  <a:lnTo>
                    <a:pt x="10" y="148"/>
                  </a:lnTo>
                  <a:lnTo>
                    <a:pt x="36" y="91"/>
                  </a:lnTo>
                  <a:lnTo>
                    <a:pt x="75" y="53"/>
                  </a:lnTo>
                  <a:lnTo>
                    <a:pt x="121" y="22"/>
                  </a:lnTo>
                  <a:close/>
                </a:path>
              </a:pathLst>
            </a:custGeom>
            <a:solidFill>
              <a:srgbClr val="FF6600"/>
            </a:solidFill>
            <a:ln w="38100">
              <a:solidFill>
                <a:srgbClr val="000000"/>
              </a:solidFill>
              <a:round/>
              <a:headEnd/>
              <a:tailEnd/>
            </a:ln>
          </p:spPr>
          <p:txBody>
            <a:bodyPr/>
            <a:lstStyle/>
            <a:p>
              <a:endParaRPr lang="pt-PT"/>
            </a:p>
          </p:txBody>
        </p:sp>
        <p:sp>
          <p:nvSpPr>
            <p:cNvPr id="14346" name="Freeform 16"/>
            <p:cNvSpPr>
              <a:spLocks/>
            </p:cNvSpPr>
            <p:nvPr/>
          </p:nvSpPr>
          <p:spPr bwMode="auto">
            <a:xfrm>
              <a:off x="443" y="1058"/>
              <a:ext cx="705" cy="366"/>
            </a:xfrm>
            <a:custGeom>
              <a:avLst/>
              <a:gdLst>
                <a:gd name="T0" fmla="*/ 1 w 1409"/>
                <a:gd name="T1" fmla="*/ 1 h 731"/>
                <a:gd name="T2" fmla="*/ 1 w 1409"/>
                <a:gd name="T3" fmla="*/ 1 h 731"/>
                <a:gd name="T4" fmla="*/ 0 w 1409"/>
                <a:gd name="T5" fmla="*/ 1 h 731"/>
                <a:gd name="T6" fmla="*/ 1 w 1409"/>
                <a:gd name="T7" fmla="*/ 1 h 731"/>
                <a:gd name="T8" fmla="*/ 1 w 1409"/>
                <a:gd name="T9" fmla="*/ 1 h 731"/>
                <a:gd name="T10" fmla="*/ 1 w 1409"/>
                <a:gd name="T11" fmla="*/ 1 h 731"/>
                <a:gd name="T12" fmla="*/ 1 w 1409"/>
                <a:gd name="T13" fmla="*/ 1 h 731"/>
                <a:gd name="T14" fmla="*/ 1 w 1409"/>
                <a:gd name="T15" fmla="*/ 1 h 731"/>
                <a:gd name="T16" fmla="*/ 1 w 1409"/>
                <a:gd name="T17" fmla="*/ 1 h 731"/>
                <a:gd name="T18" fmla="*/ 1 w 1409"/>
                <a:gd name="T19" fmla="*/ 1 h 731"/>
                <a:gd name="T20" fmla="*/ 1 w 1409"/>
                <a:gd name="T21" fmla="*/ 1 h 731"/>
                <a:gd name="T22" fmla="*/ 1 w 1409"/>
                <a:gd name="T23" fmla="*/ 1 h 731"/>
                <a:gd name="T24" fmla="*/ 1 w 1409"/>
                <a:gd name="T25" fmla="*/ 1 h 731"/>
                <a:gd name="T26" fmla="*/ 1 w 1409"/>
                <a:gd name="T27" fmla="*/ 1 h 731"/>
                <a:gd name="T28" fmla="*/ 1 w 1409"/>
                <a:gd name="T29" fmla="*/ 1 h 731"/>
                <a:gd name="T30" fmla="*/ 1 w 1409"/>
                <a:gd name="T31" fmla="*/ 1 h 731"/>
                <a:gd name="T32" fmla="*/ 1 w 1409"/>
                <a:gd name="T33" fmla="*/ 1 h 731"/>
                <a:gd name="T34" fmla="*/ 1 w 1409"/>
                <a:gd name="T35" fmla="*/ 1 h 731"/>
                <a:gd name="T36" fmla="*/ 1 w 1409"/>
                <a:gd name="T37" fmla="*/ 1 h 731"/>
                <a:gd name="T38" fmla="*/ 1 w 1409"/>
                <a:gd name="T39" fmla="*/ 1 h 731"/>
                <a:gd name="T40" fmla="*/ 1 w 1409"/>
                <a:gd name="T41" fmla="*/ 1 h 731"/>
                <a:gd name="T42" fmla="*/ 1 w 1409"/>
                <a:gd name="T43" fmla="*/ 1 h 731"/>
                <a:gd name="T44" fmla="*/ 1 w 1409"/>
                <a:gd name="T45" fmla="*/ 1 h 731"/>
                <a:gd name="T46" fmla="*/ 1 w 1409"/>
                <a:gd name="T47" fmla="*/ 1 h 731"/>
                <a:gd name="T48" fmla="*/ 1 w 1409"/>
                <a:gd name="T49" fmla="*/ 0 h 731"/>
                <a:gd name="T50" fmla="*/ 1 w 1409"/>
                <a:gd name="T51" fmla="*/ 1 h 731"/>
                <a:gd name="T52" fmla="*/ 1 w 1409"/>
                <a:gd name="T53" fmla="*/ 1 h 731"/>
                <a:gd name="T54" fmla="*/ 1 w 1409"/>
                <a:gd name="T55" fmla="*/ 1 h 731"/>
                <a:gd name="T56" fmla="*/ 1 w 1409"/>
                <a:gd name="T57" fmla="*/ 1 h 731"/>
                <a:gd name="T58" fmla="*/ 1 w 1409"/>
                <a:gd name="T59" fmla="*/ 1 h 731"/>
                <a:gd name="T60" fmla="*/ 1 w 1409"/>
                <a:gd name="T61" fmla="*/ 1 h 731"/>
                <a:gd name="T62" fmla="*/ 1 w 1409"/>
                <a:gd name="T63" fmla="*/ 1 h 731"/>
                <a:gd name="T64" fmla="*/ 1 w 1409"/>
                <a:gd name="T65" fmla="*/ 1 h 731"/>
                <a:gd name="T66" fmla="*/ 1 w 1409"/>
                <a:gd name="T67" fmla="*/ 1 h 731"/>
                <a:gd name="T68" fmla="*/ 1 w 1409"/>
                <a:gd name="T69" fmla="*/ 1 h 731"/>
                <a:gd name="T70" fmla="*/ 1 w 1409"/>
                <a:gd name="T71" fmla="*/ 1 h 731"/>
                <a:gd name="T72" fmla="*/ 1 w 1409"/>
                <a:gd name="T73" fmla="*/ 1 h 731"/>
                <a:gd name="T74" fmla="*/ 1 w 1409"/>
                <a:gd name="T75" fmla="*/ 1 h 731"/>
                <a:gd name="T76" fmla="*/ 1 w 1409"/>
                <a:gd name="T77" fmla="*/ 1 h 731"/>
                <a:gd name="T78" fmla="*/ 1 w 1409"/>
                <a:gd name="T79" fmla="*/ 1 h 7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09"/>
                <a:gd name="T121" fmla="*/ 0 h 731"/>
                <a:gd name="T122" fmla="*/ 1409 w 1409"/>
                <a:gd name="T123" fmla="*/ 731 h 73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09" h="731">
                  <a:moveTo>
                    <a:pt x="80" y="530"/>
                  </a:moveTo>
                  <a:lnTo>
                    <a:pt x="39" y="544"/>
                  </a:lnTo>
                  <a:lnTo>
                    <a:pt x="0" y="597"/>
                  </a:lnTo>
                  <a:lnTo>
                    <a:pt x="21" y="650"/>
                  </a:lnTo>
                  <a:lnTo>
                    <a:pt x="100" y="692"/>
                  </a:lnTo>
                  <a:lnTo>
                    <a:pt x="248" y="723"/>
                  </a:lnTo>
                  <a:lnTo>
                    <a:pt x="378" y="731"/>
                  </a:lnTo>
                  <a:lnTo>
                    <a:pt x="565" y="713"/>
                  </a:lnTo>
                  <a:lnTo>
                    <a:pt x="723" y="692"/>
                  </a:lnTo>
                  <a:lnTo>
                    <a:pt x="776" y="692"/>
                  </a:lnTo>
                  <a:lnTo>
                    <a:pt x="814" y="672"/>
                  </a:lnTo>
                  <a:lnTo>
                    <a:pt x="849" y="615"/>
                  </a:lnTo>
                  <a:lnTo>
                    <a:pt x="913" y="518"/>
                  </a:lnTo>
                  <a:lnTo>
                    <a:pt x="993" y="449"/>
                  </a:lnTo>
                  <a:lnTo>
                    <a:pt x="1080" y="364"/>
                  </a:lnTo>
                  <a:lnTo>
                    <a:pt x="1151" y="311"/>
                  </a:lnTo>
                  <a:lnTo>
                    <a:pt x="1228" y="268"/>
                  </a:lnTo>
                  <a:lnTo>
                    <a:pt x="1319" y="246"/>
                  </a:lnTo>
                  <a:lnTo>
                    <a:pt x="1368" y="226"/>
                  </a:lnTo>
                  <a:lnTo>
                    <a:pt x="1409" y="191"/>
                  </a:lnTo>
                  <a:lnTo>
                    <a:pt x="1392" y="142"/>
                  </a:lnTo>
                  <a:lnTo>
                    <a:pt x="1329" y="128"/>
                  </a:lnTo>
                  <a:lnTo>
                    <a:pt x="1279" y="106"/>
                  </a:lnTo>
                  <a:lnTo>
                    <a:pt x="1265" y="45"/>
                  </a:lnTo>
                  <a:lnTo>
                    <a:pt x="1228" y="0"/>
                  </a:lnTo>
                  <a:lnTo>
                    <a:pt x="1183" y="21"/>
                  </a:lnTo>
                  <a:lnTo>
                    <a:pt x="1185" y="98"/>
                  </a:lnTo>
                  <a:lnTo>
                    <a:pt x="1228" y="159"/>
                  </a:lnTo>
                  <a:lnTo>
                    <a:pt x="1206" y="195"/>
                  </a:lnTo>
                  <a:lnTo>
                    <a:pt x="1133" y="254"/>
                  </a:lnTo>
                  <a:lnTo>
                    <a:pt x="1017" y="321"/>
                  </a:lnTo>
                  <a:lnTo>
                    <a:pt x="891" y="406"/>
                  </a:lnTo>
                  <a:lnTo>
                    <a:pt x="804" y="487"/>
                  </a:lnTo>
                  <a:lnTo>
                    <a:pt x="745" y="562"/>
                  </a:lnTo>
                  <a:lnTo>
                    <a:pt x="704" y="575"/>
                  </a:lnTo>
                  <a:lnTo>
                    <a:pt x="615" y="583"/>
                  </a:lnTo>
                  <a:lnTo>
                    <a:pt x="451" y="587"/>
                  </a:lnTo>
                  <a:lnTo>
                    <a:pt x="315" y="587"/>
                  </a:lnTo>
                  <a:lnTo>
                    <a:pt x="199" y="566"/>
                  </a:lnTo>
                  <a:lnTo>
                    <a:pt x="80" y="530"/>
                  </a:lnTo>
                  <a:close/>
                </a:path>
              </a:pathLst>
            </a:custGeom>
            <a:solidFill>
              <a:srgbClr val="FF6600"/>
            </a:solidFill>
            <a:ln w="38100">
              <a:solidFill>
                <a:srgbClr val="000000"/>
              </a:solidFill>
              <a:round/>
              <a:headEnd/>
              <a:tailEnd/>
            </a:ln>
          </p:spPr>
          <p:txBody>
            <a:bodyPr/>
            <a:lstStyle/>
            <a:p>
              <a:endParaRPr lang="pt-PT"/>
            </a:p>
          </p:txBody>
        </p:sp>
        <p:sp>
          <p:nvSpPr>
            <p:cNvPr id="14347" name="Freeform 17"/>
            <p:cNvSpPr>
              <a:spLocks/>
            </p:cNvSpPr>
            <p:nvPr/>
          </p:nvSpPr>
          <p:spPr bwMode="auto">
            <a:xfrm>
              <a:off x="469" y="987"/>
              <a:ext cx="371" cy="448"/>
            </a:xfrm>
            <a:custGeom>
              <a:avLst/>
              <a:gdLst>
                <a:gd name="T0" fmla="*/ 1 w 741"/>
                <a:gd name="T1" fmla="*/ 0 h 897"/>
                <a:gd name="T2" fmla="*/ 1 w 741"/>
                <a:gd name="T3" fmla="*/ 0 h 897"/>
                <a:gd name="T4" fmla="*/ 0 w 741"/>
                <a:gd name="T5" fmla="*/ 0 h 897"/>
                <a:gd name="T6" fmla="*/ 1 w 741"/>
                <a:gd name="T7" fmla="*/ 0 h 897"/>
                <a:gd name="T8" fmla="*/ 1 w 741"/>
                <a:gd name="T9" fmla="*/ 0 h 897"/>
                <a:gd name="T10" fmla="*/ 1 w 741"/>
                <a:gd name="T11" fmla="*/ 0 h 897"/>
                <a:gd name="T12" fmla="*/ 1 w 741"/>
                <a:gd name="T13" fmla="*/ 0 h 897"/>
                <a:gd name="T14" fmla="*/ 1 w 741"/>
                <a:gd name="T15" fmla="*/ 0 h 897"/>
                <a:gd name="T16" fmla="*/ 1 w 741"/>
                <a:gd name="T17" fmla="*/ 0 h 897"/>
                <a:gd name="T18" fmla="*/ 1 w 741"/>
                <a:gd name="T19" fmla="*/ 0 h 897"/>
                <a:gd name="T20" fmla="*/ 1 w 741"/>
                <a:gd name="T21" fmla="*/ 0 h 897"/>
                <a:gd name="T22" fmla="*/ 1 w 741"/>
                <a:gd name="T23" fmla="*/ 0 h 897"/>
                <a:gd name="T24" fmla="*/ 1 w 741"/>
                <a:gd name="T25" fmla="*/ 0 h 897"/>
                <a:gd name="T26" fmla="*/ 1 w 741"/>
                <a:gd name="T27" fmla="*/ 0 h 897"/>
                <a:gd name="T28" fmla="*/ 1 w 741"/>
                <a:gd name="T29" fmla="*/ 0 h 897"/>
                <a:gd name="T30" fmla="*/ 1 w 741"/>
                <a:gd name="T31" fmla="*/ 0 h 897"/>
                <a:gd name="T32" fmla="*/ 1 w 741"/>
                <a:gd name="T33" fmla="*/ 0 h 897"/>
                <a:gd name="T34" fmla="*/ 1 w 741"/>
                <a:gd name="T35" fmla="*/ 0 h 897"/>
                <a:gd name="T36" fmla="*/ 1 w 741"/>
                <a:gd name="T37" fmla="*/ 0 h 897"/>
                <a:gd name="T38" fmla="*/ 1 w 741"/>
                <a:gd name="T39" fmla="*/ 0 h 897"/>
                <a:gd name="T40" fmla="*/ 1 w 741"/>
                <a:gd name="T41" fmla="*/ 0 h 897"/>
                <a:gd name="T42" fmla="*/ 1 w 741"/>
                <a:gd name="T43" fmla="*/ 0 h 897"/>
                <a:gd name="T44" fmla="*/ 1 w 741"/>
                <a:gd name="T45" fmla="*/ 0 h 897"/>
                <a:gd name="T46" fmla="*/ 1 w 741"/>
                <a:gd name="T47" fmla="*/ 0 h 897"/>
                <a:gd name="T48" fmla="*/ 1 w 741"/>
                <a:gd name="T49" fmla="*/ 0 h 897"/>
                <a:gd name="T50" fmla="*/ 1 w 741"/>
                <a:gd name="T51" fmla="*/ 0 h 897"/>
                <a:gd name="T52" fmla="*/ 1 w 741"/>
                <a:gd name="T53" fmla="*/ 0 h 897"/>
                <a:gd name="T54" fmla="*/ 1 w 741"/>
                <a:gd name="T55" fmla="*/ 0 h 897"/>
                <a:gd name="T56" fmla="*/ 1 w 741"/>
                <a:gd name="T57" fmla="*/ 0 h 897"/>
                <a:gd name="T58" fmla="*/ 1 w 741"/>
                <a:gd name="T59" fmla="*/ 0 h 897"/>
                <a:gd name="T60" fmla="*/ 1 w 741"/>
                <a:gd name="T61" fmla="*/ 0 h 897"/>
                <a:gd name="T62" fmla="*/ 1 w 741"/>
                <a:gd name="T63" fmla="*/ 0 h 897"/>
                <a:gd name="T64" fmla="*/ 1 w 741"/>
                <a:gd name="T65" fmla="*/ 0 h 897"/>
                <a:gd name="T66" fmla="*/ 1 w 741"/>
                <a:gd name="T67" fmla="*/ 0 h 897"/>
                <a:gd name="T68" fmla="*/ 1 w 741"/>
                <a:gd name="T69" fmla="*/ 0 h 897"/>
                <a:gd name="T70" fmla="*/ 1 w 741"/>
                <a:gd name="T71" fmla="*/ 0 h 897"/>
                <a:gd name="T72" fmla="*/ 1 w 741"/>
                <a:gd name="T73" fmla="*/ 0 h 897"/>
                <a:gd name="T74" fmla="*/ 1 w 741"/>
                <a:gd name="T75" fmla="*/ 0 h 897"/>
                <a:gd name="T76" fmla="*/ 1 w 741"/>
                <a:gd name="T77" fmla="*/ 0 h 897"/>
                <a:gd name="T78" fmla="*/ 1 w 741"/>
                <a:gd name="T79" fmla="*/ 0 h 897"/>
                <a:gd name="T80" fmla="*/ 1 w 741"/>
                <a:gd name="T81" fmla="*/ 0 h 897"/>
                <a:gd name="T82" fmla="*/ 1 w 741"/>
                <a:gd name="T83" fmla="*/ 0 h 897"/>
                <a:gd name="T84" fmla="*/ 1 w 741"/>
                <a:gd name="T85" fmla="*/ 0 h 89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41"/>
                <a:gd name="T130" fmla="*/ 0 h 897"/>
                <a:gd name="T131" fmla="*/ 741 w 741"/>
                <a:gd name="T132" fmla="*/ 897 h 89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41" h="897">
                  <a:moveTo>
                    <a:pt x="63" y="641"/>
                  </a:moveTo>
                  <a:lnTo>
                    <a:pt x="8" y="654"/>
                  </a:lnTo>
                  <a:lnTo>
                    <a:pt x="0" y="704"/>
                  </a:lnTo>
                  <a:lnTo>
                    <a:pt x="41" y="771"/>
                  </a:lnTo>
                  <a:lnTo>
                    <a:pt x="126" y="820"/>
                  </a:lnTo>
                  <a:lnTo>
                    <a:pt x="223" y="865"/>
                  </a:lnTo>
                  <a:lnTo>
                    <a:pt x="367" y="897"/>
                  </a:lnTo>
                  <a:lnTo>
                    <a:pt x="540" y="897"/>
                  </a:lnTo>
                  <a:lnTo>
                    <a:pt x="582" y="893"/>
                  </a:lnTo>
                  <a:lnTo>
                    <a:pt x="593" y="798"/>
                  </a:lnTo>
                  <a:lnTo>
                    <a:pt x="611" y="672"/>
                  </a:lnTo>
                  <a:lnTo>
                    <a:pt x="615" y="528"/>
                  </a:lnTo>
                  <a:lnTo>
                    <a:pt x="621" y="449"/>
                  </a:lnTo>
                  <a:lnTo>
                    <a:pt x="635" y="386"/>
                  </a:lnTo>
                  <a:lnTo>
                    <a:pt x="674" y="355"/>
                  </a:lnTo>
                  <a:lnTo>
                    <a:pt x="741" y="337"/>
                  </a:lnTo>
                  <a:lnTo>
                    <a:pt x="737" y="301"/>
                  </a:lnTo>
                  <a:lnTo>
                    <a:pt x="625" y="301"/>
                  </a:lnTo>
                  <a:lnTo>
                    <a:pt x="599" y="232"/>
                  </a:lnTo>
                  <a:lnTo>
                    <a:pt x="568" y="189"/>
                  </a:lnTo>
                  <a:lnTo>
                    <a:pt x="562" y="134"/>
                  </a:lnTo>
                  <a:lnTo>
                    <a:pt x="589" y="85"/>
                  </a:lnTo>
                  <a:lnTo>
                    <a:pt x="635" y="73"/>
                  </a:lnTo>
                  <a:lnTo>
                    <a:pt x="647" y="39"/>
                  </a:lnTo>
                  <a:lnTo>
                    <a:pt x="589" y="8"/>
                  </a:lnTo>
                  <a:lnTo>
                    <a:pt x="514" y="0"/>
                  </a:lnTo>
                  <a:lnTo>
                    <a:pt x="473" y="22"/>
                  </a:lnTo>
                  <a:lnTo>
                    <a:pt x="442" y="85"/>
                  </a:lnTo>
                  <a:lnTo>
                    <a:pt x="420" y="126"/>
                  </a:lnTo>
                  <a:lnTo>
                    <a:pt x="434" y="189"/>
                  </a:lnTo>
                  <a:lnTo>
                    <a:pt x="455" y="252"/>
                  </a:lnTo>
                  <a:lnTo>
                    <a:pt x="509" y="313"/>
                  </a:lnTo>
                  <a:lnTo>
                    <a:pt x="558" y="349"/>
                  </a:lnTo>
                  <a:lnTo>
                    <a:pt x="562" y="422"/>
                  </a:lnTo>
                  <a:lnTo>
                    <a:pt x="550" y="560"/>
                  </a:lnTo>
                  <a:lnTo>
                    <a:pt x="536" y="664"/>
                  </a:lnTo>
                  <a:lnTo>
                    <a:pt x="497" y="767"/>
                  </a:lnTo>
                  <a:lnTo>
                    <a:pt x="477" y="777"/>
                  </a:lnTo>
                  <a:lnTo>
                    <a:pt x="367" y="767"/>
                  </a:lnTo>
                  <a:lnTo>
                    <a:pt x="264" y="739"/>
                  </a:lnTo>
                  <a:lnTo>
                    <a:pt x="201" y="696"/>
                  </a:lnTo>
                  <a:lnTo>
                    <a:pt x="134" y="664"/>
                  </a:lnTo>
                  <a:lnTo>
                    <a:pt x="63" y="641"/>
                  </a:lnTo>
                  <a:close/>
                </a:path>
              </a:pathLst>
            </a:custGeom>
            <a:solidFill>
              <a:srgbClr val="FF6600"/>
            </a:solidFill>
            <a:ln w="38100">
              <a:solidFill>
                <a:srgbClr val="000000"/>
              </a:solidFill>
              <a:round/>
              <a:headEnd/>
              <a:tailEnd/>
            </a:ln>
          </p:spPr>
          <p:txBody>
            <a:bodyPr/>
            <a:lstStyle/>
            <a:p>
              <a:endParaRPr lang="pt-PT"/>
            </a:p>
          </p:txBody>
        </p:sp>
        <p:sp>
          <p:nvSpPr>
            <p:cNvPr id="14348" name="Freeform 18"/>
            <p:cNvSpPr>
              <a:spLocks/>
            </p:cNvSpPr>
            <p:nvPr/>
          </p:nvSpPr>
          <p:spPr bwMode="auto">
            <a:xfrm>
              <a:off x="417" y="1685"/>
              <a:ext cx="260" cy="748"/>
            </a:xfrm>
            <a:custGeom>
              <a:avLst/>
              <a:gdLst>
                <a:gd name="T0" fmla="*/ 0 w 521"/>
                <a:gd name="T1" fmla="*/ 1 h 1496"/>
                <a:gd name="T2" fmla="*/ 0 w 521"/>
                <a:gd name="T3" fmla="*/ 1 h 1496"/>
                <a:gd name="T4" fmla="*/ 0 w 521"/>
                <a:gd name="T5" fmla="*/ 1 h 1496"/>
                <a:gd name="T6" fmla="*/ 0 w 521"/>
                <a:gd name="T7" fmla="*/ 0 h 1496"/>
                <a:gd name="T8" fmla="*/ 0 w 521"/>
                <a:gd name="T9" fmla="*/ 1 h 1496"/>
                <a:gd name="T10" fmla="*/ 0 w 521"/>
                <a:gd name="T11" fmla="*/ 1 h 1496"/>
                <a:gd name="T12" fmla="*/ 0 w 521"/>
                <a:gd name="T13" fmla="*/ 1 h 1496"/>
                <a:gd name="T14" fmla="*/ 0 w 521"/>
                <a:gd name="T15" fmla="*/ 1 h 1496"/>
                <a:gd name="T16" fmla="*/ 0 w 521"/>
                <a:gd name="T17" fmla="*/ 1 h 1496"/>
                <a:gd name="T18" fmla="*/ 0 w 521"/>
                <a:gd name="T19" fmla="*/ 1 h 1496"/>
                <a:gd name="T20" fmla="*/ 0 w 521"/>
                <a:gd name="T21" fmla="*/ 1 h 1496"/>
                <a:gd name="T22" fmla="*/ 0 w 521"/>
                <a:gd name="T23" fmla="*/ 1 h 1496"/>
                <a:gd name="T24" fmla="*/ 0 w 521"/>
                <a:gd name="T25" fmla="*/ 1 h 1496"/>
                <a:gd name="T26" fmla="*/ 0 w 521"/>
                <a:gd name="T27" fmla="*/ 1 h 1496"/>
                <a:gd name="T28" fmla="*/ 0 w 521"/>
                <a:gd name="T29" fmla="*/ 1 h 1496"/>
                <a:gd name="T30" fmla="*/ 0 w 521"/>
                <a:gd name="T31" fmla="*/ 1 h 1496"/>
                <a:gd name="T32" fmla="*/ 0 w 521"/>
                <a:gd name="T33" fmla="*/ 1 h 1496"/>
                <a:gd name="T34" fmla="*/ 0 w 521"/>
                <a:gd name="T35" fmla="*/ 1 h 1496"/>
                <a:gd name="T36" fmla="*/ 0 w 521"/>
                <a:gd name="T37" fmla="*/ 1 h 1496"/>
                <a:gd name="T38" fmla="*/ 0 w 521"/>
                <a:gd name="T39" fmla="*/ 1 h 1496"/>
                <a:gd name="T40" fmla="*/ 0 w 521"/>
                <a:gd name="T41" fmla="*/ 1 h 1496"/>
                <a:gd name="T42" fmla="*/ 0 w 521"/>
                <a:gd name="T43" fmla="*/ 1 h 1496"/>
                <a:gd name="T44" fmla="*/ 0 w 521"/>
                <a:gd name="T45" fmla="*/ 1 h 1496"/>
                <a:gd name="T46" fmla="*/ 0 w 521"/>
                <a:gd name="T47" fmla="*/ 1 h 1496"/>
                <a:gd name="T48" fmla="*/ 0 w 521"/>
                <a:gd name="T49" fmla="*/ 1 h 1496"/>
                <a:gd name="T50" fmla="*/ 0 w 521"/>
                <a:gd name="T51" fmla="*/ 1 h 1496"/>
                <a:gd name="T52" fmla="*/ 0 w 521"/>
                <a:gd name="T53" fmla="*/ 1 h 1496"/>
                <a:gd name="T54" fmla="*/ 0 w 521"/>
                <a:gd name="T55" fmla="*/ 1 h 1496"/>
                <a:gd name="T56" fmla="*/ 0 w 521"/>
                <a:gd name="T57" fmla="*/ 1 h 1496"/>
                <a:gd name="T58" fmla="*/ 0 w 521"/>
                <a:gd name="T59" fmla="*/ 1 h 1496"/>
                <a:gd name="T60" fmla="*/ 0 w 521"/>
                <a:gd name="T61" fmla="*/ 1 h 1496"/>
                <a:gd name="T62" fmla="*/ 0 w 521"/>
                <a:gd name="T63" fmla="*/ 1 h 1496"/>
                <a:gd name="T64" fmla="*/ 0 w 521"/>
                <a:gd name="T65" fmla="*/ 1 h 1496"/>
                <a:gd name="T66" fmla="*/ 0 w 521"/>
                <a:gd name="T67" fmla="*/ 1 h 1496"/>
                <a:gd name="T68" fmla="*/ 0 w 521"/>
                <a:gd name="T69" fmla="*/ 1 h 1496"/>
                <a:gd name="T70" fmla="*/ 0 w 521"/>
                <a:gd name="T71" fmla="*/ 1 h 1496"/>
                <a:gd name="T72" fmla="*/ 0 w 521"/>
                <a:gd name="T73" fmla="*/ 1 h 1496"/>
                <a:gd name="T74" fmla="*/ 0 w 521"/>
                <a:gd name="T75" fmla="*/ 1 h 1496"/>
                <a:gd name="T76" fmla="*/ 0 w 521"/>
                <a:gd name="T77" fmla="*/ 1 h 1496"/>
                <a:gd name="T78" fmla="*/ 0 w 521"/>
                <a:gd name="T79" fmla="*/ 1 h 1496"/>
                <a:gd name="T80" fmla="*/ 0 w 521"/>
                <a:gd name="T81" fmla="*/ 1 h 1496"/>
                <a:gd name="T82" fmla="*/ 0 w 521"/>
                <a:gd name="T83" fmla="*/ 1 h 1496"/>
                <a:gd name="T84" fmla="*/ 0 w 521"/>
                <a:gd name="T85" fmla="*/ 1 h 1496"/>
                <a:gd name="T86" fmla="*/ 0 w 521"/>
                <a:gd name="T87" fmla="*/ 1 h 14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21"/>
                <a:gd name="T133" fmla="*/ 0 h 1496"/>
                <a:gd name="T134" fmla="*/ 521 w 521"/>
                <a:gd name="T135" fmla="*/ 1496 h 149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21" h="1496">
                  <a:moveTo>
                    <a:pt x="32" y="199"/>
                  </a:moveTo>
                  <a:lnTo>
                    <a:pt x="18" y="122"/>
                  </a:lnTo>
                  <a:lnTo>
                    <a:pt x="32" y="49"/>
                  </a:lnTo>
                  <a:lnTo>
                    <a:pt x="85" y="0"/>
                  </a:lnTo>
                  <a:lnTo>
                    <a:pt x="146" y="17"/>
                  </a:lnTo>
                  <a:lnTo>
                    <a:pt x="203" y="80"/>
                  </a:lnTo>
                  <a:lnTo>
                    <a:pt x="221" y="185"/>
                  </a:lnTo>
                  <a:lnTo>
                    <a:pt x="235" y="353"/>
                  </a:lnTo>
                  <a:lnTo>
                    <a:pt x="233" y="502"/>
                  </a:lnTo>
                  <a:lnTo>
                    <a:pt x="213" y="648"/>
                  </a:lnTo>
                  <a:lnTo>
                    <a:pt x="194" y="806"/>
                  </a:lnTo>
                  <a:lnTo>
                    <a:pt x="160" y="928"/>
                  </a:lnTo>
                  <a:lnTo>
                    <a:pt x="146" y="1001"/>
                  </a:lnTo>
                  <a:lnTo>
                    <a:pt x="140" y="1129"/>
                  </a:lnTo>
                  <a:lnTo>
                    <a:pt x="158" y="1214"/>
                  </a:lnTo>
                  <a:lnTo>
                    <a:pt x="190" y="1273"/>
                  </a:lnTo>
                  <a:lnTo>
                    <a:pt x="233" y="1305"/>
                  </a:lnTo>
                  <a:lnTo>
                    <a:pt x="318" y="1346"/>
                  </a:lnTo>
                  <a:lnTo>
                    <a:pt x="436" y="1370"/>
                  </a:lnTo>
                  <a:lnTo>
                    <a:pt x="493" y="1382"/>
                  </a:lnTo>
                  <a:lnTo>
                    <a:pt x="521" y="1409"/>
                  </a:lnTo>
                  <a:lnTo>
                    <a:pt x="511" y="1429"/>
                  </a:lnTo>
                  <a:lnTo>
                    <a:pt x="477" y="1451"/>
                  </a:lnTo>
                  <a:lnTo>
                    <a:pt x="403" y="1492"/>
                  </a:lnTo>
                  <a:lnTo>
                    <a:pt x="328" y="1496"/>
                  </a:lnTo>
                  <a:lnTo>
                    <a:pt x="288" y="1482"/>
                  </a:lnTo>
                  <a:lnTo>
                    <a:pt x="253" y="1441"/>
                  </a:lnTo>
                  <a:lnTo>
                    <a:pt x="190" y="1397"/>
                  </a:lnTo>
                  <a:lnTo>
                    <a:pt x="85" y="1360"/>
                  </a:lnTo>
                  <a:lnTo>
                    <a:pt x="50" y="1356"/>
                  </a:lnTo>
                  <a:lnTo>
                    <a:pt x="10" y="1346"/>
                  </a:lnTo>
                  <a:lnTo>
                    <a:pt x="0" y="1315"/>
                  </a:lnTo>
                  <a:lnTo>
                    <a:pt x="0" y="1265"/>
                  </a:lnTo>
                  <a:lnTo>
                    <a:pt x="22" y="1220"/>
                  </a:lnTo>
                  <a:lnTo>
                    <a:pt x="54" y="1171"/>
                  </a:lnTo>
                  <a:lnTo>
                    <a:pt x="65" y="1046"/>
                  </a:lnTo>
                  <a:lnTo>
                    <a:pt x="61" y="899"/>
                  </a:lnTo>
                  <a:lnTo>
                    <a:pt x="71" y="792"/>
                  </a:lnTo>
                  <a:lnTo>
                    <a:pt x="85" y="690"/>
                  </a:lnTo>
                  <a:lnTo>
                    <a:pt x="83" y="597"/>
                  </a:lnTo>
                  <a:lnTo>
                    <a:pt x="65" y="467"/>
                  </a:lnTo>
                  <a:lnTo>
                    <a:pt x="50" y="366"/>
                  </a:lnTo>
                  <a:lnTo>
                    <a:pt x="54" y="262"/>
                  </a:lnTo>
                  <a:lnTo>
                    <a:pt x="32" y="199"/>
                  </a:lnTo>
                  <a:close/>
                </a:path>
              </a:pathLst>
            </a:custGeom>
            <a:solidFill>
              <a:srgbClr val="FF6600"/>
            </a:solidFill>
            <a:ln w="38100">
              <a:solidFill>
                <a:srgbClr val="000000"/>
              </a:solidFill>
              <a:round/>
              <a:headEnd/>
              <a:tailEnd/>
            </a:ln>
          </p:spPr>
          <p:txBody>
            <a:bodyPr/>
            <a:lstStyle/>
            <a:p>
              <a:endParaRPr lang="pt-PT"/>
            </a:p>
          </p:txBody>
        </p:sp>
        <p:sp>
          <p:nvSpPr>
            <p:cNvPr id="14349" name="Freeform 19"/>
            <p:cNvSpPr>
              <a:spLocks/>
            </p:cNvSpPr>
            <p:nvPr/>
          </p:nvSpPr>
          <p:spPr bwMode="auto">
            <a:xfrm>
              <a:off x="506" y="1694"/>
              <a:ext cx="296" cy="656"/>
            </a:xfrm>
            <a:custGeom>
              <a:avLst/>
              <a:gdLst>
                <a:gd name="T0" fmla="*/ 1 w 591"/>
                <a:gd name="T1" fmla="*/ 0 h 1313"/>
                <a:gd name="T2" fmla="*/ 1 w 591"/>
                <a:gd name="T3" fmla="*/ 0 h 1313"/>
                <a:gd name="T4" fmla="*/ 1 w 591"/>
                <a:gd name="T5" fmla="*/ 0 h 1313"/>
                <a:gd name="T6" fmla="*/ 1 w 591"/>
                <a:gd name="T7" fmla="*/ 0 h 1313"/>
                <a:gd name="T8" fmla="*/ 1 w 591"/>
                <a:gd name="T9" fmla="*/ 0 h 1313"/>
                <a:gd name="T10" fmla="*/ 1 w 591"/>
                <a:gd name="T11" fmla="*/ 0 h 1313"/>
                <a:gd name="T12" fmla="*/ 1 w 591"/>
                <a:gd name="T13" fmla="*/ 0 h 1313"/>
                <a:gd name="T14" fmla="*/ 1 w 591"/>
                <a:gd name="T15" fmla="*/ 0 h 1313"/>
                <a:gd name="T16" fmla="*/ 1 w 591"/>
                <a:gd name="T17" fmla="*/ 0 h 1313"/>
                <a:gd name="T18" fmla="*/ 1 w 591"/>
                <a:gd name="T19" fmla="*/ 0 h 1313"/>
                <a:gd name="T20" fmla="*/ 1 w 591"/>
                <a:gd name="T21" fmla="*/ 0 h 1313"/>
                <a:gd name="T22" fmla="*/ 1 w 591"/>
                <a:gd name="T23" fmla="*/ 0 h 1313"/>
                <a:gd name="T24" fmla="*/ 1 w 591"/>
                <a:gd name="T25" fmla="*/ 0 h 1313"/>
                <a:gd name="T26" fmla="*/ 1 w 591"/>
                <a:gd name="T27" fmla="*/ 0 h 1313"/>
                <a:gd name="T28" fmla="*/ 1 w 591"/>
                <a:gd name="T29" fmla="*/ 0 h 1313"/>
                <a:gd name="T30" fmla="*/ 1 w 591"/>
                <a:gd name="T31" fmla="*/ 0 h 1313"/>
                <a:gd name="T32" fmla="*/ 1 w 591"/>
                <a:gd name="T33" fmla="*/ 0 h 1313"/>
                <a:gd name="T34" fmla="*/ 1 w 591"/>
                <a:gd name="T35" fmla="*/ 0 h 1313"/>
                <a:gd name="T36" fmla="*/ 1 w 591"/>
                <a:gd name="T37" fmla="*/ 0 h 1313"/>
                <a:gd name="T38" fmla="*/ 1 w 591"/>
                <a:gd name="T39" fmla="*/ 0 h 1313"/>
                <a:gd name="T40" fmla="*/ 1 w 591"/>
                <a:gd name="T41" fmla="*/ 0 h 1313"/>
                <a:gd name="T42" fmla="*/ 1 w 591"/>
                <a:gd name="T43" fmla="*/ 0 h 1313"/>
                <a:gd name="T44" fmla="*/ 1 w 591"/>
                <a:gd name="T45" fmla="*/ 0 h 1313"/>
                <a:gd name="T46" fmla="*/ 1 w 591"/>
                <a:gd name="T47" fmla="*/ 0 h 1313"/>
                <a:gd name="T48" fmla="*/ 1 w 591"/>
                <a:gd name="T49" fmla="*/ 0 h 1313"/>
                <a:gd name="T50" fmla="*/ 1 w 591"/>
                <a:gd name="T51" fmla="*/ 0 h 1313"/>
                <a:gd name="T52" fmla="*/ 1 w 591"/>
                <a:gd name="T53" fmla="*/ 0 h 1313"/>
                <a:gd name="T54" fmla="*/ 1 w 591"/>
                <a:gd name="T55" fmla="*/ 0 h 1313"/>
                <a:gd name="T56" fmla="*/ 1 w 591"/>
                <a:gd name="T57" fmla="*/ 0 h 1313"/>
                <a:gd name="T58" fmla="*/ 1 w 591"/>
                <a:gd name="T59" fmla="*/ 0 h 1313"/>
                <a:gd name="T60" fmla="*/ 1 w 591"/>
                <a:gd name="T61" fmla="*/ 0 h 1313"/>
                <a:gd name="T62" fmla="*/ 1 w 591"/>
                <a:gd name="T63" fmla="*/ 0 h 1313"/>
                <a:gd name="T64" fmla="*/ 1 w 591"/>
                <a:gd name="T65" fmla="*/ 0 h 1313"/>
                <a:gd name="T66" fmla="*/ 1 w 591"/>
                <a:gd name="T67" fmla="*/ 0 h 1313"/>
                <a:gd name="T68" fmla="*/ 1 w 591"/>
                <a:gd name="T69" fmla="*/ 0 h 1313"/>
                <a:gd name="T70" fmla="*/ 1 w 591"/>
                <a:gd name="T71" fmla="*/ 0 h 1313"/>
                <a:gd name="T72" fmla="*/ 1 w 591"/>
                <a:gd name="T73" fmla="*/ 0 h 1313"/>
                <a:gd name="T74" fmla="*/ 0 w 591"/>
                <a:gd name="T75" fmla="*/ 0 h 1313"/>
                <a:gd name="T76" fmla="*/ 1 w 591"/>
                <a:gd name="T77" fmla="*/ 0 h 1313"/>
                <a:gd name="T78" fmla="*/ 1 w 591"/>
                <a:gd name="T79" fmla="*/ 0 h 1313"/>
                <a:gd name="T80" fmla="*/ 1 w 591"/>
                <a:gd name="T81" fmla="*/ 0 h 131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1"/>
                <a:gd name="T124" fmla="*/ 0 h 1313"/>
                <a:gd name="T125" fmla="*/ 591 w 591"/>
                <a:gd name="T126" fmla="*/ 1313 h 131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1" h="1313">
                  <a:moveTo>
                    <a:pt x="128" y="0"/>
                  </a:moveTo>
                  <a:lnTo>
                    <a:pt x="213" y="87"/>
                  </a:lnTo>
                  <a:lnTo>
                    <a:pt x="262" y="178"/>
                  </a:lnTo>
                  <a:lnTo>
                    <a:pt x="303" y="282"/>
                  </a:lnTo>
                  <a:lnTo>
                    <a:pt x="337" y="408"/>
                  </a:lnTo>
                  <a:lnTo>
                    <a:pt x="351" y="539"/>
                  </a:lnTo>
                  <a:lnTo>
                    <a:pt x="339" y="661"/>
                  </a:lnTo>
                  <a:lnTo>
                    <a:pt x="325" y="787"/>
                  </a:lnTo>
                  <a:lnTo>
                    <a:pt x="307" y="911"/>
                  </a:lnTo>
                  <a:lnTo>
                    <a:pt x="276" y="1031"/>
                  </a:lnTo>
                  <a:lnTo>
                    <a:pt x="272" y="1104"/>
                  </a:lnTo>
                  <a:lnTo>
                    <a:pt x="284" y="1142"/>
                  </a:lnTo>
                  <a:lnTo>
                    <a:pt x="347" y="1156"/>
                  </a:lnTo>
                  <a:lnTo>
                    <a:pt x="443" y="1167"/>
                  </a:lnTo>
                  <a:lnTo>
                    <a:pt x="552" y="1199"/>
                  </a:lnTo>
                  <a:lnTo>
                    <a:pt x="570" y="1227"/>
                  </a:lnTo>
                  <a:lnTo>
                    <a:pt x="591" y="1290"/>
                  </a:lnTo>
                  <a:lnTo>
                    <a:pt x="581" y="1309"/>
                  </a:lnTo>
                  <a:lnTo>
                    <a:pt x="538" y="1313"/>
                  </a:lnTo>
                  <a:lnTo>
                    <a:pt x="445" y="1292"/>
                  </a:lnTo>
                  <a:lnTo>
                    <a:pt x="357" y="1250"/>
                  </a:lnTo>
                  <a:lnTo>
                    <a:pt x="266" y="1240"/>
                  </a:lnTo>
                  <a:lnTo>
                    <a:pt x="213" y="1236"/>
                  </a:lnTo>
                  <a:lnTo>
                    <a:pt x="156" y="1215"/>
                  </a:lnTo>
                  <a:lnTo>
                    <a:pt x="146" y="1177"/>
                  </a:lnTo>
                  <a:lnTo>
                    <a:pt x="156" y="1132"/>
                  </a:lnTo>
                  <a:lnTo>
                    <a:pt x="191" y="1069"/>
                  </a:lnTo>
                  <a:lnTo>
                    <a:pt x="223" y="996"/>
                  </a:lnTo>
                  <a:lnTo>
                    <a:pt x="240" y="832"/>
                  </a:lnTo>
                  <a:lnTo>
                    <a:pt x="240" y="716"/>
                  </a:lnTo>
                  <a:lnTo>
                    <a:pt x="240" y="629"/>
                  </a:lnTo>
                  <a:lnTo>
                    <a:pt x="234" y="539"/>
                  </a:lnTo>
                  <a:lnTo>
                    <a:pt x="213" y="462"/>
                  </a:lnTo>
                  <a:lnTo>
                    <a:pt x="187" y="371"/>
                  </a:lnTo>
                  <a:lnTo>
                    <a:pt x="128" y="282"/>
                  </a:lnTo>
                  <a:lnTo>
                    <a:pt x="81" y="213"/>
                  </a:lnTo>
                  <a:lnTo>
                    <a:pt x="21" y="127"/>
                  </a:lnTo>
                  <a:lnTo>
                    <a:pt x="0" y="67"/>
                  </a:lnTo>
                  <a:lnTo>
                    <a:pt x="21" y="10"/>
                  </a:lnTo>
                  <a:lnTo>
                    <a:pt x="63" y="0"/>
                  </a:lnTo>
                  <a:lnTo>
                    <a:pt x="128" y="0"/>
                  </a:lnTo>
                  <a:close/>
                </a:path>
              </a:pathLst>
            </a:custGeom>
            <a:solidFill>
              <a:srgbClr val="FF6600"/>
            </a:solidFill>
            <a:ln w="38100">
              <a:solidFill>
                <a:srgbClr val="000000"/>
              </a:solidFill>
              <a:round/>
              <a:headEnd/>
              <a:tailEnd/>
            </a:ln>
          </p:spPr>
          <p:txBody>
            <a:bodyPr/>
            <a:lstStyle/>
            <a:p>
              <a:endParaRPr lang="pt-PT"/>
            </a:p>
          </p:txBody>
        </p:sp>
      </p:grpSp>
      <p:sp>
        <p:nvSpPr>
          <p:cNvPr id="214038" name="Text Box 22"/>
          <p:cNvSpPr txBox="1">
            <a:spLocks noChangeArrowheads="1"/>
          </p:cNvSpPr>
          <p:nvPr/>
        </p:nvSpPr>
        <p:spPr bwMode="auto">
          <a:xfrm>
            <a:off x="1025271" y="2907459"/>
            <a:ext cx="7723187" cy="2333625"/>
          </a:xfrm>
          <a:prstGeom prst="rect">
            <a:avLst/>
          </a:prstGeom>
          <a:noFill/>
          <a:ln w="9525">
            <a:noFill/>
            <a:miter lim="800000"/>
            <a:headEnd/>
            <a:tailEnd/>
          </a:ln>
        </p:spPr>
        <p:txBody>
          <a:bodyPr lIns="91420" tIns="45711" rIns="91420" bIns="45711">
            <a:spAutoFit/>
          </a:bodyPr>
          <a:lstStyle/>
          <a:p>
            <a:pPr algn="just" eaLnBrk="1" hangingPunct="1">
              <a:lnSpc>
                <a:spcPct val="130000"/>
              </a:lnSpc>
              <a:defRPr/>
            </a:pPr>
            <a:r>
              <a:rPr lang="pt-PT" sz="1600" b="1" dirty="0">
                <a:solidFill>
                  <a:srgbClr val="7030A0"/>
                </a:solidFill>
                <a:latin typeface="Comic Sans MS" pitchFamily="66" charset="0"/>
              </a:rPr>
              <a:t>.MEDICINA .ENFERMAGEM .VETERINÁRIA .BIOLOGIA .PSICOLOGIA</a:t>
            </a:r>
          </a:p>
          <a:p>
            <a:pPr algn="just" eaLnBrk="1" hangingPunct="1">
              <a:lnSpc>
                <a:spcPct val="130000"/>
              </a:lnSpc>
              <a:defRPr/>
            </a:pPr>
            <a:r>
              <a:rPr lang="pt-PT" sz="1600" b="1" dirty="0">
                <a:solidFill>
                  <a:srgbClr val="7030A0"/>
                </a:solidFill>
                <a:latin typeface="Comic Sans MS" pitchFamily="66" charset="0"/>
              </a:rPr>
              <a:t>.FARMÁCIA .MATEMÁTICA . NUTRIÇÃO . ANÁLISES CLÍNICAS</a:t>
            </a:r>
          </a:p>
          <a:p>
            <a:pPr algn="just" eaLnBrk="1" hangingPunct="1">
              <a:lnSpc>
                <a:spcPct val="130000"/>
              </a:lnSpc>
              <a:defRPr/>
            </a:pPr>
            <a:r>
              <a:rPr lang="pt-PT" sz="1600" b="1" dirty="0">
                <a:solidFill>
                  <a:srgbClr val="7030A0"/>
                </a:solidFill>
                <a:latin typeface="Comic Sans MS" pitchFamily="66" charset="0"/>
              </a:rPr>
              <a:t>.FISIOTERAPIA . TERAPIA DA FALA .TERAPIA OCUPACIONAL</a:t>
            </a:r>
          </a:p>
          <a:p>
            <a:pPr algn="just" eaLnBrk="1" hangingPunct="1">
              <a:lnSpc>
                <a:spcPct val="130000"/>
              </a:lnSpc>
              <a:defRPr/>
            </a:pPr>
            <a:r>
              <a:rPr lang="pt-PT" sz="1600" b="1" dirty="0">
                <a:solidFill>
                  <a:srgbClr val="7030A0"/>
                </a:solidFill>
                <a:latin typeface="Comic Sans MS" pitchFamily="66" charset="0"/>
              </a:rPr>
              <a:t>.EDUCAÇÃO FÍSICA.ENGENHARIA CIVIL .ENGENHARIA MECÂNICA .ENGENHARIA AGRONÓMICA .ENGENHARIA FÍSICA .ENGENHARIA   QUÍMICA .ENGENHARIA DO AMBIENTE .ENGENHARIA ELECTROTÉCNICA .ENGENHARIA INFORMÁTICA</a:t>
            </a:r>
            <a:r>
              <a:rPr lang="en-GB" sz="1600" b="1" dirty="0">
                <a:solidFill>
                  <a:srgbClr val="7030A0"/>
                </a:solidFill>
                <a:latin typeface="Comic Sans MS" pitchFamily="66" charset="0"/>
              </a:rPr>
              <a:t> </a:t>
            </a:r>
            <a:r>
              <a:rPr lang="pt-PT" sz="1600" b="1" dirty="0">
                <a:solidFill>
                  <a:srgbClr val="7030A0"/>
                </a:solidFill>
                <a:latin typeface="Comic Sans MS" pitchFamily="66" charset="0"/>
              </a:rPr>
              <a:t>.PROFESSOR(A)  de...</a:t>
            </a:r>
            <a:r>
              <a:rPr lang="pt-PT" sz="1600" dirty="0">
                <a:solidFill>
                  <a:srgbClr val="7030A0"/>
                </a:solidFill>
                <a:latin typeface="Comic Sans MS" pitchFamily="66" charset="0"/>
              </a:rPr>
              <a:t> </a:t>
            </a:r>
            <a:endParaRPr lang="en-GB" sz="1600" dirty="0">
              <a:solidFill>
                <a:srgbClr val="7030A0"/>
              </a:solidFill>
              <a:latin typeface="Comic Sans MS" pitchFamily="66" charset="0"/>
            </a:endParaRPr>
          </a:p>
        </p:txBody>
      </p:sp>
      <p:sp>
        <p:nvSpPr>
          <p:cNvPr id="214040" name="Picture 24" descr="j0078755"/>
          <p:cNvSpPr>
            <a:spLocks noChangeAspect="1" noChangeArrowheads="1"/>
          </p:cNvSpPr>
          <p:nvPr/>
        </p:nvSpPr>
        <p:spPr bwMode="auto">
          <a:xfrm>
            <a:off x="6977063" y="5072063"/>
            <a:ext cx="153987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sp>
        <p:nvSpPr>
          <p:cNvPr id="214041" name="Text Box 25"/>
          <p:cNvSpPr txBox="1">
            <a:spLocks noChangeArrowheads="1"/>
          </p:cNvSpPr>
          <p:nvPr/>
        </p:nvSpPr>
        <p:spPr bwMode="auto">
          <a:xfrm>
            <a:off x="731838" y="1924050"/>
            <a:ext cx="78009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1" rIns="91420" bIns="45711">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pt-PT" altLang="pt-PT" b="1">
                <a:latin typeface="Comic Sans MS" pitchFamily="66" charset="0"/>
              </a:rPr>
              <a:t> Com o Curso Científico-Humanístico de Ciências e Tecnologias posso candidatar-me a cursos superiores nas áreas de...</a:t>
            </a:r>
            <a:endParaRPr lang="en-GB" altLang="pt-PT" b="1">
              <a:latin typeface="Comic Sans MS" pitchFamily="66" charset="0"/>
            </a:endParaRPr>
          </a:p>
        </p:txBody>
      </p:sp>
    </p:spTree>
    <p:extLst>
      <p:ext uri="{BB962C8B-B14F-4D97-AF65-F5344CB8AC3E}">
        <p14:creationId xmlns:p14="http://schemas.microsoft.com/office/powerpoint/2010/main" val="86391810"/>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14028"/>
                                        </p:tgtEl>
                                        <p:attrNameLst>
                                          <p:attrName>style.visibility</p:attrName>
                                        </p:attrNameLst>
                                      </p:cBhvr>
                                      <p:to>
                                        <p:strVal val="visible"/>
                                      </p:to>
                                    </p:set>
                                    <p:anim calcmode="lin" valueType="num">
                                      <p:cBhvr additive="base">
                                        <p:cTn id="7" dur="500" fill="hold"/>
                                        <p:tgtEl>
                                          <p:spTgt spid="214028"/>
                                        </p:tgtEl>
                                        <p:attrNameLst>
                                          <p:attrName>ppt_x</p:attrName>
                                        </p:attrNameLst>
                                      </p:cBhvr>
                                      <p:tavLst>
                                        <p:tav tm="0">
                                          <p:val>
                                            <p:strVal val="#ppt_x"/>
                                          </p:val>
                                        </p:tav>
                                        <p:tav tm="100000">
                                          <p:val>
                                            <p:strVal val="#ppt_x"/>
                                          </p:val>
                                        </p:tav>
                                      </p:tavLst>
                                    </p:anim>
                                    <p:anim calcmode="lin" valueType="num">
                                      <p:cBhvr additive="base">
                                        <p:cTn id="8" dur="500" fill="hold"/>
                                        <p:tgtEl>
                                          <p:spTgt spid="214028"/>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7"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0" fill="hold"/>
                                        <p:tgtEl>
                                          <p:spTgt spid="3"/>
                                        </p:tgtEl>
                                        <p:attrNameLst>
                                          <p:attrName>ppt_x</p:attrName>
                                        </p:attrNameLst>
                                      </p:cBhvr>
                                      <p:tavLst>
                                        <p:tav tm="0">
                                          <p:val>
                                            <p:strVal val="0-#ppt_w/2"/>
                                          </p:val>
                                        </p:tav>
                                        <p:tav tm="100000">
                                          <p:val>
                                            <p:strVal val="#ppt_x"/>
                                          </p:val>
                                        </p:tav>
                                      </p:tavLst>
                                    </p:anim>
                                    <p:anim calcmode="lin" valueType="num">
                                      <p:cBhvr additive="base">
                                        <p:cTn id="13" dur="5000" fill="hold"/>
                                        <p:tgtEl>
                                          <p:spTgt spid="3"/>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5500"/>
                            </p:stCondLst>
                            <p:childTnLst>
                              <p:par>
                                <p:cTn id="15" presetID="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6000"/>
                            </p:stCondLst>
                            <p:childTnLst>
                              <p:par>
                                <p:cTn id="20" presetID="1" presetClass="entr" presetSubtype="0" fill="hold" grpId="0" nodeType="afterEffect">
                                  <p:stCondLst>
                                    <p:cond delay="2000"/>
                                  </p:stCondLst>
                                  <p:iterate type="wd">
                                    <p:tmAbs val="300"/>
                                  </p:iterate>
                                  <p:childTnLst>
                                    <p:set>
                                      <p:cBhvr>
                                        <p:cTn id="21" dur="1" fill="hold">
                                          <p:stCondLst>
                                            <p:cond delay="299"/>
                                          </p:stCondLst>
                                        </p:cTn>
                                        <p:tgtEl>
                                          <p:spTgt spid="214041"/>
                                        </p:tgtEl>
                                        <p:attrNameLst>
                                          <p:attrName>style.visibility</p:attrName>
                                        </p:attrNameLst>
                                      </p:cBhvr>
                                      <p:to>
                                        <p:strVal val="visible"/>
                                      </p:to>
                                    </p:set>
                                  </p:childTnLst>
                                </p:cTn>
                              </p:par>
                            </p:childTnLst>
                          </p:cTn>
                        </p:par>
                        <p:par>
                          <p:cTn id="22" fill="hold" nodeType="afterGroup">
                            <p:stCondLst>
                              <p:cond delay="13100"/>
                            </p:stCondLst>
                            <p:childTnLst>
                              <p:par>
                                <p:cTn id="23" presetID="7" presetClass="entr" presetSubtype="4" fill="hold" grpId="0" nodeType="afterEffect" nodePh="1">
                                  <p:stCondLst>
                                    <p:cond delay="0"/>
                                  </p:stCondLst>
                                  <p:endCondLst>
                                    <p:cond evt="begin" delay="0">
                                      <p:tn val="23"/>
                                    </p:cond>
                                  </p:endCondLst>
                                  <p:childTnLst>
                                    <p:set>
                                      <p:cBhvr>
                                        <p:cTn id="24" dur="1" fill="hold">
                                          <p:stCondLst>
                                            <p:cond delay="0"/>
                                          </p:stCondLst>
                                        </p:cTn>
                                        <p:tgtEl>
                                          <p:spTgt spid="214040"/>
                                        </p:tgtEl>
                                        <p:attrNameLst>
                                          <p:attrName>style.visibility</p:attrName>
                                        </p:attrNameLst>
                                      </p:cBhvr>
                                      <p:to>
                                        <p:strVal val="visible"/>
                                      </p:to>
                                    </p:set>
                                    <p:anim calcmode="lin" valueType="num">
                                      <p:cBhvr additive="base">
                                        <p:cTn id="25" dur="5000" fill="hold"/>
                                        <p:tgtEl>
                                          <p:spTgt spid="214040"/>
                                        </p:tgtEl>
                                        <p:attrNameLst>
                                          <p:attrName>ppt_x</p:attrName>
                                        </p:attrNameLst>
                                      </p:cBhvr>
                                      <p:tavLst>
                                        <p:tav tm="0">
                                          <p:val>
                                            <p:strVal val="#ppt_x"/>
                                          </p:val>
                                        </p:tav>
                                        <p:tav tm="100000">
                                          <p:val>
                                            <p:strVal val="#ppt_x"/>
                                          </p:val>
                                        </p:tav>
                                      </p:tavLst>
                                    </p:anim>
                                    <p:anim calcmode="lin" valueType="num">
                                      <p:cBhvr additive="base">
                                        <p:cTn id="26" dur="5000" fill="hold"/>
                                        <p:tgtEl>
                                          <p:spTgt spid="214040"/>
                                        </p:tgtEl>
                                        <p:attrNameLst>
                                          <p:attrName>ppt_y</p:attrName>
                                        </p:attrNameLst>
                                      </p:cBhvr>
                                      <p:tavLst>
                                        <p:tav tm="0">
                                          <p:val>
                                            <p:strVal val="1+#ppt_h/2"/>
                                          </p:val>
                                        </p:tav>
                                        <p:tav tm="100000">
                                          <p:val>
                                            <p:strVal val="#ppt_y"/>
                                          </p:val>
                                        </p:tav>
                                      </p:tavLst>
                                    </p:anim>
                                  </p:childTnLst>
                                </p:cTn>
                              </p:par>
                            </p:childTnLst>
                          </p:cTn>
                        </p:par>
                        <p:par>
                          <p:cTn id="27" fill="hold" nodeType="afterGroup">
                            <p:stCondLst>
                              <p:cond delay="18100"/>
                            </p:stCondLst>
                            <p:childTnLst>
                              <p:par>
                                <p:cTn id="28" presetID="2" presetClass="entr" presetSubtype="8" fill="hold" grpId="0" nodeType="afterEffect">
                                  <p:stCondLst>
                                    <p:cond delay="0"/>
                                  </p:stCondLst>
                                  <p:childTnLst>
                                    <p:set>
                                      <p:cBhvr>
                                        <p:cTn id="29" dur="1" fill="hold">
                                          <p:stCondLst>
                                            <p:cond delay="0"/>
                                          </p:stCondLst>
                                        </p:cTn>
                                        <p:tgtEl>
                                          <p:spTgt spid="214038">
                                            <p:txEl>
                                              <p:pRg st="0" end="0"/>
                                            </p:txEl>
                                          </p:spTgt>
                                        </p:tgtEl>
                                        <p:attrNameLst>
                                          <p:attrName>style.visibility</p:attrName>
                                        </p:attrNameLst>
                                      </p:cBhvr>
                                      <p:to>
                                        <p:strVal val="visible"/>
                                      </p:to>
                                    </p:set>
                                    <p:anim calcmode="lin" valueType="num">
                                      <p:cBhvr additive="base">
                                        <p:cTn id="30" dur="500" fill="hold"/>
                                        <p:tgtEl>
                                          <p:spTgt spid="214038">
                                            <p:txEl>
                                              <p:pRg st="0" end="0"/>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214038">
                                            <p:txEl>
                                              <p:pRg st="0" end="0"/>
                                            </p:txEl>
                                          </p:spTgt>
                                        </p:tgtEl>
                                        <p:attrNameLst>
                                          <p:attrName>ppt_y</p:attrName>
                                        </p:attrNameLst>
                                      </p:cBhvr>
                                      <p:tavLst>
                                        <p:tav tm="0">
                                          <p:val>
                                            <p:strVal val="#ppt_y"/>
                                          </p:val>
                                        </p:tav>
                                        <p:tav tm="100000">
                                          <p:val>
                                            <p:strVal val="#ppt_y"/>
                                          </p:val>
                                        </p:tav>
                                      </p:tavLst>
                                    </p:anim>
                                  </p:childTnLst>
                                </p:cTn>
                              </p:par>
                            </p:childTnLst>
                          </p:cTn>
                        </p:par>
                        <p:par>
                          <p:cTn id="32" fill="hold" nodeType="afterGroup">
                            <p:stCondLst>
                              <p:cond delay="18600"/>
                            </p:stCondLst>
                            <p:childTnLst>
                              <p:par>
                                <p:cTn id="33" presetID="2" presetClass="entr" presetSubtype="8" fill="hold" grpId="0" nodeType="afterEffect">
                                  <p:stCondLst>
                                    <p:cond delay="0"/>
                                  </p:stCondLst>
                                  <p:childTnLst>
                                    <p:set>
                                      <p:cBhvr>
                                        <p:cTn id="34" dur="1" fill="hold">
                                          <p:stCondLst>
                                            <p:cond delay="0"/>
                                          </p:stCondLst>
                                        </p:cTn>
                                        <p:tgtEl>
                                          <p:spTgt spid="214038">
                                            <p:txEl>
                                              <p:pRg st="1" end="1"/>
                                            </p:txEl>
                                          </p:spTgt>
                                        </p:tgtEl>
                                        <p:attrNameLst>
                                          <p:attrName>style.visibility</p:attrName>
                                        </p:attrNameLst>
                                      </p:cBhvr>
                                      <p:to>
                                        <p:strVal val="visible"/>
                                      </p:to>
                                    </p:set>
                                    <p:anim calcmode="lin" valueType="num">
                                      <p:cBhvr additive="base">
                                        <p:cTn id="35" dur="500" fill="hold"/>
                                        <p:tgtEl>
                                          <p:spTgt spid="214038">
                                            <p:txEl>
                                              <p:pRg st="1" end="1"/>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214038">
                                            <p:txEl>
                                              <p:pRg st="1" end="1"/>
                                            </p:txEl>
                                          </p:spTgt>
                                        </p:tgtEl>
                                        <p:attrNameLst>
                                          <p:attrName>ppt_y</p:attrName>
                                        </p:attrNameLst>
                                      </p:cBhvr>
                                      <p:tavLst>
                                        <p:tav tm="0">
                                          <p:val>
                                            <p:strVal val="#ppt_y"/>
                                          </p:val>
                                        </p:tav>
                                        <p:tav tm="100000">
                                          <p:val>
                                            <p:strVal val="#ppt_y"/>
                                          </p:val>
                                        </p:tav>
                                      </p:tavLst>
                                    </p:anim>
                                  </p:childTnLst>
                                </p:cTn>
                              </p:par>
                            </p:childTnLst>
                          </p:cTn>
                        </p:par>
                        <p:par>
                          <p:cTn id="37" fill="hold" nodeType="afterGroup">
                            <p:stCondLst>
                              <p:cond delay="19100"/>
                            </p:stCondLst>
                            <p:childTnLst>
                              <p:par>
                                <p:cTn id="38" presetID="2" presetClass="entr" presetSubtype="8" fill="hold" grpId="0" nodeType="afterEffect">
                                  <p:stCondLst>
                                    <p:cond delay="0"/>
                                  </p:stCondLst>
                                  <p:childTnLst>
                                    <p:set>
                                      <p:cBhvr>
                                        <p:cTn id="39" dur="1" fill="hold">
                                          <p:stCondLst>
                                            <p:cond delay="0"/>
                                          </p:stCondLst>
                                        </p:cTn>
                                        <p:tgtEl>
                                          <p:spTgt spid="214038">
                                            <p:txEl>
                                              <p:pRg st="2" end="2"/>
                                            </p:txEl>
                                          </p:spTgt>
                                        </p:tgtEl>
                                        <p:attrNameLst>
                                          <p:attrName>style.visibility</p:attrName>
                                        </p:attrNameLst>
                                      </p:cBhvr>
                                      <p:to>
                                        <p:strVal val="visible"/>
                                      </p:to>
                                    </p:set>
                                    <p:anim calcmode="lin" valueType="num">
                                      <p:cBhvr additive="base">
                                        <p:cTn id="40" dur="500" fill="hold"/>
                                        <p:tgtEl>
                                          <p:spTgt spid="214038">
                                            <p:txEl>
                                              <p:pRg st="2" end="2"/>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214038">
                                            <p:txEl>
                                              <p:pRg st="2" end="2"/>
                                            </p:txEl>
                                          </p:spTgt>
                                        </p:tgtEl>
                                        <p:attrNameLst>
                                          <p:attrName>ppt_y</p:attrName>
                                        </p:attrNameLst>
                                      </p:cBhvr>
                                      <p:tavLst>
                                        <p:tav tm="0">
                                          <p:val>
                                            <p:strVal val="#ppt_y"/>
                                          </p:val>
                                        </p:tav>
                                        <p:tav tm="100000">
                                          <p:val>
                                            <p:strVal val="#ppt_y"/>
                                          </p:val>
                                        </p:tav>
                                      </p:tavLst>
                                    </p:anim>
                                  </p:childTnLst>
                                </p:cTn>
                              </p:par>
                            </p:childTnLst>
                          </p:cTn>
                        </p:par>
                        <p:par>
                          <p:cTn id="42" fill="hold" nodeType="afterGroup">
                            <p:stCondLst>
                              <p:cond delay="19600"/>
                            </p:stCondLst>
                            <p:childTnLst>
                              <p:par>
                                <p:cTn id="43" presetID="2" presetClass="entr" presetSubtype="8" fill="hold" grpId="0" nodeType="afterEffect">
                                  <p:stCondLst>
                                    <p:cond delay="0"/>
                                  </p:stCondLst>
                                  <p:childTnLst>
                                    <p:set>
                                      <p:cBhvr>
                                        <p:cTn id="44" dur="1" fill="hold">
                                          <p:stCondLst>
                                            <p:cond delay="0"/>
                                          </p:stCondLst>
                                        </p:cTn>
                                        <p:tgtEl>
                                          <p:spTgt spid="214038">
                                            <p:txEl>
                                              <p:pRg st="3" end="3"/>
                                            </p:txEl>
                                          </p:spTgt>
                                        </p:tgtEl>
                                        <p:attrNameLst>
                                          <p:attrName>style.visibility</p:attrName>
                                        </p:attrNameLst>
                                      </p:cBhvr>
                                      <p:to>
                                        <p:strVal val="visible"/>
                                      </p:to>
                                    </p:set>
                                    <p:anim calcmode="lin" valueType="num">
                                      <p:cBhvr additive="base">
                                        <p:cTn id="45" dur="500" fill="hold"/>
                                        <p:tgtEl>
                                          <p:spTgt spid="214038">
                                            <p:txEl>
                                              <p:pRg st="3" end="3"/>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214038">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28" grpId="0"/>
      <p:bldP spid="214038" grpId="0" build="p" autoUpdateAnimBg="0" advAuto="0"/>
      <p:bldP spid="214040" grpId="0" animBg="1"/>
      <p:bldP spid="214041"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WordArt 2"/>
          <p:cNvSpPr>
            <a:spLocks noChangeArrowheads="1" noChangeShapeType="1" noTextEdit="1"/>
          </p:cNvSpPr>
          <p:nvPr/>
        </p:nvSpPr>
        <p:spPr bwMode="auto">
          <a:xfrm>
            <a:off x="5894388" y="44450"/>
            <a:ext cx="3205162" cy="1282700"/>
          </a:xfrm>
          <a:prstGeom prst="rect">
            <a:avLst/>
          </a:prstGeom>
          <a:solidFill>
            <a:schemeClr val="bg1">
              <a:lumMod val="75000"/>
            </a:schemeClr>
          </a:solidFill>
          <a:extLst/>
        </p:spPr>
        <p:txBody>
          <a:bodyPr wrap="none" fromWordArt="1">
            <a:prstTxWarp prst="textPlain">
              <a:avLst>
                <a:gd name="adj" fmla="val 50000"/>
              </a:avLst>
            </a:prstTxWarp>
          </a:bodyPr>
          <a:lstStyle/>
          <a:p>
            <a:pPr algn="ctr"/>
            <a:r>
              <a:rPr lang="pt-PT" sz="3200" kern="10" dirty="0">
                <a:solidFill>
                  <a:srgbClr val="7030A0"/>
                </a:solidFill>
                <a:latin typeface="Arial Black"/>
              </a:rPr>
              <a:t>CURSO CIENTÍFICO-HUMANÍSTICO</a:t>
            </a:r>
          </a:p>
          <a:p>
            <a:pPr algn="ctr"/>
            <a:r>
              <a:rPr lang="pt-PT" sz="3200" kern="10" dirty="0">
                <a:solidFill>
                  <a:srgbClr val="7030A0"/>
                </a:solidFill>
                <a:latin typeface="Arial Black"/>
              </a:rPr>
              <a:t>DE CIÊNCIAS </a:t>
            </a:r>
            <a:r>
              <a:rPr lang="pt-PT" sz="3200" kern="10" dirty="0" smtClean="0">
                <a:solidFill>
                  <a:srgbClr val="7030A0"/>
                </a:solidFill>
                <a:latin typeface="Arial Black"/>
              </a:rPr>
              <a:t>SOCIOECONÓMICAS</a:t>
            </a:r>
            <a:endParaRPr lang="pt-PT" sz="3200" kern="10" dirty="0">
              <a:solidFill>
                <a:srgbClr val="7030A0"/>
              </a:solidFill>
              <a:latin typeface="Arial Black"/>
            </a:endParaRPr>
          </a:p>
        </p:txBody>
      </p:sp>
      <p:graphicFrame>
        <p:nvGraphicFramePr>
          <p:cNvPr id="29876" name="Group 180"/>
          <p:cNvGraphicFramePr>
            <a:graphicFrameLocks noGrp="1"/>
          </p:cNvGraphicFramePr>
          <p:nvPr>
            <p:extLst>
              <p:ext uri="{D42A27DB-BD31-4B8C-83A1-F6EECF244321}">
                <p14:modId xmlns:p14="http://schemas.microsoft.com/office/powerpoint/2010/main" val="4006492991"/>
              </p:ext>
            </p:extLst>
          </p:nvPr>
        </p:nvGraphicFramePr>
        <p:xfrm>
          <a:off x="35496" y="44450"/>
          <a:ext cx="5611689" cy="6819848"/>
        </p:xfrm>
        <a:graphic>
          <a:graphicData uri="http://schemas.openxmlformats.org/drawingml/2006/table">
            <a:tbl>
              <a:tblPr/>
              <a:tblGrid>
                <a:gridCol w="3312369"/>
                <a:gridCol w="506697"/>
                <a:gridCol w="545581"/>
                <a:gridCol w="623521"/>
                <a:gridCol w="623521"/>
              </a:tblGrid>
              <a:tr h="146689">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1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100" b="1" i="0" u="none" strike="noStrike" cap="none" normalizeH="0" baseline="0" dirty="0" smtClean="0">
                          <a:ln>
                            <a:noFill/>
                          </a:ln>
                          <a:solidFill>
                            <a:schemeClr val="tx1"/>
                          </a:solidFill>
                          <a:effectLst/>
                          <a:latin typeface="Arial" charset="0"/>
                        </a:rPr>
                        <a:t>Componentes de Formação</a:t>
                      </a:r>
                      <a:endParaRPr kumimoji="0" lang="en-GB" sz="1100" b="1" i="0" u="none" strike="noStrike" cap="none" normalizeH="0" baseline="0" dirty="0" smtClean="0">
                        <a:ln>
                          <a:noFill/>
                        </a:ln>
                        <a:solidFill>
                          <a:schemeClr val="tx1"/>
                        </a:solidFill>
                        <a:effectLst/>
                        <a:latin typeface="Arial" charset="0"/>
                      </a:endParaRPr>
                    </a:p>
                  </a:txBody>
                  <a:tcPr marL="91420" marR="91420"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1" i="0" u="none" strike="noStrike" cap="none" normalizeH="0" baseline="0" dirty="0" smtClean="0">
                          <a:ln>
                            <a:noFill/>
                          </a:ln>
                          <a:solidFill>
                            <a:schemeClr val="tx1"/>
                          </a:solidFill>
                          <a:effectLst/>
                          <a:latin typeface="Arial" charset="0"/>
                        </a:rPr>
                        <a:t>Carga Horária Semanal em minutos</a:t>
                      </a:r>
                      <a:endParaRPr kumimoji="0" lang="en-GB" sz="1000" b="1" i="0" u="none" strike="noStrike" cap="none" normalizeH="0" baseline="0" dirty="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pt-PT"/>
                    </a:p>
                  </a:txBody>
                  <a:tcPr/>
                </a:tc>
                <a:tc hMerge="1">
                  <a:txBody>
                    <a:bodyPr/>
                    <a:lstStyle/>
                    <a:p>
                      <a:endParaRPr lang="pt-PT"/>
                    </a:p>
                  </a:txBody>
                  <a:tcPr/>
                </a:tc>
              </a:tr>
              <a:tr h="274317">
                <a:tc vMerge="1">
                  <a:txBody>
                    <a:bodyPr/>
                    <a:lstStyle/>
                    <a:p>
                      <a:endParaRPr lang="pt-PT"/>
                    </a:p>
                  </a:txBody>
                  <a:tcPr/>
                </a:tc>
                <a:tc vMerge="1">
                  <a:txBody>
                    <a:bodyPr/>
                    <a:lstStyle/>
                    <a:p>
                      <a:endParaRPr lang="pt-PT"/>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smtClean="0">
                          <a:ln>
                            <a:noFill/>
                          </a:ln>
                          <a:solidFill>
                            <a:schemeClr val="tx1"/>
                          </a:solidFill>
                          <a:effectLst/>
                          <a:latin typeface="Arial" charset="0"/>
                        </a:rPr>
                        <a:t>10º</a:t>
                      </a:r>
                      <a:endParaRPr kumimoji="0" lang="en-GB" sz="1200" b="1" i="0" u="none" strike="noStrike" cap="none" normalizeH="0" baseline="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smtClean="0">
                          <a:ln>
                            <a:noFill/>
                          </a:ln>
                          <a:solidFill>
                            <a:schemeClr val="tx1"/>
                          </a:solidFill>
                          <a:effectLst/>
                          <a:latin typeface="Arial" charset="0"/>
                        </a:rPr>
                        <a:t>11º</a:t>
                      </a:r>
                      <a:endParaRPr kumimoji="0" lang="en-GB" sz="1200" b="1" i="0" u="none" strike="noStrike" cap="none" normalizeH="0" baseline="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smtClean="0">
                          <a:ln>
                            <a:noFill/>
                          </a:ln>
                          <a:solidFill>
                            <a:schemeClr val="tx1"/>
                          </a:solidFill>
                          <a:effectLst/>
                          <a:latin typeface="Arial" charset="0"/>
                        </a:rPr>
                        <a:t>12º</a:t>
                      </a:r>
                      <a:endParaRPr kumimoji="0" lang="en-GB" sz="1200" b="1" i="0" u="none" strike="noStrike" cap="none" normalizeH="0" baseline="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62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1" i="0" u="none" strike="noStrike" cap="none" normalizeH="0" baseline="0" dirty="0" smtClean="0">
                          <a:ln>
                            <a:noFill/>
                          </a:ln>
                          <a:solidFill>
                            <a:srgbClr val="003399"/>
                          </a:solidFill>
                          <a:effectLst/>
                          <a:latin typeface="Arial" charset="0"/>
                        </a:rPr>
                        <a:t>GERAL                 </a:t>
                      </a:r>
                      <a:r>
                        <a:rPr kumimoji="0" lang="pt-PT" sz="1100" b="0" i="0" u="none" strike="noStrike" cap="none" normalizeH="0" baseline="0" dirty="0" smtClean="0">
                          <a:ln>
                            <a:noFill/>
                          </a:ln>
                          <a:solidFill>
                            <a:srgbClr val="003399"/>
                          </a:solidFill>
                          <a:effectLst/>
                          <a:latin typeface="Arial" charset="0"/>
                        </a:rPr>
                        <a:t>Português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Língua Estrangeira I, II ou III </a:t>
                      </a:r>
                      <a:r>
                        <a:rPr kumimoji="0" lang="pt-PT" sz="1100" b="1" i="0" u="none" strike="noStrike" cap="none" normalizeH="0" baseline="0" dirty="0" smtClean="0">
                          <a:ln>
                            <a:noFill/>
                          </a:ln>
                          <a:solidFill>
                            <a:schemeClr val="tx1"/>
                          </a:solidFill>
                          <a:effectLst/>
                          <a:latin typeface="Arial" charset="0"/>
                        </a:rPr>
                        <a:t>b)</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Filosofia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Educação Física</a:t>
                      </a:r>
                    </a:p>
                  </a:txBody>
                  <a:tcPr marL="91420" marR="91420"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25000" dirty="0" smtClean="0">
                        <a:ln>
                          <a:noFill/>
                        </a:ln>
                        <a:solidFill>
                          <a:srgbClr val="000099"/>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                                                                                    Cidadania e Desenvolvimento</a:t>
                      </a:r>
                    </a:p>
                  </a:txBody>
                  <a:tcPr marL="91420" marR="91420" marT="45714" marB="45714"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180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dirty="0" smtClean="0">
                          <a:ln>
                            <a:noFill/>
                          </a:ln>
                          <a:solidFill>
                            <a:srgbClr val="003399"/>
                          </a:solidFill>
                          <a:effectLst/>
                          <a:latin typeface="Arial" charset="0"/>
                        </a:rPr>
                        <a:t>150</a:t>
                      </a: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180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 150</a:t>
                      </a:r>
                      <a:endParaRPr kumimoji="0" lang="pt-PT" sz="10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000" b="0" i="0" u="none" strike="noStrike" cap="none" normalizeH="0" baseline="0" dirty="0" smtClean="0">
                        <a:ln>
                          <a:noFill/>
                        </a:ln>
                        <a:solidFill>
                          <a:srgbClr val="003399"/>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200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 150</a:t>
                      </a:r>
                      <a:endParaRPr kumimoji="0" lang="en-GB" sz="1000" b="0" i="0" u="none" strike="noStrike" cap="none" normalizeH="0" baseline="0" dirty="0" smtClean="0">
                        <a:ln>
                          <a:noFill/>
                        </a:ln>
                        <a:solidFill>
                          <a:srgbClr val="003399"/>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996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1" i="0" u="none" strike="noStrike" cap="none" normalizeH="0" baseline="0" dirty="0" smtClean="0">
                          <a:ln>
                            <a:noFill/>
                          </a:ln>
                          <a:solidFill>
                            <a:srgbClr val="003399"/>
                          </a:solidFill>
                          <a:effectLst/>
                          <a:latin typeface="Arial" charset="0"/>
                        </a:rPr>
                        <a:t>ESPECÍFICA                     </a:t>
                      </a:r>
                      <a:r>
                        <a:rPr kumimoji="0" lang="pt-PT" sz="1100" b="0" i="0" u="none" strike="noStrike" cap="none" normalizeH="0" baseline="0" dirty="0" smtClean="0">
                          <a:ln>
                            <a:noFill/>
                          </a:ln>
                          <a:solidFill>
                            <a:srgbClr val="003399"/>
                          </a:solidFill>
                          <a:effectLst/>
                          <a:latin typeface="Arial" charset="0"/>
                        </a:rPr>
                        <a:t>Matemática A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1" i="0" u="none" strike="noStrike" cap="none" normalizeH="0" baseline="0" dirty="0" smtClean="0">
                          <a:ln>
                            <a:noFill/>
                          </a:ln>
                          <a:solidFill>
                            <a:schemeClr val="tx1"/>
                          </a:solidFill>
                          <a:effectLst/>
                          <a:latin typeface="Arial" charset="0"/>
                        </a:rPr>
                        <a:t>                                           Opção c)</a:t>
                      </a:r>
                      <a:endParaRPr kumimoji="0" lang="pt-PT" sz="1100" b="1" i="0" u="none" strike="noStrike" cap="none" normalizeH="0" baseline="0" dirty="0" smtClean="0">
                        <a:ln>
                          <a:noFill/>
                        </a:ln>
                        <a:solidFill>
                          <a:srgbClr val="003399"/>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Economia A</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rgbClr val="000099"/>
                          </a:solidFill>
                          <a:effectLst/>
                          <a:latin typeface="Arial" charset="0"/>
                        </a:rPr>
                        <a:t>                                            Geografia A</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rgbClr val="000099"/>
                          </a:solidFill>
                          <a:effectLst/>
                          <a:latin typeface="Arial" charset="0"/>
                        </a:rPr>
                        <a:t>                                            Historia B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1" i="0" u="none" strike="noStrike" cap="none" normalizeH="0" baseline="0" dirty="0" smtClean="0">
                        <a:ln>
                          <a:noFill/>
                        </a:ln>
                        <a:solidFill>
                          <a:srgbClr val="003399"/>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1" i="0" u="none" strike="noStrike" cap="none" normalizeH="0" baseline="0" dirty="0" smtClean="0">
                          <a:ln>
                            <a:noFill/>
                          </a:ln>
                          <a:solidFill>
                            <a:schemeClr val="tx1"/>
                          </a:solidFill>
                          <a:effectLst/>
                          <a:latin typeface="Arial" charset="0"/>
                        </a:rPr>
                        <a:t>                                          Opção 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Economia C</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Geografia C</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Sociologia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a:t>
                      </a:r>
                      <a:r>
                        <a:rPr kumimoji="0" lang="pt-PT" sz="1100" b="1" i="0" u="none" strike="noStrike" cap="none" normalizeH="0" baseline="0" dirty="0" smtClean="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1" i="0" u="none" strike="noStrike" cap="none" normalizeH="0" baseline="0" dirty="0" smtClean="0">
                          <a:ln>
                            <a:noFill/>
                          </a:ln>
                          <a:solidFill>
                            <a:schemeClr val="tx1"/>
                          </a:solidFill>
                          <a:effectLst/>
                          <a:latin typeface="Arial" charset="0"/>
                        </a:rPr>
                        <a:t>                                         Opção e)</a:t>
                      </a:r>
                      <a:r>
                        <a:rPr kumimoji="0" lang="pt-PT" sz="1100" b="0" i="0" u="none" strike="noStrike" cap="none" normalizeH="0" baseline="0" dirty="0" smtClean="0">
                          <a:ln>
                            <a:noFill/>
                          </a:ln>
                          <a:solidFill>
                            <a:srgbClr val="003399"/>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100" b="0" i="0" u="none" strike="noStrike" cap="none" normalizeH="0" baseline="0" dirty="0" smtClean="0">
                        <a:ln>
                          <a:noFill/>
                        </a:ln>
                        <a:solidFill>
                          <a:srgbClr val="003399"/>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rgbClr val="000099"/>
                          </a:solidFill>
                          <a:effectLst/>
                          <a:latin typeface="Arial" charset="0"/>
                        </a:rPr>
                        <a:t>   Antropologia</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smtClean="0">
                          <a:ln>
                            <a:noFill/>
                          </a:ln>
                          <a:solidFill>
                            <a:srgbClr val="000099"/>
                          </a:solidFill>
                          <a:effectLst/>
                          <a:latin typeface="Arial" charset="0"/>
                        </a:rPr>
                        <a:t>Filosofia A</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chemeClr val="tx1"/>
                          </a:solidFill>
                          <a:effectLst/>
                          <a:latin typeface="Arial" charset="0"/>
                        </a:rPr>
                        <a:t>   </a:t>
                      </a:r>
                      <a:r>
                        <a:rPr kumimoji="0" lang="pt-PT" sz="1100" b="0" i="0" u="none" strike="noStrike" cap="none" normalizeH="0" baseline="0" dirty="0" smtClean="0">
                          <a:ln>
                            <a:noFill/>
                          </a:ln>
                          <a:solidFill>
                            <a:srgbClr val="000099"/>
                          </a:solidFill>
                          <a:effectLst/>
                          <a:latin typeface="Arial" charset="0"/>
                        </a:rPr>
                        <a:t>Aplicações Informáticas B</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smtClean="0">
                          <a:ln>
                            <a:noFill/>
                          </a:ln>
                          <a:solidFill>
                            <a:srgbClr val="000099"/>
                          </a:solidFill>
                          <a:effectLst/>
                          <a:latin typeface="Arial" charset="0"/>
                        </a:rPr>
                        <a:t>Geografia C</a:t>
                      </a:r>
                      <a:r>
                        <a:rPr kumimoji="0" lang="pt-PT" sz="1100" b="0" i="0" u="none" strike="noStrike" cap="none" normalizeH="0" baseline="0" dirty="0" smtClean="0">
                          <a:ln>
                            <a:noFill/>
                          </a:ln>
                          <a:solidFill>
                            <a:srgbClr val="0000FF"/>
                          </a:solidFill>
                          <a:effectLst/>
                          <a:latin typeface="Arial" charset="0"/>
                        </a:rPr>
                        <a:t> (f)</a:t>
                      </a:r>
                      <a:endParaRPr kumimoji="0" lang="pt-PT" sz="11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chemeClr val="tx1"/>
                          </a:solidFill>
                          <a:effectLst/>
                          <a:latin typeface="Arial" charset="0"/>
                        </a:rPr>
                        <a:t>   </a:t>
                      </a:r>
                      <a:r>
                        <a:rPr kumimoji="0" lang="pt-PT" sz="1100" b="0" i="0" u="none" strike="noStrike" cap="none" normalizeH="0" baseline="0" dirty="0" smtClean="0">
                          <a:ln>
                            <a:noFill/>
                          </a:ln>
                          <a:solidFill>
                            <a:srgbClr val="000099"/>
                          </a:solidFill>
                          <a:effectLst/>
                          <a:latin typeface="Arial" charset="0"/>
                        </a:rPr>
                        <a:t>Ciência Política</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smtClean="0">
                          <a:ln>
                            <a:noFill/>
                          </a:ln>
                          <a:solidFill>
                            <a:srgbClr val="000099"/>
                          </a:solidFill>
                          <a:effectLst/>
                          <a:latin typeface="Arial" charset="0"/>
                        </a:rPr>
                        <a:t>Grego</a:t>
                      </a:r>
                      <a:r>
                        <a:rPr kumimoji="0" lang="pt-PT" sz="1100" b="0" i="0" u="none" strike="noStrike" cap="none" normalizeH="0" baseline="0" dirty="0" smtClean="0">
                          <a:ln>
                            <a:noFill/>
                          </a:ln>
                          <a:solidFill>
                            <a:srgbClr val="0000FF"/>
                          </a:solidFill>
                          <a:effectLst/>
                          <a:latin typeface="Arial" charset="0"/>
                        </a:rPr>
                        <a:t> (f)</a:t>
                      </a:r>
                      <a:endParaRPr kumimoji="0" lang="pt-PT" sz="11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rgbClr val="000099"/>
                          </a:solidFill>
                          <a:effectLst/>
                          <a:latin typeface="Arial" charset="0"/>
                        </a:rPr>
                        <a:t>   Clássicos da Literatura</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smtClean="0">
                          <a:ln>
                            <a:noFill/>
                          </a:ln>
                          <a:solidFill>
                            <a:srgbClr val="000099"/>
                          </a:solidFill>
                          <a:effectLst/>
                          <a:latin typeface="Arial" charset="0"/>
                        </a:rPr>
                        <a:t>Psicologia B (f)</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chemeClr val="tx1"/>
                          </a:solidFill>
                          <a:effectLst/>
                          <a:latin typeface="Arial" charset="0"/>
                        </a:rPr>
                        <a:t>   </a:t>
                      </a:r>
                      <a:r>
                        <a:rPr kumimoji="0" lang="pt-PT" sz="1100" b="0" i="0" u="none" strike="noStrike" cap="none" normalizeH="0" baseline="0" dirty="0" smtClean="0">
                          <a:ln>
                            <a:noFill/>
                          </a:ln>
                          <a:solidFill>
                            <a:srgbClr val="000099"/>
                          </a:solidFill>
                          <a:effectLst/>
                          <a:latin typeface="Arial" charset="0"/>
                        </a:rPr>
                        <a:t>Direito</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err="1" smtClean="0">
                          <a:ln>
                            <a:noFill/>
                          </a:ln>
                          <a:solidFill>
                            <a:srgbClr val="000099"/>
                          </a:solidFill>
                          <a:effectLst/>
                          <a:latin typeface="Arial" charset="0"/>
                        </a:rPr>
                        <a:t>Líng.Estrang</a:t>
                      </a:r>
                      <a:r>
                        <a:rPr kumimoji="0" lang="pt-PT" sz="1100" b="0" i="0" u="none" strike="noStrike" cap="none" normalizeH="0" baseline="0" dirty="0" smtClean="0">
                          <a:ln>
                            <a:noFill/>
                          </a:ln>
                          <a:solidFill>
                            <a:srgbClr val="000099"/>
                          </a:solidFill>
                          <a:effectLst/>
                          <a:latin typeface="Arial" charset="0"/>
                        </a:rPr>
                        <a:t>. I ou II ou III</a:t>
                      </a:r>
                      <a:r>
                        <a:rPr kumimoji="0" lang="pt-PT" sz="1100" b="0" i="0" u="none" strike="noStrike" cap="none" normalizeH="0" baseline="0" dirty="0" smtClean="0">
                          <a:ln>
                            <a:noFill/>
                          </a:ln>
                          <a:solidFill>
                            <a:srgbClr val="0000FF"/>
                          </a:solidFill>
                          <a:effectLst/>
                          <a:latin typeface="Arial" charset="0"/>
                        </a:rPr>
                        <a:t> (f)</a:t>
                      </a:r>
                      <a:endParaRPr kumimoji="0" lang="pt-PT" sz="11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rgbClr val="000099"/>
                          </a:solidFill>
                          <a:effectLst/>
                          <a:latin typeface="Arial" charset="0"/>
                        </a:rPr>
                        <a:t>   Economia</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smtClean="0">
                          <a:ln>
                            <a:noFill/>
                          </a:ln>
                          <a:solidFill>
                            <a:srgbClr val="000099"/>
                          </a:solidFill>
                          <a:effectLst/>
                          <a:latin typeface="Arial" charset="0"/>
                        </a:rPr>
                        <a:t>Teatro</a:t>
                      </a:r>
                      <a:r>
                        <a:rPr kumimoji="0" lang="pt-PT" sz="1100" b="0" i="0" u="none" strike="noStrike" cap="none" normalizeH="0" baseline="0" dirty="0" smtClean="0">
                          <a:ln>
                            <a:noFill/>
                          </a:ln>
                          <a:solidFill>
                            <a:srgbClr val="0000FF"/>
                          </a:solidFill>
                          <a:effectLst/>
                          <a:latin typeface="Arial" charset="0"/>
                        </a:rPr>
                        <a:t>  (f)</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chemeClr val="tx1"/>
                          </a:solidFill>
                          <a:effectLst/>
                          <a:latin typeface="Arial" charset="0"/>
                        </a:rPr>
                        <a:t>                                    </a:t>
                      </a:r>
                      <a:r>
                        <a:rPr kumimoji="0" lang="pt-PT" sz="1100" b="0" i="0" u="none" strike="noStrike" cap="none" normalizeH="0" baseline="0" dirty="0" smtClean="0">
                          <a:ln>
                            <a:noFill/>
                          </a:ln>
                          <a:solidFill>
                            <a:srgbClr val="0000FF"/>
                          </a:solidFill>
                          <a:effectLst/>
                          <a:latin typeface="Arial" charset="0"/>
                        </a:rPr>
                        <a:t>Oferta de Escola  (f)  (g)</a:t>
                      </a:r>
                      <a:endParaRPr kumimoji="0" lang="pt-PT" sz="11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1" i="0" u="none" strike="noStrike" cap="none" normalizeH="0" baseline="0" dirty="0" smtClean="0">
                        <a:ln>
                          <a:noFill/>
                        </a:ln>
                        <a:solidFill>
                          <a:srgbClr val="003399"/>
                        </a:solidFill>
                        <a:effectLst/>
                        <a:latin typeface="Arial" charset="0"/>
                      </a:endParaRPr>
                    </a:p>
                  </a:txBody>
                  <a:tcPr marL="91420" marR="91420"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250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250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txBody>
                  <a:tcPr marL="91420" marR="91420"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1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rgbClr val="003399"/>
                          </a:solidFill>
                          <a:effectLst/>
                          <a:latin typeface="Arial" charset="0"/>
                        </a:rPr>
                        <a:t>Educação Moral e Religiosa </a:t>
                      </a:r>
                    </a:p>
                  </a:txBody>
                  <a:tcPr marL="91420" marR="91420"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dirty="0" smtClean="0">
                          <a:ln>
                            <a:noFill/>
                          </a:ln>
                          <a:solidFill>
                            <a:srgbClr val="003399"/>
                          </a:solidFill>
                          <a:effectLst/>
                          <a:latin typeface="Arial" charset="0"/>
                        </a:rPr>
                        <a:t>(h)</a:t>
                      </a: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dirty="0" smtClean="0">
                          <a:ln>
                            <a:noFill/>
                          </a:ln>
                          <a:solidFill>
                            <a:srgbClr val="003399"/>
                          </a:solidFill>
                          <a:effectLst/>
                          <a:latin typeface="Arial" charset="0"/>
                        </a:rPr>
                        <a:t>(h)</a:t>
                      </a: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(h)</a:t>
                      </a:r>
                    </a:p>
                  </a:txBody>
                  <a:tcPr marL="91420" marR="91420"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9734" name="Text Box 38"/>
          <p:cNvSpPr txBox="1">
            <a:spLocks noChangeArrowheads="1"/>
          </p:cNvSpPr>
          <p:nvPr/>
        </p:nvSpPr>
        <p:spPr bwMode="auto">
          <a:xfrm>
            <a:off x="5795963" y="1843088"/>
            <a:ext cx="3249612" cy="4124188"/>
          </a:xfrm>
          <a:prstGeom prst="rect">
            <a:avLst/>
          </a:prstGeom>
          <a:solidFill>
            <a:schemeClr val="accent6">
              <a:lumMod val="60000"/>
              <a:lumOff val="40000"/>
            </a:schemeClr>
          </a:solidFill>
          <a:ln>
            <a:noFill/>
          </a:ln>
          <a:extLst/>
        </p:spPr>
        <p:txBody>
          <a:bodyPr lIns="91420" tIns="45711" rIns="91420" bIns="45711">
            <a:spAutoFit/>
          </a:bodyPr>
          <a:lstStyle>
            <a:lvl1pPr marL="457200" indent="-45720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pt-PT" altLang="pt-PT" sz="1200" b="1" i="1" dirty="0"/>
              <a:t>Notas</a:t>
            </a:r>
          </a:p>
          <a:p>
            <a:pPr marL="0" indent="0" algn="just" eaLnBrk="1" hangingPunct="1">
              <a:spcBef>
                <a:spcPct val="0"/>
              </a:spcBef>
              <a:buNone/>
            </a:pPr>
            <a:r>
              <a:rPr lang="pt-PT" altLang="pt-PT" sz="1000" b="1" dirty="0" smtClean="0"/>
              <a:t>b)</a:t>
            </a:r>
            <a:r>
              <a:rPr lang="pt-PT" altLang="pt-PT" sz="1000" dirty="0" smtClean="0"/>
              <a:t> O aluno escolhe uma língua estrangeira. Se tiver estudado apenas uma língua estrangeira no ensino básico, inicia obrigatoriamente uma segunda língua no ensino secundário. No caso de o aluno iniciar uma língua, tomando em conta as disponibilidades da escola, pode cumulativamente dar continuidade à Língua Estrangeira I como disciplina facultativa, com aceitação expressa do acréscimo de carga horária.</a:t>
            </a:r>
          </a:p>
          <a:p>
            <a:pPr algn="just" eaLnBrk="1" hangingPunct="1">
              <a:spcBef>
                <a:spcPct val="0"/>
              </a:spcBef>
              <a:buFontTx/>
              <a:buNone/>
            </a:pPr>
            <a:r>
              <a:rPr lang="pt-PT" altLang="pt-PT" sz="1000" b="1" dirty="0" smtClean="0"/>
              <a:t>c)</a:t>
            </a:r>
            <a:r>
              <a:rPr lang="pt-PT" altLang="pt-PT" sz="1000" dirty="0" smtClean="0"/>
              <a:t> O aluno escolhe duas disciplinas bienais, sendo uma delas obrigatoriamente do grupo </a:t>
            </a:r>
            <a:r>
              <a:rPr lang="pt-PT" altLang="pt-PT" sz="1000" b="1" dirty="0" smtClean="0"/>
              <a:t>c)</a:t>
            </a:r>
          </a:p>
          <a:p>
            <a:pPr algn="just" eaLnBrk="1" hangingPunct="1">
              <a:spcBef>
                <a:spcPct val="0"/>
              </a:spcBef>
              <a:buFontTx/>
              <a:buNone/>
            </a:pPr>
            <a:r>
              <a:rPr lang="pt-PT" altLang="pt-PT" sz="1000" dirty="0" smtClean="0"/>
              <a:t>(</a:t>
            </a:r>
            <a:r>
              <a:rPr lang="pt-PT" altLang="pt-PT" sz="1000" b="1" dirty="0" smtClean="0"/>
              <a:t>d) (e)</a:t>
            </a:r>
            <a:r>
              <a:rPr lang="pt-PT" altLang="pt-PT" sz="1000" dirty="0" smtClean="0"/>
              <a:t>   O aluno escolhe duas disciplinas anuais, </a:t>
            </a:r>
          </a:p>
          <a:p>
            <a:pPr algn="just" eaLnBrk="1" hangingPunct="1">
              <a:spcBef>
                <a:spcPct val="0"/>
              </a:spcBef>
              <a:buFontTx/>
              <a:buNone/>
            </a:pPr>
            <a:r>
              <a:rPr lang="pt-PT" altLang="pt-PT" sz="1000" dirty="0" smtClean="0"/>
              <a:t>             sendo uma delas obrigatoriamente do conjunto de opções (d)</a:t>
            </a:r>
          </a:p>
          <a:p>
            <a:pPr algn="just" eaLnBrk="1" hangingPunct="1">
              <a:spcBef>
                <a:spcPct val="0"/>
              </a:spcBef>
              <a:buFontTx/>
              <a:buNone/>
            </a:pPr>
            <a:r>
              <a:rPr lang="pt-PT" altLang="pt-PT" sz="1000" b="1" dirty="0" smtClean="0"/>
              <a:t>(f)</a:t>
            </a:r>
            <a:r>
              <a:rPr lang="pt-PT" altLang="pt-PT" sz="1000" dirty="0" smtClean="0"/>
              <a:t>    Oferta dependente do Projeto Educativo da escola, como segunda opção o aluno pode escolher uma disciplina do grupo d) ou e) ou ainda de outros cursos</a:t>
            </a:r>
          </a:p>
          <a:p>
            <a:pPr marL="0" indent="0" algn="just" eaLnBrk="1" hangingPunct="1">
              <a:spcBef>
                <a:spcPct val="0"/>
              </a:spcBef>
              <a:buNone/>
            </a:pPr>
            <a:r>
              <a:rPr lang="pt-PT" altLang="pt-PT" sz="1000" b="1" dirty="0" smtClean="0"/>
              <a:t>g)</a:t>
            </a:r>
            <a:r>
              <a:rPr lang="pt-PT" altLang="pt-PT" sz="1000" dirty="0" smtClean="0"/>
              <a:t>  Oferta de Escola – autonomia curricular</a:t>
            </a:r>
          </a:p>
          <a:p>
            <a:pPr algn="just" eaLnBrk="1" hangingPunct="1">
              <a:spcBef>
                <a:spcPct val="0"/>
              </a:spcBef>
              <a:buFontTx/>
              <a:buNone/>
            </a:pPr>
            <a:r>
              <a:rPr lang="pt-PT" altLang="pt-PT" sz="1200" b="1" dirty="0" smtClean="0"/>
              <a:t>h)</a:t>
            </a:r>
            <a:r>
              <a:rPr lang="pt-PT" altLang="pt-PT" sz="1200" dirty="0" smtClean="0"/>
              <a:t> </a:t>
            </a:r>
            <a:r>
              <a:rPr lang="pt-PT" altLang="pt-PT" sz="1000" dirty="0" smtClean="0"/>
              <a:t>Oferta obrigatória, frequência facultativa, com um tempo letivo nunca inferior a 45 minutos.</a:t>
            </a:r>
          </a:p>
          <a:p>
            <a:pPr algn="just" eaLnBrk="1" hangingPunct="1">
              <a:spcBef>
                <a:spcPct val="0"/>
              </a:spcBef>
              <a:buFontTx/>
              <a:buNone/>
            </a:pPr>
            <a:endParaRPr lang="pt-PT" altLang="pt-PT" sz="1200" dirty="0"/>
          </a:p>
          <a:p>
            <a:pPr algn="ctr" eaLnBrk="1" hangingPunct="1">
              <a:spcBef>
                <a:spcPct val="0"/>
              </a:spcBef>
              <a:buFontTx/>
              <a:buNone/>
            </a:pPr>
            <a:r>
              <a:rPr lang="en-GB" altLang="pt-PT" sz="1200" b="1" dirty="0">
                <a:solidFill>
                  <a:srgbClr val="7030A0"/>
                </a:solidFill>
              </a:rPr>
              <a:t>Esc. Sec Madeira Torres  </a:t>
            </a:r>
            <a:endParaRPr lang="en-GB" altLang="pt-PT" sz="1200" b="1" dirty="0" smtClean="0">
              <a:solidFill>
                <a:srgbClr val="7030A0"/>
              </a:solidFill>
            </a:endParaRPr>
          </a:p>
          <a:p>
            <a:pPr algn="ctr" eaLnBrk="1" hangingPunct="1">
              <a:spcBef>
                <a:spcPct val="0"/>
              </a:spcBef>
              <a:buFontTx/>
              <a:buNone/>
            </a:pPr>
            <a:endParaRPr lang="en-GB" altLang="pt-PT" sz="1200" b="1" dirty="0">
              <a:solidFill>
                <a:srgbClr val="7030A0"/>
              </a:solidFill>
            </a:endParaRPr>
          </a:p>
          <a:p>
            <a:pPr algn="ctr" eaLnBrk="1" hangingPunct="1">
              <a:spcBef>
                <a:spcPct val="0"/>
              </a:spcBef>
              <a:buFontTx/>
              <a:buNone/>
            </a:pPr>
            <a:r>
              <a:rPr lang="en-GB" altLang="pt-PT" sz="1200" b="1" dirty="0">
                <a:solidFill>
                  <a:srgbClr val="7030A0"/>
                </a:solidFill>
              </a:rPr>
              <a:t>Esc. Sec. </a:t>
            </a:r>
            <a:r>
              <a:rPr lang="en-GB" altLang="pt-PT" sz="1200" b="1" dirty="0" err="1">
                <a:solidFill>
                  <a:srgbClr val="7030A0"/>
                </a:solidFill>
              </a:rPr>
              <a:t>Henriques</a:t>
            </a:r>
            <a:r>
              <a:rPr lang="en-GB" altLang="pt-PT" sz="1200" b="1" dirty="0">
                <a:solidFill>
                  <a:srgbClr val="7030A0"/>
                </a:solidFill>
              </a:rPr>
              <a:t> </a:t>
            </a:r>
            <a:r>
              <a:rPr lang="en-GB" altLang="pt-PT" sz="1200" b="1" dirty="0" err="1">
                <a:solidFill>
                  <a:srgbClr val="7030A0"/>
                </a:solidFill>
              </a:rPr>
              <a:t>Nogueira</a:t>
            </a:r>
            <a:endParaRPr lang="en-GB" altLang="pt-PT" sz="1200" b="1" dirty="0">
              <a:solidFill>
                <a:srgbClr val="7030A0"/>
              </a:solidFill>
            </a:endParaRPr>
          </a:p>
        </p:txBody>
      </p:sp>
      <p:sp>
        <p:nvSpPr>
          <p:cNvPr id="13350" name="Rectangle 60"/>
          <p:cNvSpPr>
            <a:spLocks noChangeArrowheads="1"/>
          </p:cNvSpPr>
          <p:nvPr/>
        </p:nvSpPr>
        <p:spPr bwMode="auto">
          <a:xfrm>
            <a:off x="1745237" y="2132856"/>
            <a:ext cx="1509712" cy="597639"/>
          </a:xfrm>
          <a:prstGeom prst="rect">
            <a:avLst/>
          </a:prstGeom>
          <a:noFill/>
          <a:ln w="9525">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pt-PT" altLang="pt-PT" sz="1800"/>
          </a:p>
        </p:txBody>
      </p:sp>
      <p:sp>
        <p:nvSpPr>
          <p:cNvPr id="13351" name="Rectangle 105"/>
          <p:cNvSpPr>
            <a:spLocks noChangeArrowheads="1"/>
          </p:cNvSpPr>
          <p:nvPr/>
        </p:nvSpPr>
        <p:spPr bwMode="auto">
          <a:xfrm>
            <a:off x="198293" y="4365104"/>
            <a:ext cx="3093888" cy="1680090"/>
          </a:xfrm>
          <a:prstGeom prst="rect">
            <a:avLst/>
          </a:prstGeom>
          <a:noFill/>
          <a:ln w="9525">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pt-PT" altLang="pt-PT" sz="1800"/>
          </a:p>
        </p:txBody>
      </p:sp>
      <p:sp>
        <p:nvSpPr>
          <p:cNvPr id="13352" name="Rectangle 114"/>
          <p:cNvSpPr>
            <a:spLocks noChangeArrowheads="1"/>
          </p:cNvSpPr>
          <p:nvPr/>
        </p:nvSpPr>
        <p:spPr bwMode="auto">
          <a:xfrm>
            <a:off x="1745237" y="3151713"/>
            <a:ext cx="1509712" cy="731450"/>
          </a:xfrm>
          <a:prstGeom prst="rect">
            <a:avLst/>
          </a:prstGeom>
          <a:noFill/>
          <a:ln w="9525">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pt-PT" altLang="pt-PT" sz="1800"/>
          </a:p>
        </p:txBody>
      </p:sp>
    </p:spTree>
    <p:extLst>
      <p:ext uri="{BB962C8B-B14F-4D97-AF65-F5344CB8AC3E}">
        <p14:creationId xmlns:p14="http://schemas.microsoft.com/office/powerpoint/2010/main" val="3409880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additive="base">
                                        <p:cTn id="7" dur="500" fill="hold"/>
                                        <p:tgtEl>
                                          <p:spTgt spid="29698"/>
                                        </p:tgtEl>
                                        <p:attrNameLst>
                                          <p:attrName>ppt_x</p:attrName>
                                        </p:attrNameLst>
                                      </p:cBhvr>
                                      <p:tavLst>
                                        <p:tav tm="0">
                                          <p:val>
                                            <p:strVal val="#ppt_x"/>
                                          </p:val>
                                        </p:tav>
                                        <p:tav tm="100000">
                                          <p:val>
                                            <p:strVal val="#ppt_x"/>
                                          </p:val>
                                        </p:tav>
                                      </p:tavLst>
                                    </p:anim>
                                    <p:anim calcmode="lin" valueType="num">
                                      <p:cBhvr additive="base">
                                        <p:cTn id="8" dur="500" fill="hold"/>
                                        <p:tgtEl>
                                          <p:spTgt spid="29698"/>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3000"/>
                                  </p:stCondLst>
                                  <p:childTnLst>
                                    <p:set>
                                      <p:cBhvr>
                                        <p:cTn id="11" dur="1" fill="hold">
                                          <p:stCondLst>
                                            <p:cond delay="0"/>
                                          </p:stCondLst>
                                        </p:cTn>
                                        <p:tgtEl>
                                          <p:spTgt spid="29876"/>
                                        </p:tgtEl>
                                        <p:attrNameLst>
                                          <p:attrName>style.visibility</p:attrName>
                                        </p:attrNameLst>
                                      </p:cBhvr>
                                      <p:to>
                                        <p:strVal val="visible"/>
                                      </p:to>
                                    </p:set>
                                    <p:anim calcmode="lin" valueType="num">
                                      <p:cBhvr additive="base">
                                        <p:cTn id="12" dur="500" fill="hold"/>
                                        <p:tgtEl>
                                          <p:spTgt spid="29876"/>
                                        </p:tgtEl>
                                        <p:attrNameLst>
                                          <p:attrName>ppt_x</p:attrName>
                                        </p:attrNameLst>
                                      </p:cBhvr>
                                      <p:tavLst>
                                        <p:tav tm="0">
                                          <p:val>
                                            <p:strVal val="#ppt_x"/>
                                          </p:val>
                                        </p:tav>
                                        <p:tav tm="100000">
                                          <p:val>
                                            <p:strVal val="#ppt_x"/>
                                          </p:val>
                                        </p:tav>
                                      </p:tavLst>
                                    </p:anim>
                                    <p:anim calcmode="lin" valueType="num">
                                      <p:cBhvr additive="base">
                                        <p:cTn id="13" dur="500" fill="hold"/>
                                        <p:tgtEl>
                                          <p:spTgt spid="29876"/>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4000"/>
                            </p:stCondLst>
                            <p:childTnLst>
                              <p:par>
                                <p:cTn id="15" presetID="1" presetClass="entr" presetSubtype="0" fill="hold" grpId="0" nodeType="afterEffect">
                                  <p:stCondLst>
                                    <p:cond delay="3000"/>
                                  </p:stCondLst>
                                  <p:childTnLst>
                                    <p:set>
                                      <p:cBhvr>
                                        <p:cTn id="16" dur="1" fill="hold">
                                          <p:stCondLst>
                                            <p:cond delay="499"/>
                                          </p:stCondLst>
                                        </p:cTn>
                                        <p:tgtEl>
                                          <p:spTgt spid="297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nimBg="1"/>
      <p:bldP spid="297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rot="471834">
            <a:off x="923044" y="3102536"/>
            <a:ext cx="1355767" cy="272992"/>
            <a:chOff x="585" y="1193"/>
            <a:chExt cx="1660" cy="309"/>
          </a:xfrm>
        </p:grpSpPr>
        <p:sp>
          <p:nvSpPr>
            <p:cNvPr id="16397" name="Freeform 5"/>
            <p:cNvSpPr>
              <a:spLocks/>
            </p:cNvSpPr>
            <p:nvPr/>
          </p:nvSpPr>
          <p:spPr bwMode="auto">
            <a:xfrm>
              <a:off x="585" y="1287"/>
              <a:ext cx="71" cy="138"/>
            </a:xfrm>
            <a:custGeom>
              <a:avLst/>
              <a:gdLst>
                <a:gd name="T0" fmla="*/ 0 w 124"/>
                <a:gd name="T1" fmla="*/ 1 h 276"/>
                <a:gd name="T2" fmla="*/ 1 w 124"/>
                <a:gd name="T3" fmla="*/ 0 h 276"/>
                <a:gd name="T4" fmla="*/ 1 w 124"/>
                <a:gd name="T5" fmla="*/ 0 h 276"/>
                <a:gd name="T6" fmla="*/ 1 w 124"/>
                <a:gd name="T7" fmla="*/ 1 h 276"/>
                <a:gd name="T8" fmla="*/ 1 w 124"/>
                <a:gd name="T9" fmla="*/ 1 h 276"/>
                <a:gd name="T10" fmla="*/ 1 w 124"/>
                <a:gd name="T11" fmla="*/ 1 h 276"/>
                <a:gd name="T12" fmla="*/ 1 w 124"/>
                <a:gd name="T13" fmla="*/ 1 h 276"/>
                <a:gd name="T14" fmla="*/ 0 w 124"/>
                <a:gd name="T15" fmla="*/ 1 h 276"/>
                <a:gd name="T16" fmla="*/ 0 w 124"/>
                <a:gd name="T17" fmla="*/ 1 h 2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4"/>
                <a:gd name="T28" fmla="*/ 0 h 276"/>
                <a:gd name="T29" fmla="*/ 124 w 124"/>
                <a:gd name="T30" fmla="*/ 276 h 2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4" h="276">
                  <a:moveTo>
                    <a:pt x="0" y="43"/>
                  </a:moveTo>
                  <a:lnTo>
                    <a:pt x="39" y="0"/>
                  </a:lnTo>
                  <a:lnTo>
                    <a:pt x="108" y="0"/>
                  </a:lnTo>
                  <a:lnTo>
                    <a:pt x="124" y="63"/>
                  </a:lnTo>
                  <a:lnTo>
                    <a:pt x="120" y="250"/>
                  </a:lnTo>
                  <a:lnTo>
                    <a:pt x="73" y="276"/>
                  </a:lnTo>
                  <a:lnTo>
                    <a:pt x="3" y="238"/>
                  </a:lnTo>
                  <a:lnTo>
                    <a:pt x="0" y="110"/>
                  </a:lnTo>
                  <a:lnTo>
                    <a:pt x="0" y="43"/>
                  </a:lnTo>
                  <a:close/>
                </a:path>
              </a:pathLst>
            </a:custGeom>
            <a:solidFill>
              <a:schemeClr val="folHlink"/>
            </a:solidFill>
            <a:ln w="9525">
              <a:solidFill>
                <a:schemeClr val="tx1"/>
              </a:solidFill>
              <a:round/>
              <a:headEnd/>
              <a:tailEnd/>
            </a:ln>
          </p:spPr>
          <p:txBody>
            <a:bodyPr/>
            <a:lstStyle/>
            <a:p>
              <a:endParaRPr lang="pt-PT"/>
            </a:p>
          </p:txBody>
        </p:sp>
        <p:sp>
          <p:nvSpPr>
            <p:cNvPr id="16398" name="Freeform 6"/>
            <p:cNvSpPr>
              <a:spLocks/>
            </p:cNvSpPr>
            <p:nvPr/>
          </p:nvSpPr>
          <p:spPr bwMode="auto">
            <a:xfrm>
              <a:off x="1028" y="1246"/>
              <a:ext cx="103" cy="198"/>
            </a:xfrm>
            <a:custGeom>
              <a:avLst/>
              <a:gdLst>
                <a:gd name="T0" fmla="*/ 1 w 179"/>
                <a:gd name="T1" fmla="*/ 1 h 396"/>
                <a:gd name="T2" fmla="*/ 1 w 179"/>
                <a:gd name="T3" fmla="*/ 1 h 396"/>
                <a:gd name="T4" fmla="*/ 1 w 179"/>
                <a:gd name="T5" fmla="*/ 0 h 396"/>
                <a:gd name="T6" fmla="*/ 1 w 179"/>
                <a:gd name="T7" fmla="*/ 1 h 396"/>
                <a:gd name="T8" fmla="*/ 1 w 179"/>
                <a:gd name="T9" fmla="*/ 1 h 396"/>
                <a:gd name="T10" fmla="*/ 1 w 179"/>
                <a:gd name="T11" fmla="*/ 1 h 396"/>
                <a:gd name="T12" fmla="*/ 1 w 179"/>
                <a:gd name="T13" fmla="*/ 1 h 396"/>
                <a:gd name="T14" fmla="*/ 0 w 179"/>
                <a:gd name="T15" fmla="*/ 1 h 396"/>
                <a:gd name="T16" fmla="*/ 1 w 179"/>
                <a:gd name="T17" fmla="*/ 1 h 3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9"/>
                <a:gd name="T28" fmla="*/ 0 h 396"/>
                <a:gd name="T29" fmla="*/ 179 w 179"/>
                <a:gd name="T30" fmla="*/ 396 h 3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9" h="396">
                  <a:moveTo>
                    <a:pt x="19" y="108"/>
                  </a:moveTo>
                  <a:lnTo>
                    <a:pt x="23" y="31"/>
                  </a:lnTo>
                  <a:lnTo>
                    <a:pt x="69" y="0"/>
                  </a:lnTo>
                  <a:lnTo>
                    <a:pt x="138" y="10"/>
                  </a:lnTo>
                  <a:lnTo>
                    <a:pt x="179" y="51"/>
                  </a:lnTo>
                  <a:lnTo>
                    <a:pt x="159" y="367"/>
                  </a:lnTo>
                  <a:lnTo>
                    <a:pt x="80" y="396"/>
                  </a:lnTo>
                  <a:lnTo>
                    <a:pt x="0" y="357"/>
                  </a:lnTo>
                  <a:lnTo>
                    <a:pt x="19" y="108"/>
                  </a:lnTo>
                  <a:close/>
                </a:path>
              </a:pathLst>
            </a:custGeom>
            <a:solidFill>
              <a:schemeClr val="folHlink"/>
            </a:solidFill>
            <a:ln w="9525">
              <a:solidFill>
                <a:schemeClr val="tx1"/>
              </a:solidFill>
              <a:round/>
              <a:headEnd/>
              <a:tailEnd/>
            </a:ln>
          </p:spPr>
          <p:txBody>
            <a:bodyPr/>
            <a:lstStyle/>
            <a:p>
              <a:endParaRPr lang="pt-PT"/>
            </a:p>
          </p:txBody>
        </p:sp>
        <p:sp>
          <p:nvSpPr>
            <p:cNvPr id="16399" name="Freeform 7"/>
            <p:cNvSpPr>
              <a:spLocks/>
            </p:cNvSpPr>
            <p:nvPr/>
          </p:nvSpPr>
          <p:spPr bwMode="auto">
            <a:xfrm>
              <a:off x="1490" y="1239"/>
              <a:ext cx="93" cy="215"/>
            </a:xfrm>
            <a:custGeom>
              <a:avLst/>
              <a:gdLst>
                <a:gd name="T0" fmla="*/ 1 w 164"/>
                <a:gd name="T1" fmla="*/ 1 h 430"/>
                <a:gd name="T2" fmla="*/ 1 w 164"/>
                <a:gd name="T3" fmla="*/ 0 h 430"/>
                <a:gd name="T4" fmla="*/ 1 w 164"/>
                <a:gd name="T5" fmla="*/ 0 h 430"/>
                <a:gd name="T6" fmla="*/ 1 w 164"/>
                <a:gd name="T7" fmla="*/ 1 h 430"/>
                <a:gd name="T8" fmla="*/ 1 w 164"/>
                <a:gd name="T9" fmla="*/ 1 h 430"/>
                <a:gd name="T10" fmla="*/ 1 w 164"/>
                <a:gd name="T11" fmla="*/ 1 h 430"/>
                <a:gd name="T12" fmla="*/ 0 w 164"/>
                <a:gd name="T13" fmla="*/ 1 h 430"/>
                <a:gd name="T14" fmla="*/ 1 w 164"/>
                <a:gd name="T15" fmla="*/ 1 h 430"/>
                <a:gd name="T16" fmla="*/ 0 60000 65536"/>
                <a:gd name="T17" fmla="*/ 0 60000 65536"/>
                <a:gd name="T18" fmla="*/ 0 60000 65536"/>
                <a:gd name="T19" fmla="*/ 0 60000 65536"/>
                <a:gd name="T20" fmla="*/ 0 60000 65536"/>
                <a:gd name="T21" fmla="*/ 0 60000 65536"/>
                <a:gd name="T22" fmla="*/ 0 60000 65536"/>
                <a:gd name="T23" fmla="*/ 0 60000 65536"/>
                <a:gd name="T24" fmla="*/ 0 w 164"/>
                <a:gd name="T25" fmla="*/ 0 h 430"/>
                <a:gd name="T26" fmla="*/ 164 w 164"/>
                <a:gd name="T27" fmla="*/ 430 h 4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4" h="430">
                  <a:moveTo>
                    <a:pt x="4" y="43"/>
                  </a:moveTo>
                  <a:lnTo>
                    <a:pt x="45" y="0"/>
                  </a:lnTo>
                  <a:lnTo>
                    <a:pt x="126" y="0"/>
                  </a:lnTo>
                  <a:lnTo>
                    <a:pt x="164" y="47"/>
                  </a:lnTo>
                  <a:lnTo>
                    <a:pt x="160" y="400"/>
                  </a:lnTo>
                  <a:lnTo>
                    <a:pt x="69" y="430"/>
                  </a:lnTo>
                  <a:lnTo>
                    <a:pt x="0" y="390"/>
                  </a:lnTo>
                  <a:lnTo>
                    <a:pt x="4" y="43"/>
                  </a:lnTo>
                  <a:close/>
                </a:path>
              </a:pathLst>
            </a:custGeom>
            <a:solidFill>
              <a:schemeClr val="folHlink"/>
            </a:solidFill>
            <a:ln w="9525">
              <a:solidFill>
                <a:schemeClr val="tx1"/>
              </a:solidFill>
              <a:round/>
              <a:headEnd/>
              <a:tailEnd/>
            </a:ln>
          </p:spPr>
          <p:txBody>
            <a:bodyPr/>
            <a:lstStyle/>
            <a:p>
              <a:endParaRPr lang="pt-PT"/>
            </a:p>
          </p:txBody>
        </p:sp>
        <p:sp>
          <p:nvSpPr>
            <p:cNvPr id="16400" name="Freeform 8"/>
            <p:cNvSpPr>
              <a:spLocks/>
            </p:cNvSpPr>
            <p:nvPr/>
          </p:nvSpPr>
          <p:spPr bwMode="auto">
            <a:xfrm>
              <a:off x="2150" y="1193"/>
              <a:ext cx="95" cy="309"/>
            </a:xfrm>
            <a:custGeom>
              <a:avLst/>
              <a:gdLst>
                <a:gd name="T0" fmla="*/ 1 w 165"/>
                <a:gd name="T1" fmla="*/ 0 h 619"/>
                <a:gd name="T2" fmla="*/ 1 w 165"/>
                <a:gd name="T3" fmla="*/ 0 h 619"/>
                <a:gd name="T4" fmla="*/ 1 w 165"/>
                <a:gd name="T5" fmla="*/ 0 h 619"/>
                <a:gd name="T6" fmla="*/ 1 w 165"/>
                <a:gd name="T7" fmla="*/ 0 h 619"/>
                <a:gd name="T8" fmla="*/ 1 w 165"/>
                <a:gd name="T9" fmla="*/ 0 h 619"/>
                <a:gd name="T10" fmla="*/ 1 w 165"/>
                <a:gd name="T11" fmla="*/ 0 h 619"/>
                <a:gd name="T12" fmla="*/ 0 w 165"/>
                <a:gd name="T13" fmla="*/ 0 h 619"/>
                <a:gd name="T14" fmla="*/ 1 w 165"/>
                <a:gd name="T15" fmla="*/ 0 h 619"/>
                <a:gd name="T16" fmla="*/ 0 60000 65536"/>
                <a:gd name="T17" fmla="*/ 0 60000 65536"/>
                <a:gd name="T18" fmla="*/ 0 60000 65536"/>
                <a:gd name="T19" fmla="*/ 0 60000 65536"/>
                <a:gd name="T20" fmla="*/ 0 60000 65536"/>
                <a:gd name="T21" fmla="*/ 0 60000 65536"/>
                <a:gd name="T22" fmla="*/ 0 60000 65536"/>
                <a:gd name="T23" fmla="*/ 0 60000 65536"/>
                <a:gd name="T24" fmla="*/ 0 w 165"/>
                <a:gd name="T25" fmla="*/ 0 h 619"/>
                <a:gd name="T26" fmla="*/ 165 w 165"/>
                <a:gd name="T27" fmla="*/ 619 h 6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5" h="619">
                  <a:moveTo>
                    <a:pt x="11" y="46"/>
                  </a:moveTo>
                  <a:lnTo>
                    <a:pt x="57" y="0"/>
                  </a:lnTo>
                  <a:lnTo>
                    <a:pt x="138" y="0"/>
                  </a:lnTo>
                  <a:lnTo>
                    <a:pt x="165" y="77"/>
                  </a:lnTo>
                  <a:lnTo>
                    <a:pt x="150" y="562"/>
                  </a:lnTo>
                  <a:lnTo>
                    <a:pt x="84" y="619"/>
                  </a:lnTo>
                  <a:lnTo>
                    <a:pt x="0" y="552"/>
                  </a:lnTo>
                  <a:lnTo>
                    <a:pt x="11" y="46"/>
                  </a:lnTo>
                  <a:close/>
                </a:path>
              </a:pathLst>
            </a:custGeom>
            <a:solidFill>
              <a:schemeClr val="folHlink"/>
            </a:solidFill>
            <a:ln w="9525">
              <a:solidFill>
                <a:schemeClr val="tx1"/>
              </a:solidFill>
              <a:round/>
              <a:headEnd/>
              <a:tailEnd/>
            </a:ln>
          </p:spPr>
          <p:txBody>
            <a:bodyPr/>
            <a:lstStyle/>
            <a:p>
              <a:endParaRPr lang="pt-PT"/>
            </a:p>
          </p:txBody>
        </p:sp>
        <p:sp>
          <p:nvSpPr>
            <p:cNvPr id="16401" name="Freeform 9"/>
            <p:cNvSpPr>
              <a:spLocks/>
            </p:cNvSpPr>
            <p:nvPr/>
          </p:nvSpPr>
          <p:spPr bwMode="auto">
            <a:xfrm>
              <a:off x="651" y="1293"/>
              <a:ext cx="390" cy="120"/>
            </a:xfrm>
            <a:custGeom>
              <a:avLst/>
              <a:gdLst>
                <a:gd name="T0" fmla="*/ 0 w 680"/>
                <a:gd name="T1" fmla="*/ 1 h 239"/>
                <a:gd name="T2" fmla="*/ 1 w 680"/>
                <a:gd name="T3" fmla="*/ 0 h 239"/>
                <a:gd name="T4" fmla="*/ 1 w 680"/>
                <a:gd name="T5" fmla="*/ 1 h 239"/>
                <a:gd name="T6" fmla="*/ 0 w 680"/>
                <a:gd name="T7" fmla="*/ 1 h 239"/>
                <a:gd name="T8" fmla="*/ 0 w 680"/>
                <a:gd name="T9" fmla="*/ 1 h 239"/>
                <a:gd name="T10" fmla="*/ 0 60000 65536"/>
                <a:gd name="T11" fmla="*/ 0 60000 65536"/>
                <a:gd name="T12" fmla="*/ 0 60000 65536"/>
                <a:gd name="T13" fmla="*/ 0 60000 65536"/>
                <a:gd name="T14" fmla="*/ 0 60000 65536"/>
                <a:gd name="T15" fmla="*/ 0 w 680"/>
                <a:gd name="T16" fmla="*/ 0 h 239"/>
                <a:gd name="T17" fmla="*/ 680 w 680"/>
                <a:gd name="T18" fmla="*/ 239 h 239"/>
              </a:gdLst>
              <a:ahLst/>
              <a:cxnLst>
                <a:cxn ang="T10">
                  <a:pos x="T0" y="T1"/>
                </a:cxn>
                <a:cxn ang="T11">
                  <a:pos x="T2" y="T3"/>
                </a:cxn>
                <a:cxn ang="T12">
                  <a:pos x="T4" y="T5"/>
                </a:cxn>
                <a:cxn ang="T13">
                  <a:pos x="T6" y="T7"/>
                </a:cxn>
                <a:cxn ang="T14">
                  <a:pos x="T8" y="T9"/>
                </a:cxn>
              </a:cxnLst>
              <a:rect l="T15" t="T16" r="T17" b="T18"/>
              <a:pathLst>
                <a:path w="680" h="239">
                  <a:moveTo>
                    <a:pt x="0" y="34"/>
                  </a:moveTo>
                  <a:lnTo>
                    <a:pt x="680" y="0"/>
                  </a:lnTo>
                  <a:lnTo>
                    <a:pt x="670" y="239"/>
                  </a:lnTo>
                  <a:lnTo>
                    <a:pt x="0" y="239"/>
                  </a:lnTo>
                  <a:lnTo>
                    <a:pt x="0" y="34"/>
                  </a:lnTo>
                  <a:close/>
                </a:path>
              </a:pathLst>
            </a:custGeom>
            <a:solidFill>
              <a:srgbClr val="00FF00"/>
            </a:solidFill>
            <a:ln w="28575">
              <a:solidFill>
                <a:schemeClr val="tx1"/>
              </a:solidFill>
              <a:round/>
              <a:headEnd/>
              <a:tailEnd/>
            </a:ln>
          </p:spPr>
          <p:txBody>
            <a:bodyPr/>
            <a:lstStyle/>
            <a:p>
              <a:endParaRPr lang="pt-PT"/>
            </a:p>
          </p:txBody>
        </p:sp>
        <p:sp>
          <p:nvSpPr>
            <p:cNvPr id="16402" name="Freeform 10"/>
            <p:cNvSpPr>
              <a:spLocks/>
            </p:cNvSpPr>
            <p:nvPr/>
          </p:nvSpPr>
          <p:spPr bwMode="auto">
            <a:xfrm>
              <a:off x="1117" y="1267"/>
              <a:ext cx="381" cy="163"/>
            </a:xfrm>
            <a:custGeom>
              <a:avLst/>
              <a:gdLst>
                <a:gd name="T0" fmla="*/ 1 w 663"/>
                <a:gd name="T1" fmla="*/ 0 h 327"/>
                <a:gd name="T2" fmla="*/ 1 w 663"/>
                <a:gd name="T3" fmla="*/ 0 h 327"/>
                <a:gd name="T4" fmla="*/ 1 w 663"/>
                <a:gd name="T5" fmla="*/ 0 h 327"/>
                <a:gd name="T6" fmla="*/ 0 w 663"/>
                <a:gd name="T7" fmla="*/ 0 h 327"/>
                <a:gd name="T8" fmla="*/ 1 w 663"/>
                <a:gd name="T9" fmla="*/ 0 h 327"/>
                <a:gd name="T10" fmla="*/ 0 60000 65536"/>
                <a:gd name="T11" fmla="*/ 0 60000 65536"/>
                <a:gd name="T12" fmla="*/ 0 60000 65536"/>
                <a:gd name="T13" fmla="*/ 0 60000 65536"/>
                <a:gd name="T14" fmla="*/ 0 60000 65536"/>
                <a:gd name="T15" fmla="*/ 0 w 663"/>
                <a:gd name="T16" fmla="*/ 0 h 327"/>
                <a:gd name="T17" fmla="*/ 663 w 663"/>
                <a:gd name="T18" fmla="*/ 327 h 327"/>
              </a:gdLst>
              <a:ahLst/>
              <a:cxnLst>
                <a:cxn ang="T10">
                  <a:pos x="T0" y="T1"/>
                </a:cxn>
                <a:cxn ang="T11">
                  <a:pos x="T2" y="T3"/>
                </a:cxn>
                <a:cxn ang="T12">
                  <a:pos x="T4" y="T5"/>
                </a:cxn>
                <a:cxn ang="T13">
                  <a:pos x="T6" y="T7"/>
                </a:cxn>
                <a:cxn ang="T14">
                  <a:pos x="T8" y="T9"/>
                </a:cxn>
              </a:cxnLst>
              <a:rect l="T15" t="T16" r="T17" b="T18"/>
              <a:pathLst>
                <a:path w="663" h="327">
                  <a:moveTo>
                    <a:pt x="28" y="30"/>
                  </a:moveTo>
                  <a:lnTo>
                    <a:pt x="663" y="0"/>
                  </a:lnTo>
                  <a:lnTo>
                    <a:pt x="653" y="327"/>
                  </a:lnTo>
                  <a:lnTo>
                    <a:pt x="0" y="316"/>
                  </a:lnTo>
                  <a:lnTo>
                    <a:pt x="28" y="30"/>
                  </a:lnTo>
                  <a:close/>
                </a:path>
              </a:pathLst>
            </a:custGeom>
            <a:solidFill>
              <a:srgbClr val="00FF00"/>
            </a:solidFill>
            <a:ln w="28575">
              <a:solidFill>
                <a:schemeClr val="tx1"/>
              </a:solidFill>
              <a:round/>
              <a:headEnd/>
              <a:tailEnd/>
            </a:ln>
          </p:spPr>
          <p:txBody>
            <a:bodyPr/>
            <a:lstStyle/>
            <a:p>
              <a:endParaRPr lang="pt-PT"/>
            </a:p>
          </p:txBody>
        </p:sp>
        <p:sp>
          <p:nvSpPr>
            <p:cNvPr id="16403" name="Freeform 11"/>
            <p:cNvSpPr>
              <a:spLocks/>
            </p:cNvSpPr>
            <p:nvPr/>
          </p:nvSpPr>
          <p:spPr bwMode="auto">
            <a:xfrm>
              <a:off x="1578" y="1218"/>
              <a:ext cx="581" cy="263"/>
            </a:xfrm>
            <a:custGeom>
              <a:avLst/>
              <a:gdLst>
                <a:gd name="T0" fmla="*/ 1 w 1009"/>
                <a:gd name="T1" fmla="*/ 1 h 524"/>
                <a:gd name="T2" fmla="*/ 1 w 1009"/>
                <a:gd name="T3" fmla="*/ 0 h 524"/>
                <a:gd name="T4" fmla="*/ 1 w 1009"/>
                <a:gd name="T5" fmla="*/ 1 h 524"/>
                <a:gd name="T6" fmla="*/ 0 w 1009"/>
                <a:gd name="T7" fmla="*/ 1 h 524"/>
                <a:gd name="T8" fmla="*/ 1 w 1009"/>
                <a:gd name="T9" fmla="*/ 1 h 524"/>
                <a:gd name="T10" fmla="*/ 0 60000 65536"/>
                <a:gd name="T11" fmla="*/ 0 60000 65536"/>
                <a:gd name="T12" fmla="*/ 0 60000 65536"/>
                <a:gd name="T13" fmla="*/ 0 60000 65536"/>
                <a:gd name="T14" fmla="*/ 0 60000 65536"/>
                <a:gd name="T15" fmla="*/ 0 w 1009"/>
                <a:gd name="T16" fmla="*/ 0 h 524"/>
                <a:gd name="T17" fmla="*/ 1009 w 1009"/>
                <a:gd name="T18" fmla="*/ 524 h 524"/>
              </a:gdLst>
              <a:ahLst/>
              <a:cxnLst>
                <a:cxn ang="T10">
                  <a:pos x="T0" y="T1"/>
                </a:cxn>
                <a:cxn ang="T11">
                  <a:pos x="T2" y="T3"/>
                </a:cxn>
                <a:cxn ang="T12">
                  <a:pos x="T4" y="T5"/>
                </a:cxn>
                <a:cxn ang="T13">
                  <a:pos x="T6" y="T7"/>
                </a:cxn>
                <a:cxn ang="T14">
                  <a:pos x="T8" y="T9"/>
                </a:cxn>
              </a:cxnLst>
              <a:rect l="T15" t="T16" r="T17" b="T18"/>
              <a:pathLst>
                <a:path w="1009" h="524">
                  <a:moveTo>
                    <a:pt x="14" y="78"/>
                  </a:moveTo>
                  <a:lnTo>
                    <a:pt x="1009" y="0"/>
                  </a:lnTo>
                  <a:lnTo>
                    <a:pt x="992" y="524"/>
                  </a:lnTo>
                  <a:lnTo>
                    <a:pt x="0" y="431"/>
                  </a:lnTo>
                  <a:lnTo>
                    <a:pt x="14" y="78"/>
                  </a:lnTo>
                  <a:close/>
                </a:path>
              </a:pathLst>
            </a:custGeom>
            <a:solidFill>
              <a:srgbClr val="00FF00"/>
            </a:solidFill>
            <a:ln w="28575">
              <a:solidFill>
                <a:schemeClr val="tx1"/>
              </a:solidFill>
              <a:round/>
              <a:headEnd/>
              <a:tailEnd/>
            </a:ln>
          </p:spPr>
          <p:txBody>
            <a:bodyPr/>
            <a:lstStyle/>
            <a:p>
              <a:endParaRPr lang="pt-PT"/>
            </a:p>
          </p:txBody>
        </p:sp>
      </p:grpSp>
      <p:sp>
        <p:nvSpPr>
          <p:cNvPr id="217100" name="WordArt 12"/>
          <p:cNvSpPr>
            <a:spLocks noChangeArrowheads="1" noChangeShapeType="1" noTextEdit="1"/>
          </p:cNvSpPr>
          <p:nvPr/>
        </p:nvSpPr>
        <p:spPr bwMode="auto">
          <a:xfrm>
            <a:off x="1401763" y="908050"/>
            <a:ext cx="6842125" cy="10318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top">
              <a:avLst>
                <a:gd name="adj" fmla="val 22222"/>
              </a:avLst>
            </a:prstTxWarp>
          </a:bodyPr>
          <a:lstStyle/>
          <a:p>
            <a:pPr algn="ctr"/>
            <a:r>
              <a:rPr lang="pt-PT" sz="3200" kern="10" dirty="0">
                <a:solidFill>
                  <a:srgbClr val="7030A0"/>
                </a:solidFill>
                <a:latin typeface="Arial Black"/>
              </a:rPr>
              <a:t>CURSO CIENTÍFICO-HUMANÍSTICO DE CIÊNCIAS SOCIOECONÓMICAS</a:t>
            </a:r>
          </a:p>
        </p:txBody>
      </p:sp>
      <p:grpSp>
        <p:nvGrpSpPr>
          <p:cNvPr id="3" name="Group 13"/>
          <p:cNvGrpSpPr>
            <a:grpSpLocks/>
          </p:cNvGrpSpPr>
          <p:nvPr/>
        </p:nvGrpSpPr>
        <p:grpSpPr bwMode="auto">
          <a:xfrm>
            <a:off x="390213" y="2872857"/>
            <a:ext cx="934593" cy="3396076"/>
            <a:chOff x="286" y="945"/>
            <a:chExt cx="862" cy="1488"/>
          </a:xfrm>
        </p:grpSpPr>
        <p:sp>
          <p:nvSpPr>
            <p:cNvPr id="16391" name="Freeform 14"/>
            <p:cNvSpPr>
              <a:spLocks/>
            </p:cNvSpPr>
            <p:nvPr/>
          </p:nvSpPr>
          <p:spPr bwMode="auto">
            <a:xfrm>
              <a:off x="286" y="945"/>
              <a:ext cx="336" cy="309"/>
            </a:xfrm>
            <a:custGeom>
              <a:avLst/>
              <a:gdLst>
                <a:gd name="T0" fmla="*/ 1 w 672"/>
                <a:gd name="T1" fmla="*/ 0 h 619"/>
                <a:gd name="T2" fmla="*/ 1 w 672"/>
                <a:gd name="T3" fmla="*/ 0 h 619"/>
                <a:gd name="T4" fmla="*/ 1 w 672"/>
                <a:gd name="T5" fmla="*/ 0 h 619"/>
                <a:gd name="T6" fmla="*/ 1 w 672"/>
                <a:gd name="T7" fmla="*/ 0 h 619"/>
                <a:gd name="T8" fmla="*/ 1 w 672"/>
                <a:gd name="T9" fmla="*/ 0 h 619"/>
                <a:gd name="T10" fmla="*/ 1 w 672"/>
                <a:gd name="T11" fmla="*/ 0 h 619"/>
                <a:gd name="T12" fmla="*/ 1 w 672"/>
                <a:gd name="T13" fmla="*/ 0 h 619"/>
                <a:gd name="T14" fmla="*/ 1 w 672"/>
                <a:gd name="T15" fmla="*/ 0 h 619"/>
                <a:gd name="T16" fmla="*/ 1 w 672"/>
                <a:gd name="T17" fmla="*/ 0 h 619"/>
                <a:gd name="T18" fmla="*/ 1 w 672"/>
                <a:gd name="T19" fmla="*/ 0 h 619"/>
                <a:gd name="T20" fmla="*/ 1 w 672"/>
                <a:gd name="T21" fmla="*/ 0 h 619"/>
                <a:gd name="T22" fmla="*/ 0 w 672"/>
                <a:gd name="T23" fmla="*/ 0 h 619"/>
                <a:gd name="T24" fmla="*/ 0 w 672"/>
                <a:gd name="T25" fmla="*/ 0 h 619"/>
                <a:gd name="T26" fmla="*/ 1 w 672"/>
                <a:gd name="T27" fmla="*/ 0 h 619"/>
                <a:gd name="T28" fmla="*/ 1 w 672"/>
                <a:gd name="T29" fmla="*/ 0 h 619"/>
                <a:gd name="T30" fmla="*/ 1 w 672"/>
                <a:gd name="T31" fmla="*/ 0 h 619"/>
                <a:gd name="T32" fmla="*/ 1 w 672"/>
                <a:gd name="T33" fmla="*/ 0 h 619"/>
                <a:gd name="T34" fmla="*/ 1 w 672"/>
                <a:gd name="T35" fmla="*/ 0 h 619"/>
                <a:gd name="T36" fmla="*/ 1 w 672"/>
                <a:gd name="T37" fmla="*/ 0 h 619"/>
                <a:gd name="T38" fmla="*/ 1 w 672"/>
                <a:gd name="T39" fmla="*/ 0 h 619"/>
                <a:gd name="T40" fmla="*/ 1 w 672"/>
                <a:gd name="T41" fmla="*/ 0 h 619"/>
                <a:gd name="T42" fmla="*/ 1 w 672"/>
                <a:gd name="T43" fmla="*/ 0 h 619"/>
                <a:gd name="T44" fmla="*/ 1 w 672"/>
                <a:gd name="T45" fmla="*/ 0 h 619"/>
                <a:gd name="T46" fmla="*/ 1 w 672"/>
                <a:gd name="T47" fmla="*/ 0 h 619"/>
                <a:gd name="T48" fmla="*/ 1 w 672"/>
                <a:gd name="T49" fmla="*/ 0 h 619"/>
                <a:gd name="T50" fmla="*/ 1 w 672"/>
                <a:gd name="T51" fmla="*/ 0 h 619"/>
                <a:gd name="T52" fmla="*/ 1 w 672"/>
                <a:gd name="T53" fmla="*/ 0 h 619"/>
                <a:gd name="T54" fmla="*/ 1 w 672"/>
                <a:gd name="T55" fmla="*/ 0 h 619"/>
                <a:gd name="T56" fmla="*/ 1 w 672"/>
                <a:gd name="T57" fmla="*/ 0 h 619"/>
                <a:gd name="T58" fmla="*/ 1 w 672"/>
                <a:gd name="T59" fmla="*/ 0 h 619"/>
                <a:gd name="T60" fmla="*/ 1 w 672"/>
                <a:gd name="T61" fmla="*/ 0 h 619"/>
                <a:gd name="T62" fmla="*/ 1 w 672"/>
                <a:gd name="T63" fmla="*/ 0 h 6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2"/>
                <a:gd name="T97" fmla="*/ 0 h 619"/>
                <a:gd name="T98" fmla="*/ 672 w 672"/>
                <a:gd name="T99" fmla="*/ 619 h 6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2" h="619">
                  <a:moveTo>
                    <a:pt x="458" y="312"/>
                  </a:moveTo>
                  <a:lnTo>
                    <a:pt x="428" y="237"/>
                  </a:lnTo>
                  <a:lnTo>
                    <a:pt x="396" y="164"/>
                  </a:lnTo>
                  <a:lnTo>
                    <a:pt x="353" y="85"/>
                  </a:lnTo>
                  <a:lnTo>
                    <a:pt x="312" y="36"/>
                  </a:lnTo>
                  <a:lnTo>
                    <a:pt x="268" y="10"/>
                  </a:lnTo>
                  <a:lnTo>
                    <a:pt x="213" y="0"/>
                  </a:lnTo>
                  <a:lnTo>
                    <a:pt x="152" y="0"/>
                  </a:lnTo>
                  <a:lnTo>
                    <a:pt x="99" y="14"/>
                  </a:lnTo>
                  <a:lnTo>
                    <a:pt x="53" y="57"/>
                  </a:lnTo>
                  <a:lnTo>
                    <a:pt x="22" y="116"/>
                  </a:lnTo>
                  <a:lnTo>
                    <a:pt x="0" y="181"/>
                  </a:lnTo>
                  <a:lnTo>
                    <a:pt x="0" y="254"/>
                  </a:lnTo>
                  <a:lnTo>
                    <a:pt x="22" y="353"/>
                  </a:lnTo>
                  <a:lnTo>
                    <a:pt x="63" y="446"/>
                  </a:lnTo>
                  <a:lnTo>
                    <a:pt x="107" y="509"/>
                  </a:lnTo>
                  <a:lnTo>
                    <a:pt x="164" y="562"/>
                  </a:lnTo>
                  <a:lnTo>
                    <a:pt x="237" y="609"/>
                  </a:lnTo>
                  <a:lnTo>
                    <a:pt x="308" y="619"/>
                  </a:lnTo>
                  <a:lnTo>
                    <a:pt x="361" y="619"/>
                  </a:lnTo>
                  <a:lnTo>
                    <a:pt x="404" y="605"/>
                  </a:lnTo>
                  <a:lnTo>
                    <a:pt x="428" y="574"/>
                  </a:lnTo>
                  <a:lnTo>
                    <a:pt x="459" y="530"/>
                  </a:lnTo>
                  <a:lnTo>
                    <a:pt x="471" y="455"/>
                  </a:lnTo>
                  <a:lnTo>
                    <a:pt x="477" y="396"/>
                  </a:lnTo>
                  <a:lnTo>
                    <a:pt x="552" y="436"/>
                  </a:lnTo>
                  <a:lnTo>
                    <a:pt x="647" y="455"/>
                  </a:lnTo>
                  <a:lnTo>
                    <a:pt x="672" y="424"/>
                  </a:lnTo>
                  <a:lnTo>
                    <a:pt x="669" y="383"/>
                  </a:lnTo>
                  <a:lnTo>
                    <a:pt x="588" y="353"/>
                  </a:lnTo>
                  <a:lnTo>
                    <a:pt x="503" y="339"/>
                  </a:lnTo>
                  <a:lnTo>
                    <a:pt x="458" y="312"/>
                  </a:lnTo>
                  <a:close/>
                </a:path>
              </a:pathLst>
            </a:custGeom>
            <a:solidFill>
              <a:srgbClr val="FF6600"/>
            </a:solidFill>
            <a:ln w="38100">
              <a:solidFill>
                <a:srgbClr val="000000"/>
              </a:solidFill>
              <a:round/>
              <a:headEnd/>
              <a:tailEnd/>
            </a:ln>
          </p:spPr>
          <p:txBody>
            <a:bodyPr/>
            <a:lstStyle/>
            <a:p>
              <a:endParaRPr lang="pt-PT"/>
            </a:p>
          </p:txBody>
        </p:sp>
        <p:sp>
          <p:nvSpPr>
            <p:cNvPr id="16392" name="Freeform 15"/>
            <p:cNvSpPr>
              <a:spLocks/>
            </p:cNvSpPr>
            <p:nvPr/>
          </p:nvSpPr>
          <p:spPr bwMode="auto">
            <a:xfrm>
              <a:off x="380" y="1292"/>
              <a:ext cx="294" cy="520"/>
            </a:xfrm>
            <a:custGeom>
              <a:avLst/>
              <a:gdLst>
                <a:gd name="T0" fmla="*/ 0 w 590"/>
                <a:gd name="T1" fmla="*/ 1 h 1039"/>
                <a:gd name="T2" fmla="*/ 0 w 590"/>
                <a:gd name="T3" fmla="*/ 0 h 1039"/>
                <a:gd name="T4" fmla="*/ 0 w 590"/>
                <a:gd name="T5" fmla="*/ 1 h 1039"/>
                <a:gd name="T6" fmla="*/ 0 w 590"/>
                <a:gd name="T7" fmla="*/ 1 h 1039"/>
                <a:gd name="T8" fmla="*/ 0 w 590"/>
                <a:gd name="T9" fmla="*/ 1 h 1039"/>
                <a:gd name="T10" fmla="*/ 0 w 590"/>
                <a:gd name="T11" fmla="*/ 1 h 1039"/>
                <a:gd name="T12" fmla="*/ 0 w 590"/>
                <a:gd name="T13" fmla="*/ 1 h 1039"/>
                <a:gd name="T14" fmla="*/ 0 w 590"/>
                <a:gd name="T15" fmla="*/ 1 h 1039"/>
                <a:gd name="T16" fmla="*/ 0 w 590"/>
                <a:gd name="T17" fmla="*/ 1 h 1039"/>
                <a:gd name="T18" fmla="*/ 0 w 590"/>
                <a:gd name="T19" fmla="*/ 1 h 1039"/>
                <a:gd name="T20" fmla="*/ 0 w 590"/>
                <a:gd name="T21" fmla="*/ 1 h 1039"/>
                <a:gd name="T22" fmla="*/ 0 w 590"/>
                <a:gd name="T23" fmla="*/ 1 h 1039"/>
                <a:gd name="T24" fmla="*/ 0 w 590"/>
                <a:gd name="T25" fmla="*/ 1 h 1039"/>
                <a:gd name="T26" fmla="*/ 0 w 590"/>
                <a:gd name="T27" fmla="*/ 1 h 1039"/>
                <a:gd name="T28" fmla="*/ 0 w 590"/>
                <a:gd name="T29" fmla="*/ 1 h 1039"/>
                <a:gd name="T30" fmla="*/ 0 w 590"/>
                <a:gd name="T31" fmla="*/ 1 h 1039"/>
                <a:gd name="T32" fmla="*/ 0 w 590"/>
                <a:gd name="T33" fmla="*/ 1 h 1039"/>
                <a:gd name="T34" fmla="*/ 0 w 590"/>
                <a:gd name="T35" fmla="*/ 1 h 1039"/>
                <a:gd name="T36" fmla="*/ 0 w 590"/>
                <a:gd name="T37" fmla="*/ 1 h 1039"/>
                <a:gd name="T38" fmla="*/ 0 w 590"/>
                <a:gd name="T39" fmla="*/ 1 h 1039"/>
                <a:gd name="T40" fmla="*/ 0 w 590"/>
                <a:gd name="T41" fmla="*/ 1 h 1039"/>
                <a:gd name="T42" fmla="*/ 0 w 590"/>
                <a:gd name="T43" fmla="*/ 1 h 1039"/>
                <a:gd name="T44" fmla="*/ 0 w 590"/>
                <a:gd name="T45" fmla="*/ 1 h 1039"/>
                <a:gd name="T46" fmla="*/ 0 w 590"/>
                <a:gd name="T47" fmla="*/ 1 h 1039"/>
                <a:gd name="T48" fmla="*/ 0 w 590"/>
                <a:gd name="T49" fmla="*/ 1 h 1039"/>
                <a:gd name="T50" fmla="*/ 0 w 590"/>
                <a:gd name="T51" fmla="*/ 1 h 1039"/>
                <a:gd name="T52" fmla="*/ 0 w 590"/>
                <a:gd name="T53" fmla="*/ 1 h 1039"/>
                <a:gd name="T54" fmla="*/ 0 w 590"/>
                <a:gd name="T55" fmla="*/ 1 h 1039"/>
                <a:gd name="T56" fmla="*/ 0 w 590"/>
                <a:gd name="T57" fmla="*/ 1 h 1039"/>
                <a:gd name="T58" fmla="*/ 0 w 590"/>
                <a:gd name="T59" fmla="*/ 1 h 1039"/>
                <a:gd name="T60" fmla="*/ 0 w 590"/>
                <a:gd name="T61" fmla="*/ 1 h 1039"/>
                <a:gd name="T62" fmla="*/ 0 w 590"/>
                <a:gd name="T63" fmla="*/ 1 h 1039"/>
                <a:gd name="T64" fmla="*/ 0 w 590"/>
                <a:gd name="T65" fmla="*/ 1 h 1039"/>
                <a:gd name="T66" fmla="*/ 0 w 590"/>
                <a:gd name="T67" fmla="*/ 1 h 1039"/>
                <a:gd name="T68" fmla="*/ 0 w 590"/>
                <a:gd name="T69" fmla="*/ 1 h 1039"/>
                <a:gd name="T70" fmla="*/ 0 w 590"/>
                <a:gd name="T71" fmla="*/ 1 h 103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90"/>
                <a:gd name="T109" fmla="*/ 0 h 1039"/>
                <a:gd name="T110" fmla="*/ 590 w 590"/>
                <a:gd name="T111" fmla="*/ 1039 h 103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90" h="1039">
                  <a:moveTo>
                    <a:pt x="121" y="22"/>
                  </a:moveTo>
                  <a:lnTo>
                    <a:pt x="217" y="0"/>
                  </a:lnTo>
                  <a:lnTo>
                    <a:pt x="292" y="8"/>
                  </a:lnTo>
                  <a:lnTo>
                    <a:pt x="334" y="28"/>
                  </a:lnTo>
                  <a:lnTo>
                    <a:pt x="409" y="91"/>
                  </a:lnTo>
                  <a:lnTo>
                    <a:pt x="458" y="166"/>
                  </a:lnTo>
                  <a:lnTo>
                    <a:pt x="493" y="239"/>
                  </a:lnTo>
                  <a:lnTo>
                    <a:pt x="533" y="337"/>
                  </a:lnTo>
                  <a:lnTo>
                    <a:pt x="568" y="442"/>
                  </a:lnTo>
                  <a:lnTo>
                    <a:pt x="590" y="576"/>
                  </a:lnTo>
                  <a:lnTo>
                    <a:pt x="586" y="670"/>
                  </a:lnTo>
                  <a:lnTo>
                    <a:pt x="576" y="769"/>
                  </a:lnTo>
                  <a:lnTo>
                    <a:pt x="547" y="850"/>
                  </a:lnTo>
                  <a:lnTo>
                    <a:pt x="515" y="913"/>
                  </a:lnTo>
                  <a:lnTo>
                    <a:pt x="458" y="972"/>
                  </a:lnTo>
                  <a:lnTo>
                    <a:pt x="385" y="1015"/>
                  </a:lnTo>
                  <a:lnTo>
                    <a:pt x="302" y="1035"/>
                  </a:lnTo>
                  <a:lnTo>
                    <a:pt x="217" y="1039"/>
                  </a:lnTo>
                  <a:lnTo>
                    <a:pt x="138" y="1017"/>
                  </a:lnTo>
                  <a:lnTo>
                    <a:pt x="97" y="986"/>
                  </a:lnTo>
                  <a:lnTo>
                    <a:pt x="54" y="934"/>
                  </a:lnTo>
                  <a:lnTo>
                    <a:pt x="36" y="871"/>
                  </a:lnTo>
                  <a:lnTo>
                    <a:pt x="32" y="804"/>
                  </a:lnTo>
                  <a:lnTo>
                    <a:pt x="36" y="727"/>
                  </a:lnTo>
                  <a:lnTo>
                    <a:pt x="75" y="662"/>
                  </a:lnTo>
                  <a:lnTo>
                    <a:pt x="117" y="589"/>
                  </a:lnTo>
                  <a:lnTo>
                    <a:pt x="138" y="544"/>
                  </a:lnTo>
                  <a:lnTo>
                    <a:pt x="129" y="473"/>
                  </a:lnTo>
                  <a:lnTo>
                    <a:pt x="99" y="422"/>
                  </a:lnTo>
                  <a:lnTo>
                    <a:pt x="58" y="369"/>
                  </a:lnTo>
                  <a:lnTo>
                    <a:pt x="14" y="296"/>
                  </a:lnTo>
                  <a:lnTo>
                    <a:pt x="0" y="221"/>
                  </a:lnTo>
                  <a:lnTo>
                    <a:pt x="10" y="148"/>
                  </a:lnTo>
                  <a:lnTo>
                    <a:pt x="36" y="91"/>
                  </a:lnTo>
                  <a:lnTo>
                    <a:pt x="75" y="53"/>
                  </a:lnTo>
                  <a:lnTo>
                    <a:pt x="121" y="22"/>
                  </a:lnTo>
                  <a:close/>
                </a:path>
              </a:pathLst>
            </a:custGeom>
            <a:solidFill>
              <a:srgbClr val="FF6600"/>
            </a:solidFill>
            <a:ln w="38100">
              <a:solidFill>
                <a:srgbClr val="000000"/>
              </a:solidFill>
              <a:round/>
              <a:headEnd/>
              <a:tailEnd/>
            </a:ln>
          </p:spPr>
          <p:txBody>
            <a:bodyPr/>
            <a:lstStyle/>
            <a:p>
              <a:endParaRPr lang="pt-PT"/>
            </a:p>
          </p:txBody>
        </p:sp>
        <p:sp>
          <p:nvSpPr>
            <p:cNvPr id="16393" name="Freeform 16"/>
            <p:cNvSpPr>
              <a:spLocks/>
            </p:cNvSpPr>
            <p:nvPr/>
          </p:nvSpPr>
          <p:spPr bwMode="auto">
            <a:xfrm>
              <a:off x="443" y="1058"/>
              <a:ext cx="705" cy="366"/>
            </a:xfrm>
            <a:custGeom>
              <a:avLst/>
              <a:gdLst>
                <a:gd name="T0" fmla="*/ 1 w 1409"/>
                <a:gd name="T1" fmla="*/ 1 h 731"/>
                <a:gd name="T2" fmla="*/ 1 w 1409"/>
                <a:gd name="T3" fmla="*/ 1 h 731"/>
                <a:gd name="T4" fmla="*/ 0 w 1409"/>
                <a:gd name="T5" fmla="*/ 1 h 731"/>
                <a:gd name="T6" fmla="*/ 1 w 1409"/>
                <a:gd name="T7" fmla="*/ 1 h 731"/>
                <a:gd name="T8" fmla="*/ 1 w 1409"/>
                <a:gd name="T9" fmla="*/ 1 h 731"/>
                <a:gd name="T10" fmla="*/ 1 w 1409"/>
                <a:gd name="T11" fmla="*/ 1 h 731"/>
                <a:gd name="T12" fmla="*/ 1 w 1409"/>
                <a:gd name="T13" fmla="*/ 1 h 731"/>
                <a:gd name="T14" fmla="*/ 1 w 1409"/>
                <a:gd name="T15" fmla="*/ 1 h 731"/>
                <a:gd name="T16" fmla="*/ 1 w 1409"/>
                <a:gd name="T17" fmla="*/ 1 h 731"/>
                <a:gd name="T18" fmla="*/ 1 w 1409"/>
                <a:gd name="T19" fmla="*/ 1 h 731"/>
                <a:gd name="T20" fmla="*/ 1 w 1409"/>
                <a:gd name="T21" fmla="*/ 1 h 731"/>
                <a:gd name="T22" fmla="*/ 1 w 1409"/>
                <a:gd name="T23" fmla="*/ 1 h 731"/>
                <a:gd name="T24" fmla="*/ 1 w 1409"/>
                <a:gd name="T25" fmla="*/ 1 h 731"/>
                <a:gd name="T26" fmla="*/ 1 w 1409"/>
                <a:gd name="T27" fmla="*/ 1 h 731"/>
                <a:gd name="T28" fmla="*/ 1 w 1409"/>
                <a:gd name="T29" fmla="*/ 1 h 731"/>
                <a:gd name="T30" fmla="*/ 1 w 1409"/>
                <a:gd name="T31" fmla="*/ 1 h 731"/>
                <a:gd name="T32" fmla="*/ 1 w 1409"/>
                <a:gd name="T33" fmla="*/ 1 h 731"/>
                <a:gd name="T34" fmla="*/ 1 w 1409"/>
                <a:gd name="T35" fmla="*/ 1 h 731"/>
                <a:gd name="T36" fmla="*/ 1 w 1409"/>
                <a:gd name="T37" fmla="*/ 1 h 731"/>
                <a:gd name="T38" fmla="*/ 1 w 1409"/>
                <a:gd name="T39" fmla="*/ 1 h 731"/>
                <a:gd name="T40" fmla="*/ 1 w 1409"/>
                <a:gd name="T41" fmla="*/ 1 h 731"/>
                <a:gd name="T42" fmla="*/ 1 w 1409"/>
                <a:gd name="T43" fmla="*/ 1 h 731"/>
                <a:gd name="T44" fmla="*/ 1 w 1409"/>
                <a:gd name="T45" fmla="*/ 1 h 731"/>
                <a:gd name="T46" fmla="*/ 1 w 1409"/>
                <a:gd name="T47" fmla="*/ 1 h 731"/>
                <a:gd name="T48" fmla="*/ 1 w 1409"/>
                <a:gd name="T49" fmla="*/ 0 h 731"/>
                <a:gd name="T50" fmla="*/ 1 w 1409"/>
                <a:gd name="T51" fmla="*/ 1 h 731"/>
                <a:gd name="T52" fmla="*/ 1 w 1409"/>
                <a:gd name="T53" fmla="*/ 1 h 731"/>
                <a:gd name="T54" fmla="*/ 1 w 1409"/>
                <a:gd name="T55" fmla="*/ 1 h 731"/>
                <a:gd name="T56" fmla="*/ 1 w 1409"/>
                <a:gd name="T57" fmla="*/ 1 h 731"/>
                <a:gd name="T58" fmla="*/ 1 w 1409"/>
                <a:gd name="T59" fmla="*/ 1 h 731"/>
                <a:gd name="T60" fmla="*/ 1 w 1409"/>
                <a:gd name="T61" fmla="*/ 1 h 731"/>
                <a:gd name="T62" fmla="*/ 1 w 1409"/>
                <a:gd name="T63" fmla="*/ 1 h 731"/>
                <a:gd name="T64" fmla="*/ 1 w 1409"/>
                <a:gd name="T65" fmla="*/ 1 h 731"/>
                <a:gd name="T66" fmla="*/ 1 w 1409"/>
                <a:gd name="T67" fmla="*/ 1 h 731"/>
                <a:gd name="T68" fmla="*/ 1 w 1409"/>
                <a:gd name="T69" fmla="*/ 1 h 731"/>
                <a:gd name="T70" fmla="*/ 1 w 1409"/>
                <a:gd name="T71" fmla="*/ 1 h 731"/>
                <a:gd name="T72" fmla="*/ 1 w 1409"/>
                <a:gd name="T73" fmla="*/ 1 h 731"/>
                <a:gd name="T74" fmla="*/ 1 w 1409"/>
                <a:gd name="T75" fmla="*/ 1 h 731"/>
                <a:gd name="T76" fmla="*/ 1 w 1409"/>
                <a:gd name="T77" fmla="*/ 1 h 731"/>
                <a:gd name="T78" fmla="*/ 1 w 1409"/>
                <a:gd name="T79" fmla="*/ 1 h 7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09"/>
                <a:gd name="T121" fmla="*/ 0 h 731"/>
                <a:gd name="T122" fmla="*/ 1409 w 1409"/>
                <a:gd name="T123" fmla="*/ 731 h 73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09" h="731">
                  <a:moveTo>
                    <a:pt x="80" y="530"/>
                  </a:moveTo>
                  <a:lnTo>
                    <a:pt x="39" y="544"/>
                  </a:lnTo>
                  <a:lnTo>
                    <a:pt x="0" y="597"/>
                  </a:lnTo>
                  <a:lnTo>
                    <a:pt x="21" y="650"/>
                  </a:lnTo>
                  <a:lnTo>
                    <a:pt x="100" y="692"/>
                  </a:lnTo>
                  <a:lnTo>
                    <a:pt x="248" y="723"/>
                  </a:lnTo>
                  <a:lnTo>
                    <a:pt x="378" y="731"/>
                  </a:lnTo>
                  <a:lnTo>
                    <a:pt x="565" y="713"/>
                  </a:lnTo>
                  <a:lnTo>
                    <a:pt x="723" y="692"/>
                  </a:lnTo>
                  <a:lnTo>
                    <a:pt x="776" y="692"/>
                  </a:lnTo>
                  <a:lnTo>
                    <a:pt x="814" y="672"/>
                  </a:lnTo>
                  <a:lnTo>
                    <a:pt x="849" y="615"/>
                  </a:lnTo>
                  <a:lnTo>
                    <a:pt x="913" y="518"/>
                  </a:lnTo>
                  <a:lnTo>
                    <a:pt x="993" y="449"/>
                  </a:lnTo>
                  <a:lnTo>
                    <a:pt x="1080" y="364"/>
                  </a:lnTo>
                  <a:lnTo>
                    <a:pt x="1151" y="311"/>
                  </a:lnTo>
                  <a:lnTo>
                    <a:pt x="1228" y="268"/>
                  </a:lnTo>
                  <a:lnTo>
                    <a:pt x="1319" y="246"/>
                  </a:lnTo>
                  <a:lnTo>
                    <a:pt x="1368" y="226"/>
                  </a:lnTo>
                  <a:lnTo>
                    <a:pt x="1409" y="191"/>
                  </a:lnTo>
                  <a:lnTo>
                    <a:pt x="1392" y="142"/>
                  </a:lnTo>
                  <a:lnTo>
                    <a:pt x="1329" y="128"/>
                  </a:lnTo>
                  <a:lnTo>
                    <a:pt x="1279" y="106"/>
                  </a:lnTo>
                  <a:lnTo>
                    <a:pt x="1265" y="45"/>
                  </a:lnTo>
                  <a:lnTo>
                    <a:pt x="1228" y="0"/>
                  </a:lnTo>
                  <a:lnTo>
                    <a:pt x="1183" y="21"/>
                  </a:lnTo>
                  <a:lnTo>
                    <a:pt x="1185" y="98"/>
                  </a:lnTo>
                  <a:lnTo>
                    <a:pt x="1228" y="159"/>
                  </a:lnTo>
                  <a:lnTo>
                    <a:pt x="1206" y="195"/>
                  </a:lnTo>
                  <a:lnTo>
                    <a:pt x="1133" y="254"/>
                  </a:lnTo>
                  <a:lnTo>
                    <a:pt x="1017" y="321"/>
                  </a:lnTo>
                  <a:lnTo>
                    <a:pt x="891" y="406"/>
                  </a:lnTo>
                  <a:lnTo>
                    <a:pt x="804" y="487"/>
                  </a:lnTo>
                  <a:lnTo>
                    <a:pt x="745" y="562"/>
                  </a:lnTo>
                  <a:lnTo>
                    <a:pt x="704" y="575"/>
                  </a:lnTo>
                  <a:lnTo>
                    <a:pt x="615" y="583"/>
                  </a:lnTo>
                  <a:lnTo>
                    <a:pt x="451" y="587"/>
                  </a:lnTo>
                  <a:lnTo>
                    <a:pt x="315" y="587"/>
                  </a:lnTo>
                  <a:lnTo>
                    <a:pt x="199" y="566"/>
                  </a:lnTo>
                  <a:lnTo>
                    <a:pt x="80" y="530"/>
                  </a:lnTo>
                  <a:close/>
                </a:path>
              </a:pathLst>
            </a:custGeom>
            <a:solidFill>
              <a:srgbClr val="FF6600"/>
            </a:solidFill>
            <a:ln w="38100">
              <a:solidFill>
                <a:srgbClr val="000000"/>
              </a:solidFill>
              <a:round/>
              <a:headEnd/>
              <a:tailEnd/>
            </a:ln>
          </p:spPr>
          <p:txBody>
            <a:bodyPr/>
            <a:lstStyle/>
            <a:p>
              <a:endParaRPr lang="pt-PT"/>
            </a:p>
          </p:txBody>
        </p:sp>
        <p:sp>
          <p:nvSpPr>
            <p:cNvPr id="16394" name="Freeform 17"/>
            <p:cNvSpPr>
              <a:spLocks/>
            </p:cNvSpPr>
            <p:nvPr/>
          </p:nvSpPr>
          <p:spPr bwMode="auto">
            <a:xfrm>
              <a:off x="469" y="987"/>
              <a:ext cx="371" cy="448"/>
            </a:xfrm>
            <a:custGeom>
              <a:avLst/>
              <a:gdLst>
                <a:gd name="T0" fmla="*/ 1 w 741"/>
                <a:gd name="T1" fmla="*/ 0 h 897"/>
                <a:gd name="T2" fmla="*/ 1 w 741"/>
                <a:gd name="T3" fmla="*/ 0 h 897"/>
                <a:gd name="T4" fmla="*/ 0 w 741"/>
                <a:gd name="T5" fmla="*/ 0 h 897"/>
                <a:gd name="T6" fmla="*/ 1 w 741"/>
                <a:gd name="T7" fmla="*/ 0 h 897"/>
                <a:gd name="T8" fmla="*/ 1 w 741"/>
                <a:gd name="T9" fmla="*/ 0 h 897"/>
                <a:gd name="T10" fmla="*/ 1 w 741"/>
                <a:gd name="T11" fmla="*/ 0 h 897"/>
                <a:gd name="T12" fmla="*/ 1 w 741"/>
                <a:gd name="T13" fmla="*/ 0 h 897"/>
                <a:gd name="T14" fmla="*/ 1 w 741"/>
                <a:gd name="T15" fmla="*/ 0 h 897"/>
                <a:gd name="T16" fmla="*/ 1 w 741"/>
                <a:gd name="T17" fmla="*/ 0 h 897"/>
                <a:gd name="T18" fmla="*/ 1 w 741"/>
                <a:gd name="T19" fmla="*/ 0 h 897"/>
                <a:gd name="T20" fmla="*/ 1 w 741"/>
                <a:gd name="T21" fmla="*/ 0 h 897"/>
                <a:gd name="T22" fmla="*/ 1 w 741"/>
                <a:gd name="T23" fmla="*/ 0 h 897"/>
                <a:gd name="T24" fmla="*/ 1 w 741"/>
                <a:gd name="T25" fmla="*/ 0 h 897"/>
                <a:gd name="T26" fmla="*/ 1 w 741"/>
                <a:gd name="T27" fmla="*/ 0 h 897"/>
                <a:gd name="T28" fmla="*/ 1 w 741"/>
                <a:gd name="T29" fmla="*/ 0 h 897"/>
                <a:gd name="T30" fmla="*/ 1 w 741"/>
                <a:gd name="T31" fmla="*/ 0 h 897"/>
                <a:gd name="T32" fmla="*/ 1 w 741"/>
                <a:gd name="T33" fmla="*/ 0 h 897"/>
                <a:gd name="T34" fmla="*/ 1 w 741"/>
                <a:gd name="T35" fmla="*/ 0 h 897"/>
                <a:gd name="T36" fmla="*/ 1 w 741"/>
                <a:gd name="T37" fmla="*/ 0 h 897"/>
                <a:gd name="T38" fmla="*/ 1 w 741"/>
                <a:gd name="T39" fmla="*/ 0 h 897"/>
                <a:gd name="T40" fmla="*/ 1 w 741"/>
                <a:gd name="T41" fmla="*/ 0 h 897"/>
                <a:gd name="T42" fmla="*/ 1 w 741"/>
                <a:gd name="T43" fmla="*/ 0 h 897"/>
                <a:gd name="T44" fmla="*/ 1 w 741"/>
                <a:gd name="T45" fmla="*/ 0 h 897"/>
                <a:gd name="T46" fmla="*/ 1 w 741"/>
                <a:gd name="T47" fmla="*/ 0 h 897"/>
                <a:gd name="T48" fmla="*/ 1 w 741"/>
                <a:gd name="T49" fmla="*/ 0 h 897"/>
                <a:gd name="T50" fmla="*/ 1 w 741"/>
                <a:gd name="T51" fmla="*/ 0 h 897"/>
                <a:gd name="T52" fmla="*/ 1 w 741"/>
                <a:gd name="T53" fmla="*/ 0 h 897"/>
                <a:gd name="T54" fmla="*/ 1 w 741"/>
                <a:gd name="T55" fmla="*/ 0 h 897"/>
                <a:gd name="T56" fmla="*/ 1 w 741"/>
                <a:gd name="T57" fmla="*/ 0 h 897"/>
                <a:gd name="T58" fmla="*/ 1 w 741"/>
                <a:gd name="T59" fmla="*/ 0 h 897"/>
                <a:gd name="T60" fmla="*/ 1 w 741"/>
                <a:gd name="T61" fmla="*/ 0 h 897"/>
                <a:gd name="T62" fmla="*/ 1 w 741"/>
                <a:gd name="T63" fmla="*/ 0 h 897"/>
                <a:gd name="T64" fmla="*/ 1 w 741"/>
                <a:gd name="T65" fmla="*/ 0 h 897"/>
                <a:gd name="T66" fmla="*/ 1 w 741"/>
                <a:gd name="T67" fmla="*/ 0 h 897"/>
                <a:gd name="T68" fmla="*/ 1 w 741"/>
                <a:gd name="T69" fmla="*/ 0 h 897"/>
                <a:gd name="T70" fmla="*/ 1 w 741"/>
                <a:gd name="T71" fmla="*/ 0 h 897"/>
                <a:gd name="T72" fmla="*/ 1 w 741"/>
                <a:gd name="T73" fmla="*/ 0 h 897"/>
                <a:gd name="T74" fmla="*/ 1 w 741"/>
                <a:gd name="T75" fmla="*/ 0 h 897"/>
                <a:gd name="T76" fmla="*/ 1 w 741"/>
                <a:gd name="T77" fmla="*/ 0 h 897"/>
                <a:gd name="T78" fmla="*/ 1 w 741"/>
                <a:gd name="T79" fmla="*/ 0 h 897"/>
                <a:gd name="T80" fmla="*/ 1 w 741"/>
                <a:gd name="T81" fmla="*/ 0 h 897"/>
                <a:gd name="T82" fmla="*/ 1 w 741"/>
                <a:gd name="T83" fmla="*/ 0 h 897"/>
                <a:gd name="T84" fmla="*/ 1 w 741"/>
                <a:gd name="T85" fmla="*/ 0 h 89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41"/>
                <a:gd name="T130" fmla="*/ 0 h 897"/>
                <a:gd name="T131" fmla="*/ 741 w 741"/>
                <a:gd name="T132" fmla="*/ 897 h 89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41" h="897">
                  <a:moveTo>
                    <a:pt x="63" y="641"/>
                  </a:moveTo>
                  <a:lnTo>
                    <a:pt x="8" y="654"/>
                  </a:lnTo>
                  <a:lnTo>
                    <a:pt x="0" y="704"/>
                  </a:lnTo>
                  <a:lnTo>
                    <a:pt x="41" y="771"/>
                  </a:lnTo>
                  <a:lnTo>
                    <a:pt x="126" y="820"/>
                  </a:lnTo>
                  <a:lnTo>
                    <a:pt x="223" y="865"/>
                  </a:lnTo>
                  <a:lnTo>
                    <a:pt x="367" y="897"/>
                  </a:lnTo>
                  <a:lnTo>
                    <a:pt x="540" y="897"/>
                  </a:lnTo>
                  <a:lnTo>
                    <a:pt x="582" y="893"/>
                  </a:lnTo>
                  <a:lnTo>
                    <a:pt x="593" y="798"/>
                  </a:lnTo>
                  <a:lnTo>
                    <a:pt x="611" y="672"/>
                  </a:lnTo>
                  <a:lnTo>
                    <a:pt x="615" y="528"/>
                  </a:lnTo>
                  <a:lnTo>
                    <a:pt x="621" y="449"/>
                  </a:lnTo>
                  <a:lnTo>
                    <a:pt x="635" y="386"/>
                  </a:lnTo>
                  <a:lnTo>
                    <a:pt x="674" y="355"/>
                  </a:lnTo>
                  <a:lnTo>
                    <a:pt x="741" y="337"/>
                  </a:lnTo>
                  <a:lnTo>
                    <a:pt x="737" y="301"/>
                  </a:lnTo>
                  <a:lnTo>
                    <a:pt x="625" y="301"/>
                  </a:lnTo>
                  <a:lnTo>
                    <a:pt x="599" y="232"/>
                  </a:lnTo>
                  <a:lnTo>
                    <a:pt x="568" y="189"/>
                  </a:lnTo>
                  <a:lnTo>
                    <a:pt x="562" y="134"/>
                  </a:lnTo>
                  <a:lnTo>
                    <a:pt x="589" y="85"/>
                  </a:lnTo>
                  <a:lnTo>
                    <a:pt x="635" y="73"/>
                  </a:lnTo>
                  <a:lnTo>
                    <a:pt x="647" y="39"/>
                  </a:lnTo>
                  <a:lnTo>
                    <a:pt x="589" y="8"/>
                  </a:lnTo>
                  <a:lnTo>
                    <a:pt x="514" y="0"/>
                  </a:lnTo>
                  <a:lnTo>
                    <a:pt x="473" y="22"/>
                  </a:lnTo>
                  <a:lnTo>
                    <a:pt x="442" y="85"/>
                  </a:lnTo>
                  <a:lnTo>
                    <a:pt x="420" y="126"/>
                  </a:lnTo>
                  <a:lnTo>
                    <a:pt x="434" y="189"/>
                  </a:lnTo>
                  <a:lnTo>
                    <a:pt x="455" y="252"/>
                  </a:lnTo>
                  <a:lnTo>
                    <a:pt x="509" y="313"/>
                  </a:lnTo>
                  <a:lnTo>
                    <a:pt x="558" y="349"/>
                  </a:lnTo>
                  <a:lnTo>
                    <a:pt x="562" y="422"/>
                  </a:lnTo>
                  <a:lnTo>
                    <a:pt x="550" y="560"/>
                  </a:lnTo>
                  <a:lnTo>
                    <a:pt x="536" y="664"/>
                  </a:lnTo>
                  <a:lnTo>
                    <a:pt x="497" y="767"/>
                  </a:lnTo>
                  <a:lnTo>
                    <a:pt x="477" y="777"/>
                  </a:lnTo>
                  <a:lnTo>
                    <a:pt x="367" y="767"/>
                  </a:lnTo>
                  <a:lnTo>
                    <a:pt x="264" y="739"/>
                  </a:lnTo>
                  <a:lnTo>
                    <a:pt x="201" y="696"/>
                  </a:lnTo>
                  <a:lnTo>
                    <a:pt x="134" y="664"/>
                  </a:lnTo>
                  <a:lnTo>
                    <a:pt x="63" y="641"/>
                  </a:lnTo>
                  <a:close/>
                </a:path>
              </a:pathLst>
            </a:custGeom>
            <a:solidFill>
              <a:srgbClr val="FF6600"/>
            </a:solidFill>
            <a:ln w="38100">
              <a:solidFill>
                <a:srgbClr val="000000"/>
              </a:solidFill>
              <a:round/>
              <a:headEnd/>
              <a:tailEnd/>
            </a:ln>
          </p:spPr>
          <p:txBody>
            <a:bodyPr/>
            <a:lstStyle/>
            <a:p>
              <a:endParaRPr lang="pt-PT"/>
            </a:p>
          </p:txBody>
        </p:sp>
        <p:sp>
          <p:nvSpPr>
            <p:cNvPr id="16395" name="Freeform 18"/>
            <p:cNvSpPr>
              <a:spLocks/>
            </p:cNvSpPr>
            <p:nvPr/>
          </p:nvSpPr>
          <p:spPr bwMode="auto">
            <a:xfrm>
              <a:off x="417" y="1685"/>
              <a:ext cx="260" cy="748"/>
            </a:xfrm>
            <a:custGeom>
              <a:avLst/>
              <a:gdLst>
                <a:gd name="T0" fmla="*/ 0 w 521"/>
                <a:gd name="T1" fmla="*/ 1 h 1496"/>
                <a:gd name="T2" fmla="*/ 0 w 521"/>
                <a:gd name="T3" fmla="*/ 1 h 1496"/>
                <a:gd name="T4" fmla="*/ 0 w 521"/>
                <a:gd name="T5" fmla="*/ 1 h 1496"/>
                <a:gd name="T6" fmla="*/ 0 w 521"/>
                <a:gd name="T7" fmla="*/ 0 h 1496"/>
                <a:gd name="T8" fmla="*/ 0 w 521"/>
                <a:gd name="T9" fmla="*/ 1 h 1496"/>
                <a:gd name="T10" fmla="*/ 0 w 521"/>
                <a:gd name="T11" fmla="*/ 1 h 1496"/>
                <a:gd name="T12" fmla="*/ 0 w 521"/>
                <a:gd name="T13" fmla="*/ 1 h 1496"/>
                <a:gd name="T14" fmla="*/ 0 w 521"/>
                <a:gd name="T15" fmla="*/ 1 h 1496"/>
                <a:gd name="T16" fmla="*/ 0 w 521"/>
                <a:gd name="T17" fmla="*/ 1 h 1496"/>
                <a:gd name="T18" fmla="*/ 0 w 521"/>
                <a:gd name="T19" fmla="*/ 1 h 1496"/>
                <a:gd name="T20" fmla="*/ 0 w 521"/>
                <a:gd name="T21" fmla="*/ 1 h 1496"/>
                <a:gd name="T22" fmla="*/ 0 w 521"/>
                <a:gd name="T23" fmla="*/ 1 h 1496"/>
                <a:gd name="T24" fmla="*/ 0 w 521"/>
                <a:gd name="T25" fmla="*/ 1 h 1496"/>
                <a:gd name="T26" fmla="*/ 0 w 521"/>
                <a:gd name="T27" fmla="*/ 1 h 1496"/>
                <a:gd name="T28" fmla="*/ 0 w 521"/>
                <a:gd name="T29" fmla="*/ 1 h 1496"/>
                <a:gd name="T30" fmla="*/ 0 w 521"/>
                <a:gd name="T31" fmla="*/ 1 h 1496"/>
                <a:gd name="T32" fmla="*/ 0 w 521"/>
                <a:gd name="T33" fmla="*/ 1 h 1496"/>
                <a:gd name="T34" fmla="*/ 0 w 521"/>
                <a:gd name="T35" fmla="*/ 1 h 1496"/>
                <a:gd name="T36" fmla="*/ 0 w 521"/>
                <a:gd name="T37" fmla="*/ 1 h 1496"/>
                <a:gd name="T38" fmla="*/ 0 w 521"/>
                <a:gd name="T39" fmla="*/ 1 h 1496"/>
                <a:gd name="T40" fmla="*/ 0 w 521"/>
                <a:gd name="T41" fmla="*/ 1 h 1496"/>
                <a:gd name="T42" fmla="*/ 0 w 521"/>
                <a:gd name="T43" fmla="*/ 1 h 1496"/>
                <a:gd name="T44" fmla="*/ 0 w 521"/>
                <a:gd name="T45" fmla="*/ 1 h 1496"/>
                <a:gd name="T46" fmla="*/ 0 w 521"/>
                <a:gd name="T47" fmla="*/ 1 h 1496"/>
                <a:gd name="T48" fmla="*/ 0 w 521"/>
                <a:gd name="T49" fmla="*/ 1 h 1496"/>
                <a:gd name="T50" fmla="*/ 0 w 521"/>
                <a:gd name="T51" fmla="*/ 1 h 1496"/>
                <a:gd name="T52" fmla="*/ 0 w 521"/>
                <a:gd name="T53" fmla="*/ 1 h 1496"/>
                <a:gd name="T54" fmla="*/ 0 w 521"/>
                <a:gd name="T55" fmla="*/ 1 h 1496"/>
                <a:gd name="T56" fmla="*/ 0 w 521"/>
                <a:gd name="T57" fmla="*/ 1 h 1496"/>
                <a:gd name="T58" fmla="*/ 0 w 521"/>
                <a:gd name="T59" fmla="*/ 1 h 1496"/>
                <a:gd name="T60" fmla="*/ 0 w 521"/>
                <a:gd name="T61" fmla="*/ 1 h 1496"/>
                <a:gd name="T62" fmla="*/ 0 w 521"/>
                <a:gd name="T63" fmla="*/ 1 h 1496"/>
                <a:gd name="T64" fmla="*/ 0 w 521"/>
                <a:gd name="T65" fmla="*/ 1 h 1496"/>
                <a:gd name="T66" fmla="*/ 0 w 521"/>
                <a:gd name="T67" fmla="*/ 1 h 1496"/>
                <a:gd name="T68" fmla="*/ 0 w 521"/>
                <a:gd name="T69" fmla="*/ 1 h 1496"/>
                <a:gd name="T70" fmla="*/ 0 w 521"/>
                <a:gd name="T71" fmla="*/ 1 h 1496"/>
                <a:gd name="T72" fmla="*/ 0 w 521"/>
                <a:gd name="T73" fmla="*/ 1 h 1496"/>
                <a:gd name="T74" fmla="*/ 0 w 521"/>
                <a:gd name="T75" fmla="*/ 1 h 1496"/>
                <a:gd name="T76" fmla="*/ 0 w 521"/>
                <a:gd name="T77" fmla="*/ 1 h 1496"/>
                <a:gd name="T78" fmla="*/ 0 w 521"/>
                <a:gd name="T79" fmla="*/ 1 h 1496"/>
                <a:gd name="T80" fmla="*/ 0 w 521"/>
                <a:gd name="T81" fmla="*/ 1 h 1496"/>
                <a:gd name="T82" fmla="*/ 0 w 521"/>
                <a:gd name="T83" fmla="*/ 1 h 1496"/>
                <a:gd name="T84" fmla="*/ 0 w 521"/>
                <a:gd name="T85" fmla="*/ 1 h 1496"/>
                <a:gd name="T86" fmla="*/ 0 w 521"/>
                <a:gd name="T87" fmla="*/ 1 h 14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21"/>
                <a:gd name="T133" fmla="*/ 0 h 1496"/>
                <a:gd name="T134" fmla="*/ 521 w 521"/>
                <a:gd name="T135" fmla="*/ 1496 h 149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21" h="1496">
                  <a:moveTo>
                    <a:pt x="32" y="199"/>
                  </a:moveTo>
                  <a:lnTo>
                    <a:pt x="18" y="122"/>
                  </a:lnTo>
                  <a:lnTo>
                    <a:pt x="32" y="49"/>
                  </a:lnTo>
                  <a:lnTo>
                    <a:pt x="85" y="0"/>
                  </a:lnTo>
                  <a:lnTo>
                    <a:pt x="146" y="17"/>
                  </a:lnTo>
                  <a:lnTo>
                    <a:pt x="203" y="80"/>
                  </a:lnTo>
                  <a:lnTo>
                    <a:pt x="221" y="185"/>
                  </a:lnTo>
                  <a:lnTo>
                    <a:pt x="235" y="353"/>
                  </a:lnTo>
                  <a:lnTo>
                    <a:pt x="233" y="502"/>
                  </a:lnTo>
                  <a:lnTo>
                    <a:pt x="213" y="648"/>
                  </a:lnTo>
                  <a:lnTo>
                    <a:pt x="194" y="806"/>
                  </a:lnTo>
                  <a:lnTo>
                    <a:pt x="160" y="928"/>
                  </a:lnTo>
                  <a:lnTo>
                    <a:pt x="146" y="1001"/>
                  </a:lnTo>
                  <a:lnTo>
                    <a:pt x="140" y="1129"/>
                  </a:lnTo>
                  <a:lnTo>
                    <a:pt x="158" y="1214"/>
                  </a:lnTo>
                  <a:lnTo>
                    <a:pt x="190" y="1273"/>
                  </a:lnTo>
                  <a:lnTo>
                    <a:pt x="233" y="1305"/>
                  </a:lnTo>
                  <a:lnTo>
                    <a:pt x="318" y="1346"/>
                  </a:lnTo>
                  <a:lnTo>
                    <a:pt x="436" y="1370"/>
                  </a:lnTo>
                  <a:lnTo>
                    <a:pt x="493" y="1382"/>
                  </a:lnTo>
                  <a:lnTo>
                    <a:pt x="521" y="1409"/>
                  </a:lnTo>
                  <a:lnTo>
                    <a:pt x="511" y="1429"/>
                  </a:lnTo>
                  <a:lnTo>
                    <a:pt x="477" y="1451"/>
                  </a:lnTo>
                  <a:lnTo>
                    <a:pt x="403" y="1492"/>
                  </a:lnTo>
                  <a:lnTo>
                    <a:pt x="328" y="1496"/>
                  </a:lnTo>
                  <a:lnTo>
                    <a:pt x="288" y="1482"/>
                  </a:lnTo>
                  <a:lnTo>
                    <a:pt x="253" y="1441"/>
                  </a:lnTo>
                  <a:lnTo>
                    <a:pt x="190" y="1397"/>
                  </a:lnTo>
                  <a:lnTo>
                    <a:pt x="85" y="1360"/>
                  </a:lnTo>
                  <a:lnTo>
                    <a:pt x="50" y="1356"/>
                  </a:lnTo>
                  <a:lnTo>
                    <a:pt x="10" y="1346"/>
                  </a:lnTo>
                  <a:lnTo>
                    <a:pt x="0" y="1315"/>
                  </a:lnTo>
                  <a:lnTo>
                    <a:pt x="0" y="1265"/>
                  </a:lnTo>
                  <a:lnTo>
                    <a:pt x="22" y="1220"/>
                  </a:lnTo>
                  <a:lnTo>
                    <a:pt x="54" y="1171"/>
                  </a:lnTo>
                  <a:lnTo>
                    <a:pt x="65" y="1046"/>
                  </a:lnTo>
                  <a:lnTo>
                    <a:pt x="61" y="899"/>
                  </a:lnTo>
                  <a:lnTo>
                    <a:pt x="71" y="792"/>
                  </a:lnTo>
                  <a:lnTo>
                    <a:pt x="85" y="690"/>
                  </a:lnTo>
                  <a:lnTo>
                    <a:pt x="83" y="597"/>
                  </a:lnTo>
                  <a:lnTo>
                    <a:pt x="65" y="467"/>
                  </a:lnTo>
                  <a:lnTo>
                    <a:pt x="50" y="366"/>
                  </a:lnTo>
                  <a:lnTo>
                    <a:pt x="54" y="262"/>
                  </a:lnTo>
                  <a:lnTo>
                    <a:pt x="32" y="199"/>
                  </a:lnTo>
                  <a:close/>
                </a:path>
              </a:pathLst>
            </a:custGeom>
            <a:solidFill>
              <a:srgbClr val="FF6600"/>
            </a:solidFill>
            <a:ln w="38100">
              <a:solidFill>
                <a:srgbClr val="000000"/>
              </a:solidFill>
              <a:round/>
              <a:headEnd/>
              <a:tailEnd/>
            </a:ln>
          </p:spPr>
          <p:txBody>
            <a:bodyPr/>
            <a:lstStyle/>
            <a:p>
              <a:endParaRPr lang="pt-PT"/>
            </a:p>
          </p:txBody>
        </p:sp>
        <p:sp>
          <p:nvSpPr>
            <p:cNvPr id="16396" name="Freeform 19"/>
            <p:cNvSpPr>
              <a:spLocks/>
            </p:cNvSpPr>
            <p:nvPr/>
          </p:nvSpPr>
          <p:spPr bwMode="auto">
            <a:xfrm>
              <a:off x="506" y="1694"/>
              <a:ext cx="296" cy="656"/>
            </a:xfrm>
            <a:custGeom>
              <a:avLst/>
              <a:gdLst>
                <a:gd name="T0" fmla="*/ 1 w 591"/>
                <a:gd name="T1" fmla="*/ 0 h 1313"/>
                <a:gd name="T2" fmla="*/ 1 w 591"/>
                <a:gd name="T3" fmla="*/ 0 h 1313"/>
                <a:gd name="T4" fmla="*/ 1 w 591"/>
                <a:gd name="T5" fmla="*/ 0 h 1313"/>
                <a:gd name="T6" fmla="*/ 1 w 591"/>
                <a:gd name="T7" fmla="*/ 0 h 1313"/>
                <a:gd name="T8" fmla="*/ 1 w 591"/>
                <a:gd name="T9" fmla="*/ 0 h 1313"/>
                <a:gd name="T10" fmla="*/ 1 w 591"/>
                <a:gd name="T11" fmla="*/ 0 h 1313"/>
                <a:gd name="T12" fmla="*/ 1 w 591"/>
                <a:gd name="T13" fmla="*/ 0 h 1313"/>
                <a:gd name="T14" fmla="*/ 1 w 591"/>
                <a:gd name="T15" fmla="*/ 0 h 1313"/>
                <a:gd name="T16" fmla="*/ 1 w 591"/>
                <a:gd name="T17" fmla="*/ 0 h 1313"/>
                <a:gd name="T18" fmla="*/ 1 w 591"/>
                <a:gd name="T19" fmla="*/ 0 h 1313"/>
                <a:gd name="T20" fmla="*/ 1 w 591"/>
                <a:gd name="T21" fmla="*/ 0 h 1313"/>
                <a:gd name="T22" fmla="*/ 1 w 591"/>
                <a:gd name="T23" fmla="*/ 0 h 1313"/>
                <a:gd name="T24" fmla="*/ 1 w 591"/>
                <a:gd name="T25" fmla="*/ 0 h 1313"/>
                <a:gd name="T26" fmla="*/ 1 w 591"/>
                <a:gd name="T27" fmla="*/ 0 h 1313"/>
                <a:gd name="T28" fmla="*/ 1 w 591"/>
                <a:gd name="T29" fmla="*/ 0 h 1313"/>
                <a:gd name="T30" fmla="*/ 1 w 591"/>
                <a:gd name="T31" fmla="*/ 0 h 1313"/>
                <a:gd name="T32" fmla="*/ 1 w 591"/>
                <a:gd name="T33" fmla="*/ 0 h 1313"/>
                <a:gd name="T34" fmla="*/ 1 w 591"/>
                <a:gd name="T35" fmla="*/ 0 h 1313"/>
                <a:gd name="T36" fmla="*/ 1 w 591"/>
                <a:gd name="T37" fmla="*/ 0 h 1313"/>
                <a:gd name="T38" fmla="*/ 1 w 591"/>
                <a:gd name="T39" fmla="*/ 0 h 1313"/>
                <a:gd name="T40" fmla="*/ 1 w 591"/>
                <a:gd name="T41" fmla="*/ 0 h 1313"/>
                <a:gd name="T42" fmla="*/ 1 w 591"/>
                <a:gd name="T43" fmla="*/ 0 h 1313"/>
                <a:gd name="T44" fmla="*/ 1 w 591"/>
                <a:gd name="T45" fmla="*/ 0 h 1313"/>
                <a:gd name="T46" fmla="*/ 1 w 591"/>
                <a:gd name="T47" fmla="*/ 0 h 1313"/>
                <a:gd name="T48" fmla="*/ 1 w 591"/>
                <a:gd name="T49" fmla="*/ 0 h 1313"/>
                <a:gd name="T50" fmla="*/ 1 w 591"/>
                <a:gd name="T51" fmla="*/ 0 h 1313"/>
                <a:gd name="T52" fmla="*/ 1 w 591"/>
                <a:gd name="T53" fmla="*/ 0 h 1313"/>
                <a:gd name="T54" fmla="*/ 1 w 591"/>
                <a:gd name="T55" fmla="*/ 0 h 1313"/>
                <a:gd name="T56" fmla="*/ 1 w 591"/>
                <a:gd name="T57" fmla="*/ 0 h 1313"/>
                <a:gd name="T58" fmla="*/ 1 w 591"/>
                <a:gd name="T59" fmla="*/ 0 h 1313"/>
                <a:gd name="T60" fmla="*/ 1 w 591"/>
                <a:gd name="T61" fmla="*/ 0 h 1313"/>
                <a:gd name="T62" fmla="*/ 1 w 591"/>
                <a:gd name="T63" fmla="*/ 0 h 1313"/>
                <a:gd name="T64" fmla="*/ 1 w 591"/>
                <a:gd name="T65" fmla="*/ 0 h 1313"/>
                <a:gd name="T66" fmla="*/ 1 w 591"/>
                <a:gd name="T67" fmla="*/ 0 h 1313"/>
                <a:gd name="T68" fmla="*/ 1 w 591"/>
                <a:gd name="T69" fmla="*/ 0 h 1313"/>
                <a:gd name="T70" fmla="*/ 1 w 591"/>
                <a:gd name="T71" fmla="*/ 0 h 1313"/>
                <a:gd name="T72" fmla="*/ 1 w 591"/>
                <a:gd name="T73" fmla="*/ 0 h 1313"/>
                <a:gd name="T74" fmla="*/ 0 w 591"/>
                <a:gd name="T75" fmla="*/ 0 h 1313"/>
                <a:gd name="T76" fmla="*/ 1 w 591"/>
                <a:gd name="T77" fmla="*/ 0 h 1313"/>
                <a:gd name="T78" fmla="*/ 1 w 591"/>
                <a:gd name="T79" fmla="*/ 0 h 1313"/>
                <a:gd name="T80" fmla="*/ 1 w 591"/>
                <a:gd name="T81" fmla="*/ 0 h 131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1"/>
                <a:gd name="T124" fmla="*/ 0 h 1313"/>
                <a:gd name="T125" fmla="*/ 591 w 591"/>
                <a:gd name="T126" fmla="*/ 1313 h 131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1" h="1313">
                  <a:moveTo>
                    <a:pt x="128" y="0"/>
                  </a:moveTo>
                  <a:lnTo>
                    <a:pt x="213" y="87"/>
                  </a:lnTo>
                  <a:lnTo>
                    <a:pt x="262" y="178"/>
                  </a:lnTo>
                  <a:lnTo>
                    <a:pt x="303" y="282"/>
                  </a:lnTo>
                  <a:lnTo>
                    <a:pt x="337" y="408"/>
                  </a:lnTo>
                  <a:lnTo>
                    <a:pt x="351" y="539"/>
                  </a:lnTo>
                  <a:lnTo>
                    <a:pt x="339" y="661"/>
                  </a:lnTo>
                  <a:lnTo>
                    <a:pt x="325" y="787"/>
                  </a:lnTo>
                  <a:lnTo>
                    <a:pt x="307" y="911"/>
                  </a:lnTo>
                  <a:lnTo>
                    <a:pt x="276" y="1031"/>
                  </a:lnTo>
                  <a:lnTo>
                    <a:pt x="272" y="1104"/>
                  </a:lnTo>
                  <a:lnTo>
                    <a:pt x="284" y="1142"/>
                  </a:lnTo>
                  <a:lnTo>
                    <a:pt x="347" y="1156"/>
                  </a:lnTo>
                  <a:lnTo>
                    <a:pt x="443" y="1167"/>
                  </a:lnTo>
                  <a:lnTo>
                    <a:pt x="552" y="1199"/>
                  </a:lnTo>
                  <a:lnTo>
                    <a:pt x="570" y="1227"/>
                  </a:lnTo>
                  <a:lnTo>
                    <a:pt x="591" y="1290"/>
                  </a:lnTo>
                  <a:lnTo>
                    <a:pt x="581" y="1309"/>
                  </a:lnTo>
                  <a:lnTo>
                    <a:pt x="538" y="1313"/>
                  </a:lnTo>
                  <a:lnTo>
                    <a:pt x="445" y="1292"/>
                  </a:lnTo>
                  <a:lnTo>
                    <a:pt x="357" y="1250"/>
                  </a:lnTo>
                  <a:lnTo>
                    <a:pt x="266" y="1240"/>
                  </a:lnTo>
                  <a:lnTo>
                    <a:pt x="213" y="1236"/>
                  </a:lnTo>
                  <a:lnTo>
                    <a:pt x="156" y="1215"/>
                  </a:lnTo>
                  <a:lnTo>
                    <a:pt x="146" y="1177"/>
                  </a:lnTo>
                  <a:lnTo>
                    <a:pt x="156" y="1132"/>
                  </a:lnTo>
                  <a:lnTo>
                    <a:pt x="191" y="1069"/>
                  </a:lnTo>
                  <a:lnTo>
                    <a:pt x="223" y="996"/>
                  </a:lnTo>
                  <a:lnTo>
                    <a:pt x="240" y="832"/>
                  </a:lnTo>
                  <a:lnTo>
                    <a:pt x="240" y="716"/>
                  </a:lnTo>
                  <a:lnTo>
                    <a:pt x="240" y="629"/>
                  </a:lnTo>
                  <a:lnTo>
                    <a:pt x="234" y="539"/>
                  </a:lnTo>
                  <a:lnTo>
                    <a:pt x="213" y="462"/>
                  </a:lnTo>
                  <a:lnTo>
                    <a:pt x="187" y="371"/>
                  </a:lnTo>
                  <a:lnTo>
                    <a:pt x="128" y="282"/>
                  </a:lnTo>
                  <a:lnTo>
                    <a:pt x="81" y="213"/>
                  </a:lnTo>
                  <a:lnTo>
                    <a:pt x="21" y="127"/>
                  </a:lnTo>
                  <a:lnTo>
                    <a:pt x="0" y="67"/>
                  </a:lnTo>
                  <a:lnTo>
                    <a:pt x="21" y="10"/>
                  </a:lnTo>
                  <a:lnTo>
                    <a:pt x="63" y="0"/>
                  </a:lnTo>
                  <a:lnTo>
                    <a:pt x="128" y="0"/>
                  </a:lnTo>
                  <a:close/>
                </a:path>
              </a:pathLst>
            </a:custGeom>
            <a:solidFill>
              <a:srgbClr val="FF6600"/>
            </a:solidFill>
            <a:ln w="38100">
              <a:solidFill>
                <a:srgbClr val="000000"/>
              </a:solidFill>
              <a:round/>
              <a:headEnd/>
              <a:tailEnd/>
            </a:ln>
          </p:spPr>
          <p:txBody>
            <a:bodyPr/>
            <a:lstStyle/>
            <a:p>
              <a:endParaRPr lang="pt-PT"/>
            </a:p>
          </p:txBody>
        </p:sp>
      </p:grpSp>
      <p:sp>
        <p:nvSpPr>
          <p:cNvPr id="217110" name="Text Box 22"/>
          <p:cNvSpPr txBox="1">
            <a:spLocks noChangeArrowheads="1"/>
          </p:cNvSpPr>
          <p:nvPr/>
        </p:nvSpPr>
        <p:spPr bwMode="auto">
          <a:xfrm>
            <a:off x="1249363" y="3579813"/>
            <a:ext cx="7267575" cy="1692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1" rIns="91420" bIns="45711">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lnSpc>
                <a:spcPct val="130000"/>
              </a:lnSpc>
            </a:pPr>
            <a:r>
              <a:rPr lang="pt-PT" altLang="pt-PT" sz="1600" b="1" dirty="0">
                <a:latin typeface="Comic Sans MS" pitchFamily="66" charset="0"/>
              </a:rPr>
              <a:t>. </a:t>
            </a:r>
            <a:r>
              <a:rPr lang="pt-PT" altLang="pt-PT" sz="1600" b="1" dirty="0">
                <a:solidFill>
                  <a:srgbClr val="7030A0"/>
                </a:solidFill>
                <a:latin typeface="Comic Sans MS" pitchFamily="66" charset="0"/>
              </a:rPr>
              <a:t>ECONOMIA . GESTÃO DE EMPRESAS . GESTÃO COMERCIAL E DE PRODUÇÃO . GESTÃO HOTELEIRA . CONTABILIDADE </a:t>
            </a:r>
            <a:r>
              <a:rPr lang="pt-PT" altLang="pt-PT" sz="1600" b="1" dirty="0" smtClean="0">
                <a:solidFill>
                  <a:srgbClr val="7030A0"/>
                </a:solidFill>
                <a:latin typeface="Comic Sans MS" pitchFamily="66" charset="0"/>
              </a:rPr>
              <a:t>. ADMINISTRAÇÃO. </a:t>
            </a:r>
            <a:r>
              <a:rPr lang="pt-PT" altLang="pt-PT" sz="1600" b="1" dirty="0">
                <a:solidFill>
                  <a:srgbClr val="7030A0"/>
                </a:solidFill>
                <a:latin typeface="Comic Sans MS" pitchFamily="66" charset="0"/>
              </a:rPr>
              <a:t>FINANÇAS . PUBLICIDADE . MARKETING . MATEMÁTICA . </a:t>
            </a:r>
            <a:r>
              <a:rPr lang="pt-PT" altLang="pt-PT" sz="1600" b="1" dirty="0" smtClean="0">
                <a:solidFill>
                  <a:srgbClr val="7030A0"/>
                </a:solidFill>
                <a:latin typeface="Comic Sans MS" pitchFamily="66" charset="0"/>
              </a:rPr>
              <a:t>GEOGRAFIA. PROFESSOR. GESTÃO DE RECURSOS HUMANOS. </a:t>
            </a:r>
            <a:r>
              <a:rPr lang="pt-PT" altLang="pt-PT" sz="1600" b="1" smtClean="0">
                <a:solidFill>
                  <a:srgbClr val="7030A0"/>
                </a:solidFill>
                <a:latin typeface="Comic Sans MS" pitchFamily="66" charset="0"/>
              </a:rPr>
              <a:t>CIÊNCIAS EMPRESARIAIS. </a:t>
            </a:r>
            <a:endParaRPr lang="pt-PT" altLang="pt-PT" sz="1600" b="1" dirty="0">
              <a:solidFill>
                <a:srgbClr val="7030A0"/>
              </a:solidFill>
              <a:latin typeface="Comic Sans MS" pitchFamily="66" charset="0"/>
            </a:endParaRPr>
          </a:p>
        </p:txBody>
      </p:sp>
      <p:sp>
        <p:nvSpPr>
          <p:cNvPr id="217112" name="Text Box 24"/>
          <p:cNvSpPr txBox="1">
            <a:spLocks noChangeArrowheads="1"/>
          </p:cNvSpPr>
          <p:nvPr/>
        </p:nvSpPr>
        <p:spPr bwMode="auto">
          <a:xfrm>
            <a:off x="1000125" y="2420938"/>
            <a:ext cx="77041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1" rIns="91420" bIns="45711">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pt-PT" altLang="pt-PT" b="1">
                <a:latin typeface="Comic Sans MS" pitchFamily="66" charset="0"/>
              </a:rPr>
              <a:t> Com o Curso Científico-Humanístico de Ciências Socioeconómicas posso candidatar-me a cursos superiores nas áreas de...</a:t>
            </a:r>
            <a:endParaRPr lang="en-GB" altLang="pt-PT" b="1">
              <a:latin typeface="Comic Sans MS" pitchFamily="66" charset="0"/>
            </a:endParaRPr>
          </a:p>
        </p:txBody>
      </p:sp>
    </p:spTree>
    <p:extLst>
      <p:ext uri="{BB962C8B-B14F-4D97-AF65-F5344CB8AC3E}">
        <p14:creationId xmlns:p14="http://schemas.microsoft.com/office/powerpoint/2010/main" val="3803179676"/>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17100"/>
                                        </p:tgtEl>
                                        <p:attrNameLst>
                                          <p:attrName>style.visibility</p:attrName>
                                        </p:attrNameLst>
                                      </p:cBhvr>
                                      <p:to>
                                        <p:strVal val="visible"/>
                                      </p:to>
                                    </p:set>
                                    <p:anim calcmode="lin" valueType="num">
                                      <p:cBhvr additive="base">
                                        <p:cTn id="7" dur="500" fill="hold"/>
                                        <p:tgtEl>
                                          <p:spTgt spid="217100"/>
                                        </p:tgtEl>
                                        <p:attrNameLst>
                                          <p:attrName>ppt_x</p:attrName>
                                        </p:attrNameLst>
                                      </p:cBhvr>
                                      <p:tavLst>
                                        <p:tav tm="0">
                                          <p:val>
                                            <p:strVal val="#ppt_x"/>
                                          </p:val>
                                        </p:tav>
                                        <p:tav tm="100000">
                                          <p:val>
                                            <p:strVal val="#ppt_x"/>
                                          </p:val>
                                        </p:tav>
                                      </p:tavLst>
                                    </p:anim>
                                    <p:anim calcmode="lin" valueType="num">
                                      <p:cBhvr additive="base">
                                        <p:cTn id="8" dur="500" fill="hold"/>
                                        <p:tgtEl>
                                          <p:spTgt spid="217100"/>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7"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0" fill="hold"/>
                                        <p:tgtEl>
                                          <p:spTgt spid="3"/>
                                        </p:tgtEl>
                                        <p:attrNameLst>
                                          <p:attrName>ppt_x</p:attrName>
                                        </p:attrNameLst>
                                      </p:cBhvr>
                                      <p:tavLst>
                                        <p:tav tm="0">
                                          <p:val>
                                            <p:strVal val="0-#ppt_w/2"/>
                                          </p:val>
                                        </p:tav>
                                        <p:tav tm="100000">
                                          <p:val>
                                            <p:strVal val="#ppt_x"/>
                                          </p:val>
                                        </p:tav>
                                      </p:tavLst>
                                    </p:anim>
                                    <p:anim calcmode="lin" valueType="num">
                                      <p:cBhvr additive="base">
                                        <p:cTn id="13" dur="5000" fill="hold"/>
                                        <p:tgtEl>
                                          <p:spTgt spid="3"/>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5500"/>
                            </p:stCondLst>
                            <p:childTnLst>
                              <p:par>
                                <p:cTn id="15" presetID="1" presetClass="entr" presetSubtype="0" fill="hold" grpId="0" nodeType="afterEffect">
                                  <p:stCondLst>
                                    <p:cond delay="2000"/>
                                  </p:stCondLst>
                                  <p:iterate type="wd">
                                    <p:tmAbs val="300"/>
                                  </p:iterate>
                                  <p:childTnLst>
                                    <p:set>
                                      <p:cBhvr>
                                        <p:cTn id="16" dur="1" fill="hold">
                                          <p:stCondLst>
                                            <p:cond delay="299"/>
                                          </p:stCondLst>
                                        </p:cTn>
                                        <p:tgtEl>
                                          <p:spTgt spid="217112"/>
                                        </p:tgtEl>
                                        <p:attrNameLst>
                                          <p:attrName>style.visibility</p:attrName>
                                        </p:attrNameLst>
                                      </p:cBhvr>
                                      <p:to>
                                        <p:strVal val="visible"/>
                                      </p:to>
                                    </p:set>
                                  </p:childTnLst>
                                </p:cTn>
                              </p:par>
                            </p:childTnLst>
                          </p:cTn>
                        </p:par>
                        <p:par>
                          <p:cTn id="17" fill="hold" nodeType="afterGroup">
                            <p:stCondLst>
                              <p:cond delay="12300"/>
                            </p:stCondLst>
                            <p:childTnLst>
                              <p:par>
                                <p:cTn id="18" presetID="2" presetClass="entr" presetSubtype="8"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0-#ppt_w/2"/>
                                          </p:val>
                                        </p:tav>
                                        <p:tav tm="100000">
                                          <p:val>
                                            <p:strVal val="#ppt_x"/>
                                          </p:val>
                                        </p:tav>
                                      </p:tavLst>
                                    </p:anim>
                                    <p:anim calcmode="lin" valueType="num">
                                      <p:cBhvr additive="base">
                                        <p:cTn id="21" dur="500" fill="hold"/>
                                        <p:tgtEl>
                                          <p:spTgt spid="2"/>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12800"/>
                            </p:stCondLst>
                            <p:childTnLst>
                              <p:par>
                                <p:cTn id="23" presetID="2" presetClass="entr" presetSubtype="8" fill="hold" grpId="0" nodeType="afterEffect">
                                  <p:stCondLst>
                                    <p:cond delay="0"/>
                                  </p:stCondLst>
                                  <p:childTnLst>
                                    <p:set>
                                      <p:cBhvr>
                                        <p:cTn id="24" dur="1" fill="hold">
                                          <p:stCondLst>
                                            <p:cond delay="0"/>
                                          </p:stCondLst>
                                        </p:cTn>
                                        <p:tgtEl>
                                          <p:spTgt spid="217110">
                                            <p:txEl>
                                              <p:pRg st="0" end="0"/>
                                            </p:txEl>
                                          </p:spTgt>
                                        </p:tgtEl>
                                        <p:attrNameLst>
                                          <p:attrName>style.visibility</p:attrName>
                                        </p:attrNameLst>
                                      </p:cBhvr>
                                      <p:to>
                                        <p:strVal val="visible"/>
                                      </p:to>
                                    </p:set>
                                    <p:anim calcmode="lin" valueType="num">
                                      <p:cBhvr additive="base">
                                        <p:cTn id="25" dur="500" fill="hold"/>
                                        <p:tgtEl>
                                          <p:spTgt spid="217110">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1711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100" grpId="0"/>
      <p:bldP spid="217110" grpId="0" build="p" autoUpdateAnimBg="0" advAuto="0"/>
      <p:bldP spid="217112"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WordArt 2"/>
          <p:cNvSpPr>
            <a:spLocks noChangeArrowheads="1" noChangeShapeType="1" noTextEdit="1"/>
          </p:cNvSpPr>
          <p:nvPr/>
        </p:nvSpPr>
        <p:spPr bwMode="auto">
          <a:xfrm>
            <a:off x="5894388" y="44450"/>
            <a:ext cx="3205162" cy="1282700"/>
          </a:xfrm>
          <a:prstGeom prst="rect">
            <a:avLst/>
          </a:prstGeom>
          <a:solidFill>
            <a:schemeClr val="bg1">
              <a:lumMod val="75000"/>
            </a:schemeClr>
          </a:solidFill>
          <a:extLst/>
        </p:spPr>
        <p:txBody>
          <a:bodyPr wrap="none" fromWordArt="1">
            <a:prstTxWarp prst="textPlain">
              <a:avLst>
                <a:gd name="adj" fmla="val 50000"/>
              </a:avLst>
            </a:prstTxWarp>
          </a:bodyPr>
          <a:lstStyle/>
          <a:p>
            <a:pPr algn="ctr"/>
            <a:r>
              <a:rPr lang="pt-PT" sz="3200" kern="10" dirty="0">
                <a:solidFill>
                  <a:srgbClr val="7030A0"/>
                </a:solidFill>
                <a:latin typeface="Arial Black"/>
              </a:rPr>
              <a:t>CURSO CIENTÍFICO-HUMANÍSTICO</a:t>
            </a:r>
          </a:p>
          <a:p>
            <a:pPr algn="ctr"/>
            <a:r>
              <a:rPr lang="pt-PT" sz="3200" kern="10" dirty="0">
                <a:solidFill>
                  <a:srgbClr val="7030A0"/>
                </a:solidFill>
                <a:latin typeface="Arial Black"/>
              </a:rPr>
              <a:t>DE </a:t>
            </a:r>
            <a:r>
              <a:rPr lang="pt-PT" sz="3200" kern="10" dirty="0" smtClean="0">
                <a:solidFill>
                  <a:srgbClr val="7030A0"/>
                </a:solidFill>
                <a:latin typeface="Arial Black"/>
              </a:rPr>
              <a:t>LÍNGUAS E HUMANIDADES</a:t>
            </a:r>
            <a:endParaRPr lang="pt-PT" sz="3200" kern="10" dirty="0">
              <a:solidFill>
                <a:srgbClr val="7030A0"/>
              </a:solidFill>
              <a:latin typeface="Arial Black"/>
            </a:endParaRPr>
          </a:p>
        </p:txBody>
      </p:sp>
      <p:graphicFrame>
        <p:nvGraphicFramePr>
          <p:cNvPr id="29876" name="Group 180"/>
          <p:cNvGraphicFramePr>
            <a:graphicFrameLocks noGrp="1"/>
          </p:cNvGraphicFramePr>
          <p:nvPr>
            <p:extLst>
              <p:ext uri="{D42A27DB-BD31-4B8C-83A1-F6EECF244321}">
                <p14:modId xmlns:p14="http://schemas.microsoft.com/office/powerpoint/2010/main" val="3607724532"/>
              </p:ext>
            </p:extLst>
          </p:nvPr>
        </p:nvGraphicFramePr>
        <p:xfrm>
          <a:off x="107504" y="44450"/>
          <a:ext cx="5611689" cy="6819848"/>
        </p:xfrm>
        <a:graphic>
          <a:graphicData uri="http://schemas.openxmlformats.org/drawingml/2006/table">
            <a:tbl>
              <a:tblPr/>
              <a:tblGrid>
                <a:gridCol w="3312369"/>
                <a:gridCol w="506697"/>
                <a:gridCol w="545581"/>
                <a:gridCol w="623521"/>
                <a:gridCol w="623521"/>
              </a:tblGrid>
              <a:tr h="146689">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1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100" b="1" i="0" u="none" strike="noStrike" cap="none" normalizeH="0" baseline="0" dirty="0" smtClean="0">
                          <a:ln>
                            <a:noFill/>
                          </a:ln>
                          <a:solidFill>
                            <a:schemeClr val="tx1"/>
                          </a:solidFill>
                          <a:effectLst/>
                          <a:latin typeface="Arial" charset="0"/>
                        </a:rPr>
                        <a:t>Componentes de Formação</a:t>
                      </a:r>
                      <a:endParaRPr kumimoji="0" lang="en-GB" sz="1100" b="1" i="0" u="none" strike="noStrike" cap="none" normalizeH="0" baseline="0" dirty="0" smtClean="0">
                        <a:ln>
                          <a:noFill/>
                        </a:ln>
                        <a:solidFill>
                          <a:schemeClr val="tx1"/>
                        </a:solidFill>
                        <a:effectLst/>
                        <a:latin typeface="Arial" charset="0"/>
                      </a:endParaRPr>
                    </a:p>
                  </a:txBody>
                  <a:tcPr marL="91420" marR="91420"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1" i="0" u="none" strike="noStrike" cap="none" normalizeH="0" baseline="0" dirty="0" smtClean="0">
                          <a:ln>
                            <a:noFill/>
                          </a:ln>
                          <a:solidFill>
                            <a:schemeClr val="tx1"/>
                          </a:solidFill>
                          <a:effectLst/>
                          <a:latin typeface="Arial" charset="0"/>
                        </a:rPr>
                        <a:t>Carga Horária Semanal em minutos</a:t>
                      </a:r>
                      <a:endParaRPr kumimoji="0" lang="en-GB" sz="1000" b="1" i="0" u="none" strike="noStrike" cap="none" normalizeH="0" baseline="0" dirty="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pt-PT"/>
                    </a:p>
                  </a:txBody>
                  <a:tcPr/>
                </a:tc>
                <a:tc hMerge="1">
                  <a:txBody>
                    <a:bodyPr/>
                    <a:lstStyle/>
                    <a:p>
                      <a:endParaRPr lang="pt-PT"/>
                    </a:p>
                  </a:txBody>
                  <a:tcPr/>
                </a:tc>
              </a:tr>
              <a:tr h="274317">
                <a:tc vMerge="1">
                  <a:txBody>
                    <a:bodyPr/>
                    <a:lstStyle/>
                    <a:p>
                      <a:endParaRPr lang="pt-PT"/>
                    </a:p>
                  </a:txBody>
                  <a:tcPr/>
                </a:tc>
                <a:tc vMerge="1">
                  <a:txBody>
                    <a:bodyPr/>
                    <a:lstStyle/>
                    <a:p>
                      <a:endParaRPr lang="pt-PT"/>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smtClean="0">
                          <a:ln>
                            <a:noFill/>
                          </a:ln>
                          <a:solidFill>
                            <a:schemeClr val="tx1"/>
                          </a:solidFill>
                          <a:effectLst/>
                          <a:latin typeface="Arial" charset="0"/>
                        </a:rPr>
                        <a:t>10º</a:t>
                      </a:r>
                      <a:endParaRPr kumimoji="0" lang="en-GB" sz="1200" b="1" i="0" u="none" strike="noStrike" cap="none" normalizeH="0" baseline="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smtClean="0">
                          <a:ln>
                            <a:noFill/>
                          </a:ln>
                          <a:solidFill>
                            <a:schemeClr val="tx1"/>
                          </a:solidFill>
                          <a:effectLst/>
                          <a:latin typeface="Arial" charset="0"/>
                        </a:rPr>
                        <a:t>11º</a:t>
                      </a:r>
                      <a:endParaRPr kumimoji="0" lang="en-GB" sz="1200" b="1" i="0" u="none" strike="noStrike" cap="none" normalizeH="0" baseline="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smtClean="0">
                          <a:ln>
                            <a:noFill/>
                          </a:ln>
                          <a:solidFill>
                            <a:schemeClr val="tx1"/>
                          </a:solidFill>
                          <a:effectLst/>
                          <a:latin typeface="Arial" charset="0"/>
                        </a:rPr>
                        <a:t>12º</a:t>
                      </a:r>
                      <a:endParaRPr kumimoji="0" lang="en-GB" sz="1200" b="1" i="0" u="none" strike="noStrike" cap="none" normalizeH="0" baseline="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62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1" i="0" u="none" strike="noStrike" cap="none" normalizeH="0" baseline="0" dirty="0" smtClean="0">
                          <a:ln>
                            <a:noFill/>
                          </a:ln>
                          <a:solidFill>
                            <a:srgbClr val="003399"/>
                          </a:solidFill>
                          <a:effectLst/>
                          <a:latin typeface="Arial" charset="0"/>
                        </a:rPr>
                        <a:t>GERAL                 </a:t>
                      </a:r>
                      <a:r>
                        <a:rPr kumimoji="0" lang="pt-PT" sz="1100" b="0" i="0" u="none" strike="noStrike" cap="none" normalizeH="0" baseline="0" dirty="0" smtClean="0">
                          <a:ln>
                            <a:noFill/>
                          </a:ln>
                          <a:solidFill>
                            <a:srgbClr val="003399"/>
                          </a:solidFill>
                          <a:effectLst/>
                          <a:latin typeface="Arial" charset="0"/>
                        </a:rPr>
                        <a:t>Português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Língua Estrangeira I, II ou III </a:t>
                      </a:r>
                      <a:r>
                        <a:rPr kumimoji="0" lang="pt-PT" sz="1100" b="1" i="0" u="none" strike="noStrike" cap="none" normalizeH="0" baseline="0" dirty="0" smtClean="0">
                          <a:ln>
                            <a:noFill/>
                          </a:ln>
                          <a:solidFill>
                            <a:schemeClr val="tx1"/>
                          </a:solidFill>
                          <a:effectLst/>
                          <a:latin typeface="Arial" charset="0"/>
                        </a:rPr>
                        <a:t>b)</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Filosofia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Educação Física</a:t>
                      </a:r>
                    </a:p>
                  </a:txBody>
                  <a:tcPr marL="91420" marR="91420"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25000" dirty="0" smtClean="0">
                        <a:ln>
                          <a:noFill/>
                        </a:ln>
                        <a:solidFill>
                          <a:srgbClr val="000099"/>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                                                                                    Cidadania e Desenvolvimento</a:t>
                      </a:r>
                    </a:p>
                  </a:txBody>
                  <a:tcPr marL="91420" marR="91420" marT="45714" marB="45714"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180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dirty="0" smtClean="0">
                          <a:ln>
                            <a:noFill/>
                          </a:ln>
                          <a:solidFill>
                            <a:srgbClr val="003399"/>
                          </a:solidFill>
                          <a:effectLst/>
                          <a:latin typeface="Arial" charset="0"/>
                        </a:rPr>
                        <a:t>150</a:t>
                      </a: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180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 150</a:t>
                      </a:r>
                      <a:endParaRPr kumimoji="0" lang="pt-PT" sz="10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000" b="0" i="0" u="none" strike="noStrike" cap="none" normalizeH="0" baseline="0" dirty="0" smtClean="0">
                        <a:ln>
                          <a:noFill/>
                        </a:ln>
                        <a:solidFill>
                          <a:srgbClr val="003399"/>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200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 150</a:t>
                      </a:r>
                      <a:endParaRPr kumimoji="0" lang="en-GB" sz="1000" b="0" i="0" u="none" strike="noStrike" cap="none" normalizeH="0" baseline="0" dirty="0" smtClean="0">
                        <a:ln>
                          <a:noFill/>
                        </a:ln>
                        <a:solidFill>
                          <a:srgbClr val="003399"/>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996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1" i="0" u="none" strike="noStrike" cap="none" normalizeH="0" baseline="0" dirty="0" smtClean="0">
                          <a:ln>
                            <a:noFill/>
                          </a:ln>
                          <a:solidFill>
                            <a:srgbClr val="003399"/>
                          </a:solidFill>
                          <a:effectLst/>
                          <a:latin typeface="Arial" charset="0"/>
                        </a:rPr>
                        <a:t>ESPECÍFICA                     </a:t>
                      </a:r>
                      <a:r>
                        <a:rPr kumimoji="0" lang="pt-PT" sz="1100" b="0" i="0" u="none" strike="noStrike" cap="none" normalizeH="0" baseline="0" dirty="0" smtClean="0">
                          <a:ln>
                            <a:noFill/>
                          </a:ln>
                          <a:solidFill>
                            <a:srgbClr val="003399"/>
                          </a:solidFill>
                          <a:effectLst/>
                          <a:latin typeface="Arial" charset="0"/>
                        </a:rPr>
                        <a:t>História A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1" i="0" u="none" strike="noStrike" cap="none" normalizeH="0" baseline="0" dirty="0" smtClean="0">
                          <a:ln>
                            <a:noFill/>
                          </a:ln>
                          <a:solidFill>
                            <a:schemeClr val="tx1"/>
                          </a:solidFill>
                          <a:effectLst/>
                          <a:latin typeface="Arial" charset="0"/>
                        </a:rPr>
                        <a:t>                                       Opção c)</a:t>
                      </a:r>
                      <a:endParaRPr kumimoji="0" lang="pt-PT" sz="1100" b="1" i="0" u="none" strike="noStrike" cap="none" normalizeH="0" baseline="0" dirty="0" smtClean="0">
                        <a:ln>
                          <a:noFill/>
                        </a:ln>
                        <a:solidFill>
                          <a:srgbClr val="003399"/>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a:t>
                      </a:r>
                      <a:r>
                        <a:rPr kumimoji="0" lang="pt-PT" sz="1100" b="0" i="0" u="none" strike="noStrike" cap="none" normalizeH="0" baseline="0" dirty="0" smtClean="0">
                          <a:ln>
                            <a:noFill/>
                          </a:ln>
                          <a:solidFill>
                            <a:srgbClr val="000099"/>
                          </a:solidFill>
                          <a:effectLst/>
                          <a:latin typeface="Arial" charset="0"/>
                        </a:rPr>
                        <a:t>Geografia 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0099"/>
                          </a:solidFill>
                          <a:effectLst/>
                          <a:latin typeface="Arial" charset="0"/>
                        </a:rPr>
                        <a:t>                                    Latim A</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rgbClr val="000099"/>
                          </a:solidFill>
                          <a:effectLst/>
                          <a:latin typeface="Arial" charset="0"/>
                        </a:rPr>
                        <a:t>                       Língua Estrangeira I ou II</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rgbClr val="000099"/>
                          </a:solidFill>
                          <a:effectLst/>
                          <a:latin typeface="Arial" charset="0"/>
                        </a:rPr>
                        <a:t>                          Literatura Portuguesa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100" b="1" i="0" u="none" strike="noStrike" cap="none" normalizeH="0" baseline="0" dirty="0" smtClean="0">
                          <a:ln>
                            <a:noFill/>
                          </a:ln>
                          <a:solidFill>
                            <a:srgbClr val="003399"/>
                          </a:solidFill>
                          <a:effectLst/>
                          <a:latin typeface="Arial" charset="0"/>
                        </a:rPr>
                        <a:t>         </a:t>
                      </a:r>
                      <a:r>
                        <a:rPr kumimoji="0" lang="en-GB" sz="1100" b="0" i="0" u="none" strike="noStrike" cap="none" normalizeH="0" baseline="0" dirty="0" err="1" smtClean="0">
                          <a:ln>
                            <a:noFill/>
                          </a:ln>
                          <a:solidFill>
                            <a:srgbClr val="003399"/>
                          </a:solidFill>
                          <a:effectLst/>
                          <a:latin typeface="Arial" charset="0"/>
                        </a:rPr>
                        <a:t>Matemática</a:t>
                      </a:r>
                      <a:r>
                        <a:rPr kumimoji="0" lang="en-GB" sz="1100" b="0" i="0" u="none" strike="noStrike" cap="none" normalizeH="0" baseline="0" dirty="0" smtClean="0">
                          <a:ln>
                            <a:noFill/>
                          </a:ln>
                          <a:solidFill>
                            <a:srgbClr val="003399"/>
                          </a:solidFill>
                          <a:effectLst/>
                          <a:latin typeface="Arial" charset="0"/>
                        </a:rPr>
                        <a:t>  </a:t>
                      </a:r>
                      <a:r>
                        <a:rPr kumimoji="0" lang="en-GB" sz="1100" b="0" i="0" u="none" strike="noStrike" cap="none" normalizeH="0" baseline="0" dirty="0" err="1" smtClean="0">
                          <a:ln>
                            <a:noFill/>
                          </a:ln>
                          <a:solidFill>
                            <a:srgbClr val="003399"/>
                          </a:solidFill>
                          <a:effectLst/>
                          <a:latin typeface="Arial" charset="0"/>
                        </a:rPr>
                        <a:t>Aplicada</a:t>
                      </a:r>
                      <a:r>
                        <a:rPr kumimoji="0" lang="en-GB" sz="1100" b="0" i="0" u="none" strike="noStrike" cap="none" normalizeH="0" baseline="0" dirty="0" smtClean="0">
                          <a:ln>
                            <a:noFill/>
                          </a:ln>
                          <a:solidFill>
                            <a:srgbClr val="003399"/>
                          </a:solidFill>
                          <a:effectLst/>
                          <a:latin typeface="Arial" charset="0"/>
                        </a:rPr>
                        <a:t> </a:t>
                      </a:r>
                      <a:r>
                        <a:rPr kumimoji="0" lang="en-GB" sz="1100" b="0" i="0" u="none" strike="noStrike" cap="none" normalizeH="0" baseline="0" dirty="0" err="1" smtClean="0">
                          <a:ln>
                            <a:noFill/>
                          </a:ln>
                          <a:solidFill>
                            <a:srgbClr val="003399"/>
                          </a:solidFill>
                          <a:effectLst/>
                          <a:latin typeface="Arial" charset="0"/>
                        </a:rPr>
                        <a:t>às</a:t>
                      </a:r>
                      <a:r>
                        <a:rPr kumimoji="0" lang="en-GB" sz="1100" b="0" i="0" u="none" strike="noStrike" cap="none" normalizeH="0" baseline="0" dirty="0" smtClean="0">
                          <a:ln>
                            <a:noFill/>
                          </a:ln>
                          <a:solidFill>
                            <a:srgbClr val="003399"/>
                          </a:solidFill>
                          <a:effectLst/>
                          <a:latin typeface="Arial" charset="0"/>
                        </a:rPr>
                        <a:t>  </a:t>
                      </a:r>
                      <a:r>
                        <a:rPr kumimoji="0" lang="en-GB" sz="1100" b="0" i="0" u="none" strike="noStrike" cap="none" normalizeH="0" baseline="0" dirty="0" err="1" smtClean="0">
                          <a:ln>
                            <a:noFill/>
                          </a:ln>
                          <a:solidFill>
                            <a:srgbClr val="003399"/>
                          </a:solidFill>
                          <a:effectLst/>
                          <a:latin typeface="Arial" charset="0"/>
                        </a:rPr>
                        <a:t>Ciências</a:t>
                      </a:r>
                      <a:r>
                        <a:rPr kumimoji="0" lang="en-GB" sz="1100" b="0" i="0" u="none" strike="noStrike" cap="none" normalizeH="0" baseline="0" dirty="0" smtClean="0">
                          <a:ln>
                            <a:noFill/>
                          </a:ln>
                          <a:solidFill>
                            <a:srgbClr val="003399"/>
                          </a:solidFill>
                          <a:effectLst/>
                          <a:latin typeface="Arial" charset="0"/>
                        </a:rPr>
                        <a:t>  </a:t>
                      </a:r>
                      <a:r>
                        <a:rPr kumimoji="0" lang="en-GB" sz="1100" b="0" i="0" u="none" strike="noStrike" cap="none" normalizeH="0" baseline="0" dirty="0" err="1" smtClean="0">
                          <a:ln>
                            <a:noFill/>
                          </a:ln>
                          <a:solidFill>
                            <a:srgbClr val="003399"/>
                          </a:solidFill>
                          <a:effectLst/>
                          <a:latin typeface="Arial" charset="0"/>
                        </a:rPr>
                        <a:t>Sociais</a:t>
                      </a:r>
                      <a:endParaRPr kumimoji="0" lang="en-GB" sz="1100" b="0" i="0" u="none" strike="noStrike" cap="none" normalizeH="0" baseline="0" dirty="0" smtClean="0">
                        <a:ln>
                          <a:noFill/>
                        </a:ln>
                        <a:solidFill>
                          <a:srgbClr val="003399"/>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1" i="0" u="none" strike="noStrike" cap="none" normalizeH="0" baseline="0" dirty="0" smtClean="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1" i="0" u="none" strike="noStrike" cap="none" normalizeH="0" baseline="0" dirty="0" smtClean="0">
                          <a:ln>
                            <a:noFill/>
                          </a:ln>
                          <a:solidFill>
                            <a:schemeClr val="tx1"/>
                          </a:solidFill>
                          <a:effectLst/>
                          <a:latin typeface="Arial" charset="0"/>
                        </a:rPr>
                        <a:t>                                        Opção 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Filosofia A                          Literaturas de Língua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Geografia C                        Portuguesa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Latim B                                Psicologia B</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Língua                                 Sociologia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Estrangeira I, II ou III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a:t>
                      </a:r>
                      <a:r>
                        <a:rPr kumimoji="0" lang="pt-PT" sz="1100" b="1" i="0" u="none" strike="noStrike" cap="none" normalizeH="0" baseline="0" dirty="0" smtClean="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1" i="0" u="none" strike="noStrike" cap="none" normalizeH="0" baseline="0" dirty="0" smtClean="0">
                          <a:ln>
                            <a:noFill/>
                          </a:ln>
                          <a:solidFill>
                            <a:schemeClr val="tx1"/>
                          </a:solidFill>
                          <a:effectLst/>
                          <a:latin typeface="Arial" charset="0"/>
                        </a:rPr>
                        <a:t>                                         Opção e)</a:t>
                      </a:r>
                      <a:r>
                        <a:rPr kumimoji="0" lang="pt-PT" sz="1100" b="0" i="0" u="none" strike="noStrike" cap="none" normalizeH="0" baseline="0" dirty="0" smtClean="0">
                          <a:ln>
                            <a:noFill/>
                          </a:ln>
                          <a:solidFill>
                            <a:srgbClr val="003399"/>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rgbClr val="003399"/>
                          </a:solidFill>
                          <a:effectLst/>
                          <a:latin typeface="Arial" charset="0"/>
                        </a:rPr>
                        <a:t>   </a:t>
                      </a:r>
                      <a:r>
                        <a:rPr kumimoji="0" lang="pt-PT" sz="1100" b="0" i="0" u="none" strike="noStrike" cap="none" normalizeH="0" baseline="0" dirty="0" smtClean="0">
                          <a:ln>
                            <a:noFill/>
                          </a:ln>
                          <a:solidFill>
                            <a:srgbClr val="000099"/>
                          </a:solidFill>
                          <a:effectLst/>
                          <a:latin typeface="Arial" charset="0"/>
                        </a:rPr>
                        <a:t>Antropologia</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smtClean="0">
                          <a:ln>
                            <a:noFill/>
                          </a:ln>
                          <a:solidFill>
                            <a:srgbClr val="000099"/>
                          </a:solidFill>
                          <a:effectLst/>
                          <a:latin typeface="Arial" charset="0"/>
                        </a:rPr>
                        <a:t>Filosofia A</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chemeClr val="tx1"/>
                          </a:solidFill>
                          <a:effectLst/>
                          <a:latin typeface="Arial" charset="0"/>
                        </a:rPr>
                        <a:t>   </a:t>
                      </a:r>
                      <a:r>
                        <a:rPr kumimoji="0" lang="pt-PT" sz="1100" b="0" i="0" u="none" strike="noStrike" cap="none" normalizeH="0" baseline="0" dirty="0" smtClean="0">
                          <a:ln>
                            <a:noFill/>
                          </a:ln>
                          <a:solidFill>
                            <a:srgbClr val="000099"/>
                          </a:solidFill>
                          <a:effectLst/>
                          <a:latin typeface="Arial" charset="0"/>
                        </a:rPr>
                        <a:t>Aplicações Informáticas B</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smtClean="0">
                          <a:ln>
                            <a:noFill/>
                          </a:ln>
                          <a:solidFill>
                            <a:srgbClr val="000099"/>
                          </a:solidFill>
                          <a:effectLst/>
                          <a:latin typeface="Arial" charset="0"/>
                        </a:rPr>
                        <a:t>Geografia C</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a:t>
                      </a:r>
                      <a:r>
                        <a:rPr kumimoji="0" lang="pt-PT" sz="1100" b="0" i="0" u="none" strike="noStrike" cap="none" normalizeH="0" baseline="0" dirty="0" smtClean="0">
                          <a:ln>
                            <a:noFill/>
                          </a:ln>
                          <a:solidFill>
                            <a:srgbClr val="0000FF"/>
                          </a:solidFill>
                          <a:effectLst/>
                          <a:latin typeface="Arial" charset="0"/>
                        </a:rPr>
                        <a:t>)</a:t>
                      </a:r>
                      <a:endParaRPr kumimoji="0" lang="pt-PT" sz="11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chemeClr val="tx1"/>
                          </a:solidFill>
                          <a:effectLst/>
                          <a:latin typeface="Arial" charset="0"/>
                        </a:rPr>
                        <a:t>   </a:t>
                      </a:r>
                      <a:r>
                        <a:rPr kumimoji="0" lang="pt-PT" sz="1100" b="0" i="0" u="none" strike="noStrike" cap="none" normalizeH="0" baseline="0" dirty="0" smtClean="0">
                          <a:ln>
                            <a:noFill/>
                          </a:ln>
                          <a:solidFill>
                            <a:srgbClr val="000099"/>
                          </a:solidFill>
                          <a:effectLst/>
                          <a:latin typeface="Arial" charset="0"/>
                        </a:rPr>
                        <a:t>Ciência Política</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smtClean="0">
                          <a:ln>
                            <a:noFill/>
                          </a:ln>
                          <a:solidFill>
                            <a:srgbClr val="000099"/>
                          </a:solidFill>
                          <a:effectLst/>
                          <a:latin typeface="Arial" charset="0"/>
                        </a:rPr>
                        <a:t>Grego</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rgbClr val="000099"/>
                          </a:solidFill>
                          <a:effectLst/>
                          <a:latin typeface="Arial" charset="0"/>
                        </a:rPr>
                        <a:t>   Clássicos da Literatura</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smtClean="0">
                          <a:ln>
                            <a:noFill/>
                          </a:ln>
                          <a:solidFill>
                            <a:srgbClr val="000099"/>
                          </a:solidFill>
                          <a:effectLst/>
                          <a:latin typeface="Arial" charset="0"/>
                        </a:rPr>
                        <a:t>Psicologia B (</a:t>
                      </a:r>
                      <a:r>
                        <a:rPr kumimoji="0" lang="pt-PT" sz="1100" b="0" i="0" u="none" strike="noStrike" cap="none" normalizeH="0" baseline="0" dirty="0" smtClean="0">
                          <a:ln>
                            <a:noFill/>
                          </a:ln>
                          <a:solidFill>
                            <a:schemeClr val="tx1"/>
                          </a:solidFill>
                          <a:effectLst/>
                          <a:latin typeface="Arial" charset="0"/>
                        </a:rPr>
                        <a:t>f)</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chemeClr val="tx1"/>
                          </a:solidFill>
                          <a:effectLst/>
                          <a:latin typeface="Arial" charset="0"/>
                        </a:rPr>
                        <a:t>   </a:t>
                      </a:r>
                      <a:r>
                        <a:rPr kumimoji="0" lang="pt-PT" sz="1100" b="0" i="0" u="none" strike="noStrike" cap="none" normalizeH="0" baseline="0" dirty="0" smtClean="0">
                          <a:ln>
                            <a:noFill/>
                          </a:ln>
                          <a:solidFill>
                            <a:srgbClr val="000099"/>
                          </a:solidFill>
                          <a:effectLst/>
                          <a:latin typeface="Arial" charset="0"/>
                        </a:rPr>
                        <a:t>Direito</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err="1" smtClean="0">
                          <a:ln>
                            <a:noFill/>
                          </a:ln>
                          <a:solidFill>
                            <a:srgbClr val="000099"/>
                          </a:solidFill>
                          <a:effectLst/>
                          <a:latin typeface="Arial" charset="0"/>
                        </a:rPr>
                        <a:t>Líng.Estrang</a:t>
                      </a:r>
                      <a:r>
                        <a:rPr kumimoji="0" lang="pt-PT" sz="1100" b="0" i="0" u="none" strike="noStrike" cap="none" normalizeH="0" baseline="0" dirty="0" smtClean="0">
                          <a:ln>
                            <a:noFill/>
                          </a:ln>
                          <a:solidFill>
                            <a:srgbClr val="000099"/>
                          </a:solidFill>
                          <a:effectLst/>
                          <a:latin typeface="Arial" charset="0"/>
                        </a:rPr>
                        <a:t>. I ou II ou III</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rgbClr val="000099"/>
                          </a:solidFill>
                          <a:effectLst/>
                          <a:latin typeface="Arial" charset="0"/>
                        </a:rPr>
                        <a:t>   Economia</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smtClean="0">
                          <a:ln>
                            <a:noFill/>
                          </a:ln>
                          <a:solidFill>
                            <a:srgbClr val="000099"/>
                          </a:solidFill>
                          <a:effectLst/>
                          <a:latin typeface="Arial" charset="0"/>
                        </a:rPr>
                        <a:t>Teatro</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chemeClr val="tx1"/>
                          </a:solidFill>
                          <a:effectLst/>
                          <a:latin typeface="Arial" charset="0"/>
                        </a:rPr>
                        <a:t>                                    </a:t>
                      </a:r>
                      <a:r>
                        <a:rPr kumimoji="0" lang="pt-PT" sz="1100" b="0" i="0" u="none" strike="noStrike" cap="none" normalizeH="0" baseline="0" dirty="0" smtClean="0">
                          <a:ln>
                            <a:noFill/>
                          </a:ln>
                          <a:solidFill>
                            <a:srgbClr val="0000FF"/>
                          </a:solidFill>
                          <a:effectLst/>
                          <a:latin typeface="Arial" charset="0"/>
                        </a:rPr>
                        <a:t>Oferta de Escola  </a:t>
                      </a:r>
                      <a:r>
                        <a:rPr kumimoji="0" lang="pt-PT" sz="1100" b="0" i="0" u="none" strike="noStrike" cap="none" normalizeH="0" baseline="0" dirty="0" smtClean="0">
                          <a:ln>
                            <a:noFill/>
                          </a:ln>
                          <a:solidFill>
                            <a:schemeClr val="tx1"/>
                          </a:solidFill>
                          <a:effectLst/>
                          <a:latin typeface="Arial" charset="0"/>
                        </a:rPr>
                        <a:t>(f)  (g)</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1" i="0" u="none" strike="noStrike" cap="none" normalizeH="0" baseline="0" dirty="0" smtClean="0">
                        <a:ln>
                          <a:noFill/>
                        </a:ln>
                        <a:solidFill>
                          <a:srgbClr val="003399"/>
                        </a:solidFill>
                        <a:effectLst/>
                        <a:latin typeface="Arial" charset="0"/>
                      </a:endParaRPr>
                    </a:p>
                  </a:txBody>
                  <a:tcPr marL="91420" marR="91420"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250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250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txBody>
                  <a:tcPr marL="91420" marR="91420"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1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rgbClr val="003399"/>
                          </a:solidFill>
                          <a:effectLst/>
                          <a:latin typeface="Arial" charset="0"/>
                        </a:rPr>
                        <a:t>Educação Moral e Religiosa </a:t>
                      </a:r>
                    </a:p>
                  </a:txBody>
                  <a:tcPr marL="91420" marR="91420"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dirty="0" smtClean="0">
                          <a:ln>
                            <a:noFill/>
                          </a:ln>
                          <a:solidFill>
                            <a:srgbClr val="003399"/>
                          </a:solidFill>
                          <a:effectLst/>
                          <a:latin typeface="Arial" charset="0"/>
                        </a:rPr>
                        <a:t>(h)</a:t>
                      </a: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dirty="0" smtClean="0">
                          <a:ln>
                            <a:noFill/>
                          </a:ln>
                          <a:solidFill>
                            <a:srgbClr val="003399"/>
                          </a:solidFill>
                          <a:effectLst/>
                          <a:latin typeface="Arial" charset="0"/>
                        </a:rPr>
                        <a:t>(h)</a:t>
                      </a: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(h)</a:t>
                      </a:r>
                    </a:p>
                  </a:txBody>
                  <a:tcPr marL="91420" marR="91420"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9734" name="Text Box 38"/>
          <p:cNvSpPr txBox="1">
            <a:spLocks noChangeArrowheads="1"/>
          </p:cNvSpPr>
          <p:nvPr/>
        </p:nvSpPr>
        <p:spPr bwMode="auto">
          <a:xfrm>
            <a:off x="5795963" y="1772816"/>
            <a:ext cx="3249612" cy="5047517"/>
          </a:xfrm>
          <a:prstGeom prst="rect">
            <a:avLst/>
          </a:prstGeom>
          <a:solidFill>
            <a:schemeClr val="accent6">
              <a:lumMod val="60000"/>
              <a:lumOff val="40000"/>
            </a:schemeClr>
          </a:solidFill>
          <a:ln>
            <a:noFill/>
          </a:ln>
          <a:extLst/>
        </p:spPr>
        <p:txBody>
          <a:bodyPr lIns="91420" tIns="45711" rIns="91420" bIns="45711">
            <a:spAutoFit/>
          </a:bodyPr>
          <a:lstStyle>
            <a:lvl1pPr marL="457200" indent="-45720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pt-PT" altLang="pt-PT" sz="1200" b="1" i="1" dirty="0"/>
              <a:t>Notas</a:t>
            </a:r>
          </a:p>
          <a:p>
            <a:pPr marL="0" indent="0" algn="just" eaLnBrk="1" hangingPunct="1">
              <a:spcBef>
                <a:spcPct val="0"/>
              </a:spcBef>
              <a:buNone/>
            </a:pPr>
            <a:r>
              <a:rPr lang="pt-PT" altLang="pt-PT" sz="1000" b="1" dirty="0" smtClean="0"/>
              <a:t>b)</a:t>
            </a:r>
            <a:r>
              <a:rPr lang="pt-PT" altLang="pt-PT" sz="1000" dirty="0" smtClean="0"/>
              <a:t> O aluno escolhe uma língua estrangeira. Se tiver estudado apenas uma língua estrangeira no ensino básico, inicia obrigatoriamente uma segunda língua no ensino secundário. No caso do aluno dar continuidade às duas línguas estrangeiras do ensino básico, a LE I insere-se na componente de formação geral e a LE II na formação especifica. Se o aluno der continuidade a uma das LE do básico (I ou II) e iniciar uma nova língua (III), esta integra-se obrigatoriamente na componente de formação específica, inserindo-se na componente de formação geral uma das línguas já estudadas. Se o aluno pretender apenas iniciar uma língua, a mesma insere-se na componente de formação geral. </a:t>
            </a:r>
          </a:p>
          <a:p>
            <a:pPr algn="just" eaLnBrk="1" hangingPunct="1">
              <a:spcBef>
                <a:spcPct val="0"/>
              </a:spcBef>
              <a:buFontTx/>
              <a:buNone/>
            </a:pPr>
            <a:r>
              <a:rPr lang="pt-PT" altLang="pt-PT" sz="1000" b="1" dirty="0" smtClean="0"/>
              <a:t>c)</a:t>
            </a:r>
            <a:r>
              <a:rPr lang="pt-PT" altLang="pt-PT" sz="1000" dirty="0" smtClean="0"/>
              <a:t> O aluno escolhe duas disciplinas bienais, sendo uma delas obrigatoriamente do grupo </a:t>
            </a:r>
            <a:r>
              <a:rPr lang="pt-PT" altLang="pt-PT" sz="1000" b="1" dirty="0" smtClean="0"/>
              <a:t>c)</a:t>
            </a:r>
          </a:p>
          <a:p>
            <a:pPr algn="just" eaLnBrk="1" hangingPunct="1">
              <a:spcBef>
                <a:spcPct val="0"/>
              </a:spcBef>
              <a:buFontTx/>
              <a:buNone/>
            </a:pPr>
            <a:r>
              <a:rPr lang="pt-PT" altLang="pt-PT" sz="1000" dirty="0" smtClean="0"/>
              <a:t>(</a:t>
            </a:r>
            <a:r>
              <a:rPr lang="pt-PT" altLang="pt-PT" sz="1000" b="1" dirty="0" smtClean="0"/>
              <a:t>d) (e)</a:t>
            </a:r>
            <a:r>
              <a:rPr lang="pt-PT" altLang="pt-PT" sz="1000" dirty="0" smtClean="0"/>
              <a:t>   O aluno escolhe duas disciplinas anuais, </a:t>
            </a:r>
          </a:p>
          <a:p>
            <a:pPr algn="just" eaLnBrk="1" hangingPunct="1">
              <a:spcBef>
                <a:spcPct val="0"/>
              </a:spcBef>
              <a:buFontTx/>
              <a:buNone/>
            </a:pPr>
            <a:r>
              <a:rPr lang="pt-PT" altLang="pt-PT" sz="1000" dirty="0" smtClean="0"/>
              <a:t>             sendo uma delas obrigatoriamente do conjunto de opções (d)</a:t>
            </a:r>
          </a:p>
          <a:p>
            <a:pPr algn="just" eaLnBrk="1" hangingPunct="1">
              <a:spcBef>
                <a:spcPct val="0"/>
              </a:spcBef>
              <a:buFontTx/>
              <a:buNone/>
            </a:pPr>
            <a:r>
              <a:rPr lang="pt-PT" altLang="pt-PT" sz="1000" b="1" dirty="0" smtClean="0"/>
              <a:t>(f)</a:t>
            </a:r>
            <a:r>
              <a:rPr lang="pt-PT" altLang="pt-PT" sz="1000" dirty="0" smtClean="0"/>
              <a:t>    Oferta dependente do Projeto Educativo da escola, como segunda opção o aluno pode escolher uma disciplina do grupo d) ou e) ou ainda de outros cursos</a:t>
            </a:r>
          </a:p>
          <a:p>
            <a:pPr marL="0" indent="0" algn="just" eaLnBrk="1" hangingPunct="1">
              <a:spcBef>
                <a:spcPct val="0"/>
              </a:spcBef>
              <a:buNone/>
            </a:pPr>
            <a:r>
              <a:rPr lang="pt-PT" altLang="pt-PT" sz="1000" b="1" dirty="0" smtClean="0"/>
              <a:t>g)</a:t>
            </a:r>
            <a:r>
              <a:rPr lang="pt-PT" altLang="pt-PT" sz="1000" dirty="0" smtClean="0"/>
              <a:t>  Oferta de Escola – autonomia curricular</a:t>
            </a:r>
          </a:p>
          <a:p>
            <a:pPr algn="just" eaLnBrk="1" hangingPunct="1">
              <a:spcBef>
                <a:spcPct val="0"/>
              </a:spcBef>
              <a:buFontTx/>
              <a:buNone/>
            </a:pPr>
            <a:r>
              <a:rPr lang="pt-PT" altLang="pt-PT" sz="1200" b="1" dirty="0" smtClean="0"/>
              <a:t>h)</a:t>
            </a:r>
            <a:r>
              <a:rPr lang="pt-PT" altLang="pt-PT" sz="1200" dirty="0" smtClean="0"/>
              <a:t> </a:t>
            </a:r>
            <a:r>
              <a:rPr lang="pt-PT" altLang="pt-PT" sz="1000" dirty="0" smtClean="0"/>
              <a:t>Oferta obrigatória, frequência facultativa, com um tempo letivo nunca inferior a 45 minutos.</a:t>
            </a:r>
          </a:p>
          <a:p>
            <a:pPr algn="just" eaLnBrk="1" hangingPunct="1">
              <a:spcBef>
                <a:spcPct val="0"/>
              </a:spcBef>
              <a:buFontTx/>
              <a:buNone/>
            </a:pPr>
            <a:endParaRPr lang="pt-PT" altLang="pt-PT" sz="1200" dirty="0"/>
          </a:p>
          <a:p>
            <a:pPr algn="ctr" eaLnBrk="1" hangingPunct="1">
              <a:spcBef>
                <a:spcPct val="0"/>
              </a:spcBef>
              <a:buFontTx/>
              <a:buNone/>
            </a:pPr>
            <a:r>
              <a:rPr lang="en-GB" altLang="pt-PT" sz="1200" b="1" dirty="0">
                <a:solidFill>
                  <a:srgbClr val="7030A0"/>
                </a:solidFill>
              </a:rPr>
              <a:t>Esc. Sec Madeira Torres  </a:t>
            </a:r>
            <a:endParaRPr lang="en-GB" altLang="pt-PT" sz="1200" b="1" dirty="0" smtClean="0">
              <a:solidFill>
                <a:srgbClr val="7030A0"/>
              </a:solidFill>
            </a:endParaRPr>
          </a:p>
          <a:p>
            <a:pPr algn="ctr" eaLnBrk="1" hangingPunct="1">
              <a:spcBef>
                <a:spcPct val="0"/>
              </a:spcBef>
              <a:buFontTx/>
              <a:buNone/>
            </a:pPr>
            <a:endParaRPr lang="en-GB" altLang="pt-PT" sz="1200" b="1" dirty="0">
              <a:solidFill>
                <a:srgbClr val="7030A0"/>
              </a:solidFill>
            </a:endParaRPr>
          </a:p>
          <a:p>
            <a:pPr algn="ctr" eaLnBrk="1" hangingPunct="1">
              <a:spcBef>
                <a:spcPct val="0"/>
              </a:spcBef>
              <a:buFontTx/>
              <a:buNone/>
            </a:pPr>
            <a:r>
              <a:rPr lang="en-GB" altLang="pt-PT" sz="1200" b="1" dirty="0">
                <a:solidFill>
                  <a:srgbClr val="7030A0"/>
                </a:solidFill>
              </a:rPr>
              <a:t>Esc. Sec. </a:t>
            </a:r>
            <a:r>
              <a:rPr lang="en-GB" altLang="pt-PT" sz="1200" b="1" dirty="0" err="1">
                <a:solidFill>
                  <a:srgbClr val="7030A0"/>
                </a:solidFill>
              </a:rPr>
              <a:t>Henriques</a:t>
            </a:r>
            <a:r>
              <a:rPr lang="en-GB" altLang="pt-PT" sz="1200" b="1" dirty="0">
                <a:solidFill>
                  <a:srgbClr val="7030A0"/>
                </a:solidFill>
              </a:rPr>
              <a:t> </a:t>
            </a:r>
            <a:r>
              <a:rPr lang="en-GB" altLang="pt-PT" sz="1200" b="1" dirty="0" err="1">
                <a:solidFill>
                  <a:srgbClr val="7030A0"/>
                </a:solidFill>
              </a:rPr>
              <a:t>Nogueira</a:t>
            </a:r>
            <a:endParaRPr lang="en-GB" altLang="pt-PT" sz="1200" b="1" dirty="0">
              <a:solidFill>
                <a:srgbClr val="7030A0"/>
              </a:solidFill>
            </a:endParaRPr>
          </a:p>
        </p:txBody>
      </p:sp>
      <p:sp>
        <p:nvSpPr>
          <p:cNvPr id="13350" name="Rectangle 60"/>
          <p:cNvSpPr>
            <a:spLocks noChangeArrowheads="1"/>
          </p:cNvSpPr>
          <p:nvPr/>
        </p:nvSpPr>
        <p:spPr bwMode="auto">
          <a:xfrm>
            <a:off x="328517" y="2132856"/>
            <a:ext cx="3027962" cy="1080121"/>
          </a:xfrm>
          <a:prstGeom prst="rect">
            <a:avLst/>
          </a:prstGeom>
          <a:noFill/>
          <a:ln w="9525">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pt-PT" altLang="pt-PT" sz="1800"/>
          </a:p>
        </p:txBody>
      </p:sp>
      <p:sp>
        <p:nvSpPr>
          <p:cNvPr id="13351" name="Rectangle 105"/>
          <p:cNvSpPr>
            <a:spLocks noChangeArrowheads="1"/>
          </p:cNvSpPr>
          <p:nvPr/>
        </p:nvSpPr>
        <p:spPr bwMode="auto">
          <a:xfrm>
            <a:off x="262591" y="4725144"/>
            <a:ext cx="3093888" cy="1656184"/>
          </a:xfrm>
          <a:prstGeom prst="rect">
            <a:avLst/>
          </a:prstGeom>
          <a:noFill/>
          <a:ln w="9525">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pt-PT" altLang="pt-PT" sz="1800"/>
          </a:p>
        </p:txBody>
      </p:sp>
      <p:sp>
        <p:nvSpPr>
          <p:cNvPr id="13352" name="Rectangle 114"/>
          <p:cNvSpPr>
            <a:spLocks noChangeArrowheads="1"/>
          </p:cNvSpPr>
          <p:nvPr/>
        </p:nvSpPr>
        <p:spPr bwMode="auto">
          <a:xfrm>
            <a:off x="263125" y="3559407"/>
            <a:ext cx="3080809" cy="1018805"/>
          </a:xfrm>
          <a:prstGeom prst="rect">
            <a:avLst/>
          </a:prstGeom>
          <a:noFill/>
          <a:ln w="9525">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pt-PT" altLang="pt-PT" sz="1800"/>
          </a:p>
        </p:txBody>
      </p:sp>
    </p:spTree>
    <p:extLst>
      <p:ext uri="{BB962C8B-B14F-4D97-AF65-F5344CB8AC3E}">
        <p14:creationId xmlns:p14="http://schemas.microsoft.com/office/powerpoint/2010/main" val="3331404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additive="base">
                                        <p:cTn id="7" dur="500" fill="hold"/>
                                        <p:tgtEl>
                                          <p:spTgt spid="29698"/>
                                        </p:tgtEl>
                                        <p:attrNameLst>
                                          <p:attrName>ppt_x</p:attrName>
                                        </p:attrNameLst>
                                      </p:cBhvr>
                                      <p:tavLst>
                                        <p:tav tm="0">
                                          <p:val>
                                            <p:strVal val="#ppt_x"/>
                                          </p:val>
                                        </p:tav>
                                        <p:tav tm="100000">
                                          <p:val>
                                            <p:strVal val="#ppt_x"/>
                                          </p:val>
                                        </p:tav>
                                      </p:tavLst>
                                    </p:anim>
                                    <p:anim calcmode="lin" valueType="num">
                                      <p:cBhvr additive="base">
                                        <p:cTn id="8" dur="500" fill="hold"/>
                                        <p:tgtEl>
                                          <p:spTgt spid="29698"/>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3000"/>
                                  </p:stCondLst>
                                  <p:childTnLst>
                                    <p:set>
                                      <p:cBhvr>
                                        <p:cTn id="11" dur="1" fill="hold">
                                          <p:stCondLst>
                                            <p:cond delay="0"/>
                                          </p:stCondLst>
                                        </p:cTn>
                                        <p:tgtEl>
                                          <p:spTgt spid="29876"/>
                                        </p:tgtEl>
                                        <p:attrNameLst>
                                          <p:attrName>style.visibility</p:attrName>
                                        </p:attrNameLst>
                                      </p:cBhvr>
                                      <p:to>
                                        <p:strVal val="visible"/>
                                      </p:to>
                                    </p:set>
                                    <p:anim calcmode="lin" valueType="num">
                                      <p:cBhvr additive="base">
                                        <p:cTn id="12" dur="500" fill="hold"/>
                                        <p:tgtEl>
                                          <p:spTgt spid="29876"/>
                                        </p:tgtEl>
                                        <p:attrNameLst>
                                          <p:attrName>ppt_x</p:attrName>
                                        </p:attrNameLst>
                                      </p:cBhvr>
                                      <p:tavLst>
                                        <p:tav tm="0">
                                          <p:val>
                                            <p:strVal val="#ppt_x"/>
                                          </p:val>
                                        </p:tav>
                                        <p:tav tm="100000">
                                          <p:val>
                                            <p:strVal val="#ppt_x"/>
                                          </p:val>
                                        </p:tav>
                                      </p:tavLst>
                                    </p:anim>
                                    <p:anim calcmode="lin" valueType="num">
                                      <p:cBhvr additive="base">
                                        <p:cTn id="13" dur="500" fill="hold"/>
                                        <p:tgtEl>
                                          <p:spTgt spid="29876"/>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4000"/>
                            </p:stCondLst>
                            <p:childTnLst>
                              <p:par>
                                <p:cTn id="15" presetID="1" presetClass="entr" presetSubtype="0" fill="hold" grpId="0" nodeType="afterEffect">
                                  <p:stCondLst>
                                    <p:cond delay="3000"/>
                                  </p:stCondLst>
                                  <p:childTnLst>
                                    <p:set>
                                      <p:cBhvr>
                                        <p:cTn id="16" dur="1" fill="hold">
                                          <p:stCondLst>
                                            <p:cond delay="499"/>
                                          </p:stCondLst>
                                        </p:cTn>
                                        <p:tgtEl>
                                          <p:spTgt spid="297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nimBg="1"/>
      <p:bldP spid="29734" grpId="0" animBg="1"/>
    </p:bld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7031</TotalTime>
  <Words>6017</Words>
  <Application>Microsoft Office PowerPoint</Application>
  <PresentationFormat>Apresentação no Ecrã (4:3)</PresentationFormat>
  <Paragraphs>1822</Paragraphs>
  <Slides>44</Slides>
  <Notes>35</Notes>
  <HiddenSlides>0</HiddenSlides>
  <MMClips>0</MMClips>
  <ScaleCrop>false</ScaleCrop>
  <HeadingPairs>
    <vt:vector size="4" baseType="variant">
      <vt:variant>
        <vt:lpstr>Tema</vt:lpstr>
      </vt:variant>
      <vt:variant>
        <vt:i4>1</vt:i4>
      </vt:variant>
      <vt:variant>
        <vt:lpstr>Títulos dos diapositivos</vt:lpstr>
      </vt:variant>
      <vt:variant>
        <vt:i4>44</vt:i4>
      </vt:variant>
    </vt:vector>
  </HeadingPairs>
  <TitlesOfParts>
    <vt:vector size="45" baseType="lpstr">
      <vt:lpstr>Tema do Office</vt:lpstr>
      <vt:lpstr>OFERTAS EDUCATIVAS E FORMATIVAS DO ENSINO SECUNDÁRIO  DL  55/2018, Portaria 226-A/2018 e 235-A/2018</vt:lpstr>
      <vt:lpstr>Apresentação do PowerPoint</vt:lpstr>
      <vt:lpstr>Apresentação do PowerPoint</vt:lpstr>
      <vt:lpstr> CURSOS CIENTIFICO-HUMANÍSTICOS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 CURSOS COM PLANOS PRÓPRIOS Nos CURSOS CIENTÍFICO-HUMANÍSTICOS </vt:lpstr>
      <vt:lpstr>Apresentação do PowerPoint</vt:lpstr>
      <vt:lpstr> CURSOS COM PLANOS PRÓPRIOS Nos CURSOS PROFISSIONAIS </vt:lpstr>
      <vt:lpstr>Apresentação do PowerPoint</vt:lpstr>
      <vt:lpstr>CURSOS ARTÍSTICOS ESPECIALIZADOS    Ver Portaria 229-A/2018  https://dre.pt/home/-/dre/116068173/details/maximized  Ver Portaria 232-A/2018  https://dre.pt/web/guest/home/-/dre/116132275/details/maximized?print_preview=print-preview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OFERTAS EDUCATIVAS E FORMATIVAS DO ENSINO SECUNDÁRIO</dc:title>
  <dc:creator>Catarina Valente</dc:creator>
  <cp:lastModifiedBy>Sandra Santos</cp:lastModifiedBy>
  <cp:revision>270</cp:revision>
  <dcterms:created xsi:type="dcterms:W3CDTF">2018-09-18T11:49:32Z</dcterms:created>
  <dcterms:modified xsi:type="dcterms:W3CDTF">2026-05-06T15:31:04Z</dcterms:modified>
</cp:coreProperties>
</file>